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60" r:id="rId4"/>
    <p:sldId id="261" r:id="rId5"/>
    <p:sldId id="263" r:id="rId6"/>
    <p:sldId id="265" r:id="rId7"/>
    <p:sldId id="257" r:id="rId8"/>
    <p:sldId id="258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dirty="0" smtClean="0"/>
              <a:t>Розв'язування задач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uk-UA" dirty="0" smtClean="0"/>
              <a:t>Фізика 10 клас 30.03.2022р.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92488"/>
          </a:xfrm>
        </p:spPr>
        <p:txBody>
          <a:bodyPr>
            <a:normAutofit/>
          </a:bodyPr>
          <a:lstStyle/>
          <a:p>
            <a:r>
              <a:rPr lang="uk-UA" dirty="0" smtClean="0"/>
              <a:t>Формула зміни внутрішньої енергії:</a:t>
            </a:r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Перепишемо зручно:</a:t>
            </a:r>
          </a:p>
          <a:p>
            <a:endParaRPr lang="uk-UA" dirty="0" smtClean="0"/>
          </a:p>
          <a:p>
            <a:r>
              <a:rPr lang="uk-UA" dirty="0" smtClean="0"/>
              <a:t>Звідси:</a:t>
            </a:r>
          </a:p>
          <a:p>
            <a:endParaRPr lang="uk-UA" dirty="0" smtClean="0"/>
          </a:p>
          <a:p>
            <a:pPr>
              <a:buNone/>
            </a:pPr>
            <a:r>
              <a:rPr lang="uk-UA" dirty="0" smtClean="0"/>
              <a:t>Знайдемо кінцеву температуру:</a:t>
            </a:r>
          </a:p>
          <a:p>
            <a:pPr algn="ctr">
              <a:buNone/>
            </a:pPr>
            <a:r>
              <a:rPr lang="uk-UA" dirty="0" smtClean="0"/>
              <a:t> Т</a:t>
            </a:r>
            <a:r>
              <a:rPr lang="uk-UA" baseline="-25000" dirty="0" smtClean="0"/>
              <a:t>2</a:t>
            </a:r>
            <a:r>
              <a:rPr lang="uk-UA" dirty="0" smtClean="0"/>
              <a:t>=Т</a:t>
            </a:r>
            <a:r>
              <a:rPr lang="uk-UA" baseline="-25000" dirty="0" smtClean="0"/>
              <a:t>1</a:t>
            </a:r>
            <a:r>
              <a:rPr lang="uk-UA" dirty="0" smtClean="0"/>
              <a:t>+∆Т=500К+21К=521К</a:t>
            </a:r>
          </a:p>
          <a:p>
            <a:endParaRPr lang="uk-UA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>m=</a:t>
            </a:r>
            <a:r>
              <a:rPr lang="uk-UA" sz="2400" dirty="0" smtClean="0"/>
              <a:t>15</a:t>
            </a:r>
            <a:r>
              <a:rPr lang="en-US" sz="2400" dirty="0" smtClean="0"/>
              <a:t>0</a:t>
            </a:r>
            <a:r>
              <a:rPr lang="uk-UA" sz="2400" dirty="0" smtClean="0"/>
              <a:t>г=0,15 кг</a:t>
            </a:r>
            <a:br>
              <a:rPr lang="uk-UA" sz="2400" dirty="0" smtClean="0"/>
            </a:br>
            <a:r>
              <a:rPr lang="en-US" sz="2400" dirty="0" smtClean="0"/>
              <a:t>M</a:t>
            </a:r>
            <a:r>
              <a:rPr lang="uk-UA" sz="2400" dirty="0" smtClean="0"/>
              <a:t>=20 г/моль=20·10</a:t>
            </a:r>
            <a:r>
              <a:rPr lang="uk-UA" sz="2400" baseline="30000" dirty="0" smtClean="0"/>
              <a:t>-3</a:t>
            </a:r>
            <a:r>
              <a:rPr lang="uk-UA" sz="2400" dirty="0" smtClean="0"/>
              <a:t> кг/моль</a:t>
            </a:r>
            <a:br>
              <a:rPr lang="uk-UA" sz="2400" dirty="0" smtClean="0"/>
            </a:br>
            <a:r>
              <a:rPr lang="uk-UA" sz="2400" dirty="0" smtClean="0"/>
              <a:t>Т1= 500</a:t>
            </a:r>
            <a:r>
              <a:rPr lang="ru-RU" sz="2400" dirty="0" smtClean="0"/>
              <a:t> К</a:t>
            </a: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ru-RU" sz="2400" dirty="0" smtClean="0"/>
              <a:t>∆</a:t>
            </a:r>
            <a:r>
              <a:rPr lang="en-US" sz="2400" dirty="0" smtClean="0"/>
              <a:t>U</a:t>
            </a:r>
            <a:r>
              <a:rPr lang="uk-UA" sz="2400" dirty="0" smtClean="0"/>
              <a:t>=20 кДж=20</a:t>
            </a:r>
            <a:r>
              <a:rPr lang="uk-UA" sz="2800" dirty="0" smtClean="0"/>
              <a:t>·10</a:t>
            </a:r>
            <a:r>
              <a:rPr lang="uk-UA" sz="2800" baseline="30000" dirty="0" smtClean="0"/>
              <a:t>3</a:t>
            </a:r>
            <a:r>
              <a:rPr lang="uk-UA" sz="2800" dirty="0" smtClean="0"/>
              <a:t> Дж </a:t>
            </a:r>
            <a:br>
              <a:rPr lang="uk-UA" sz="2800" dirty="0" smtClean="0"/>
            </a:br>
            <a:r>
              <a:rPr lang="uk-UA" sz="2800" dirty="0" smtClean="0"/>
              <a:t>Т2 - ?</a:t>
            </a:r>
            <a:endParaRPr lang="ru-RU" sz="2500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888" y="2564904"/>
            <a:ext cx="2246649" cy="864096"/>
          </a:xfrm>
          <a:prstGeom prst="rect">
            <a:avLst/>
          </a:prstGeom>
          <a:noFill/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8024" y="3429000"/>
            <a:ext cx="1944216" cy="795361"/>
          </a:xfrm>
          <a:prstGeom prst="rect">
            <a:avLst/>
          </a:prstGeom>
          <a:noFill/>
        </p:spPr>
      </p:pic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4365104"/>
            <a:ext cx="6192688" cy="720080"/>
          </a:xfrm>
          <a:prstGeom prst="rect">
            <a:avLst/>
          </a:prstGeom>
          <a:noFill/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За графіком залежності тиску ідеального газу від об'єму обчислити роботу газу під час замкнутого процесу </a:t>
            </a:r>
            <a:r>
              <a:rPr lang="en-US" dirty="0" smtClean="0"/>
              <a:t>ABCD</a:t>
            </a:r>
            <a:r>
              <a:rPr lang="uk-UA" dirty="0" smtClean="0"/>
              <a:t>.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Розв'язання на </a:t>
            </a:r>
          </a:p>
          <a:p>
            <a:pPr>
              <a:buNone/>
            </a:pPr>
            <a:r>
              <a:rPr lang="uk-UA" dirty="0" smtClean="0"/>
              <a:t>наступному слайді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Задача 4</a:t>
            </a:r>
            <a:endParaRPr lang="ru-RU" dirty="0"/>
          </a:p>
        </p:txBody>
      </p:sp>
      <p:pic>
        <p:nvPicPr>
          <p:cNvPr id="25604" name="Picture 4" descr="Помогите,пожалуйста)) Найти работу, которую совершает... - Учеба и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07052" y="2924945"/>
            <a:ext cx="3787760" cy="30243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3284984"/>
            <a:ext cx="8712968" cy="2722307"/>
          </a:xfrm>
        </p:spPr>
        <p:txBody>
          <a:bodyPr>
            <a:normAutofit lnSpcReduction="10000"/>
          </a:bodyPr>
          <a:lstStyle/>
          <a:p>
            <a:endParaRPr lang="uk-UA" dirty="0" smtClean="0"/>
          </a:p>
          <a:p>
            <a:r>
              <a:rPr lang="uk-UA" sz="2800" dirty="0" smtClean="0"/>
              <a:t>Робота газу чисельно дорівнює площі прямокутника </a:t>
            </a:r>
            <a:r>
              <a:rPr lang="en-US" sz="2800" dirty="0" smtClean="0"/>
              <a:t>ABCD</a:t>
            </a:r>
            <a:endParaRPr lang="uk-UA" dirty="0" smtClean="0"/>
          </a:p>
          <a:p>
            <a:endParaRPr lang="uk-UA" dirty="0" smtClean="0"/>
          </a:p>
          <a:p>
            <a:r>
              <a:rPr lang="en-US" dirty="0" smtClean="0"/>
              <a:t>A</a:t>
            </a:r>
            <a:r>
              <a:rPr lang="uk-UA" dirty="0" smtClean="0"/>
              <a:t>=</a:t>
            </a:r>
            <a:r>
              <a:rPr lang="en-US" dirty="0" smtClean="0"/>
              <a:t>S</a:t>
            </a:r>
            <a:r>
              <a:rPr lang="en-US" baseline="-25000" dirty="0" smtClean="0"/>
              <a:t>ABCD</a:t>
            </a:r>
            <a:r>
              <a:rPr lang="uk-UA" dirty="0" smtClean="0"/>
              <a:t>=AB·</a:t>
            </a:r>
            <a:r>
              <a:rPr lang="en-US" dirty="0" smtClean="0"/>
              <a:t>AD=(4-2)·10</a:t>
            </a:r>
            <a:r>
              <a:rPr lang="en-US" baseline="30000" dirty="0" smtClean="0"/>
              <a:t>4</a:t>
            </a:r>
            <a:r>
              <a:rPr lang="uk-UA" dirty="0" smtClean="0"/>
              <a:t>Па·(4-1)м</a:t>
            </a:r>
            <a:r>
              <a:rPr lang="uk-UA" baseline="30000" dirty="0" smtClean="0"/>
              <a:t>3</a:t>
            </a:r>
            <a:r>
              <a:rPr lang="uk-UA" dirty="0" smtClean="0"/>
              <a:t>=</a:t>
            </a:r>
          </a:p>
          <a:p>
            <a:r>
              <a:rPr lang="uk-UA" dirty="0" smtClean="0"/>
              <a:t>=6·10</a:t>
            </a:r>
            <a:r>
              <a:rPr lang="uk-UA" baseline="30000" dirty="0" smtClean="0"/>
              <a:t>4</a:t>
            </a:r>
            <a:r>
              <a:rPr lang="uk-UA" dirty="0" smtClean="0"/>
              <a:t> Дж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4618856" cy="1858218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6626" name="Picture 2" descr="Помогите,пожалуйста)) Найти работу, которую совершает... - Учеба и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260648"/>
            <a:ext cx="3834780" cy="30618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Повторіть параграф 36</a:t>
            </a:r>
          </a:p>
          <a:p>
            <a:r>
              <a:rPr lang="uk-UA" dirty="0" smtClean="0"/>
              <a:t>Зверніть увагу на пункт 4</a:t>
            </a:r>
          </a:p>
          <a:p>
            <a:r>
              <a:rPr lang="uk-UA" dirty="0" smtClean="0"/>
              <a:t>Виконайте вправу 36 (2,3)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</a:t>
            </a:r>
            <a:r>
              <a:rPr lang="uk-UA" dirty="0"/>
              <a:t>з</a:t>
            </a:r>
            <a:r>
              <a:rPr lang="uk-UA" dirty="0" smtClean="0"/>
              <a:t>авдання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32321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Повторіть по презентації матеріал про внутрішню енергію</a:t>
            </a:r>
          </a:p>
          <a:p>
            <a:endParaRPr lang="uk-UA" dirty="0" smtClean="0"/>
          </a:p>
          <a:p>
            <a:r>
              <a:rPr lang="uk-UA" dirty="0" smtClean="0"/>
              <a:t>Уважно розгляньте </a:t>
            </a:r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язані</a:t>
            </a:r>
            <a:r>
              <a:rPr lang="uk-UA" dirty="0" smtClean="0"/>
              <a:t>  задачі</a:t>
            </a:r>
          </a:p>
          <a:p>
            <a:endParaRPr lang="uk-UA" dirty="0" smtClean="0"/>
          </a:p>
          <a:p>
            <a:r>
              <a:rPr lang="uk-UA" dirty="0" smtClean="0"/>
              <a:t>Дві задачі різного типу запишіть в зошит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B0F0"/>
                </a:solidFill>
              </a:rPr>
              <a:t>Завдання на урок</a:t>
            </a:r>
            <a:endParaRPr lang="uk-UA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569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712968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dirty="0" smtClean="0"/>
              <a:t>Повторимо внутрішню енергію </a:t>
            </a:r>
            <a:r>
              <a:rPr lang="uk-UA" sz="3200" dirty="0" smtClean="0"/>
              <a:t>ідеального одноатомного газу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/>
          <a:lstStyle/>
          <a:p>
            <a:r>
              <a:rPr lang="en-US" dirty="0" smtClean="0"/>
              <a:t>U – </a:t>
            </a:r>
            <a:r>
              <a:rPr lang="uk-UA" dirty="0" smtClean="0"/>
              <a:t>внутрішня енергія (Дж)</a:t>
            </a:r>
            <a:endParaRPr lang="en-US" dirty="0" smtClean="0"/>
          </a:p>
          <a:p>
            <a:r>
              <a:rPr lang="en-US" dirty="0" smtClean="0"/>
              <a:t>m –</a:t>
            </a:r>
            <a:r>
              <a:rPr lang="uk-UA" dirty="0" smtClean="0"/>
              <a:t> маса газу (кг)</a:t>
            </a:r>
            <a:endParaRPr lang="en-US" dirty="0" smtClean="0"/>
          </a:p>
          <a:p>
            <a:r>
              <a:rPr lang="en-US" dirty="0" smtClean="0"/>
              <a:t>M – </a:t>
            </a:r>
            <a:r>
              <a:rPr lang="uk-UA" dirty="0" smtClean="0"/>
              <a:t>молярна маса газу (кг/моль)</a:t>
            </a:r>
            <a:endParaRPr lang="en-US" dirty="0" smtClean="0"/>
          </a:p>
          <a:p>
            <a:r>
              <a:rPr lang="en-US" dirty="0" smtClean="0"/>
              <a:t>R – </a:t>
            </a:r>
            <a:r>
              <a:rPr lang="uk-UA" dirty="0" smtClean="0"/>
              <a:t>універсальна газова стала </a:t>
            </a:r>
            <a:r>
              <a:rPr lang="en-US" dirty="0" smtClean="0"/>
              <a:t>R</a:t>
            </a:r>
            <a:r>
              <a:rPr lang="uk-UA" dirty="0" smtClean="0"/>
              <a:t>=8,31</a:t>
            </a:r>
            <a:endParaRPr lang="en-US" dirty="0" smtClean="0"/>
          </a:p>
          <a:p>
            <a:r>
              <a:rPr lang="en-US" dirty="0" smtClean="0"/>
              <a:t>T – </a:t>
            </a:r>
            <a:r>
              <a:rPr lang="uk-UA" dirty="0" smtClean="0"/>
              <a:t>температура в Кельвінах (</a:t>
            </a:r>
            <a:r>
              <a:rPr lang="en-US" dirty="0" smtClean="0"/>
              <a:t>t</a:t>
            </a:r>
            <a:r>
              <a:rPr lang="uk-UA" dirty="0" smtClean="0"/>
              <a:t>+273=Т)</a:t>
            </a:r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pic>
        <p:nvPicPr>
          <p:cNvPr id="21506" name="Picture 2" descr="Картинки по запросу &quot;Внутрішня енергія ідеального одноатомного газу&quot;"/>
          <p:cNvPicPr>
            <a:picLocks noChangeAspect="1" noChangeArrowheads="1"/>
          </p:cNvPicPr>
          <p:nvPr/>
        </p:nvPicPr>
        <p:blipFill>
          <a:blip r:embed="rId2" cstate="print"/>
          <a:srcRect l="12117" t="30882" r="8575" b="10294"/>
          <a:stretch>
            <a:fillRect/>
          </a:stretch>
        </p:blipFill>
        <p:spPr bwMode="auto">
          <a:xfrm>
            <a:off x="2051720" y="3933056"/>
            <a:ext cx="4896544" cy="27203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72784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Або, якщо відомі тиск і об'єм газу, то можна обчислити внутрішню енергію за формулою: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543672"/>
          </a:xfrm>
        </p:spPr>
        <p:txBody>
          <a:bodyPr/>
          <a:lstStyle/>
          <a:p>
            <a:r>
              <a:rPr lang="en-US" dirty="0" smtClean="0"/>
              <a:t>P</a:t>
            </a:r>
            <a:r>
              <a:rPr lang="uk-UA" dirty="0" smtClean="0"/>
              <a:t> – тиск газу в Па</a:t>
            </a:r>
            <a:endParaRPr lang="en-US" dirty="0" smtClean="0"/>
          </a:p>
          <a:p>
            <a:r>
              <a:rPr lang="en-US" dirty="0" smtClean="0"/>
              <a:t>V</a:t>
            </a:r>
            <a:r>
              <a:rPr lang="uk-UA" dirty="0" smtClean="0"/>
              <a:t> – об'єм газу в м</a:t>
            </a:r>
            <a:r>
              <a:rPr lang="uk-UA" baseline="30000" dirty="0" smtClean="0"/>
              <a:t>3</a:t>
            </a:r>
            <a:endParaRPr lang="ru-RU" dirty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1920" y="4581128"/>
            <a:ext cx="2016224" cy="1209734"/>
          </a:xfrm>
          <a:prstGeom prst="rect">
            <a:avLst/>
          </a:prstGeom>
          <a:noFill/>
        </p:spPr>
      </p:pic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Autofit/>
          </a:bodyPr>
          <a:lstStyle/>
          <a:p>
            <a:pPr algn="ctr"/>
            <a:r>
              <a:rPr lang="uk-UA" sz="4000" dirty="0" smtClean="0"/>
              <a:t>Зміна внутрішньої енергії ідеального одноатомного газу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63752"/>
          </a:xfrm>
        </p:spPr>
        <p:txBody>
          <a:bodyPr/>
          <a:lstStyle/>
          <a:p>
            <a:r>
              <a:rPr lang="uk-UA" dirty="0" smtClean="0"/>
              <a:t>∆</a:t>
            </a:r>
            <a:r>
              <a:rPr lang="en-US" dirty="0" smtClean="0"/>
              <a:t>U</a:t>
            </a:r>
            <a:r>
              <a:rPr lang="uk-UA" dirty="0" smtClean="0"/>
              <a:t> – зміна внутрішньої енергії (Дж)</a:t>
            </a:r>
          </a:p>
          <a:p>
            <a:r>
              <a:rPr lang="en-US" dirty="0" smtClean="0"/>
              <a:t>∆T</a:t>
            </a:r>
            <a:r>
              <a:rPr lang="uk-UA" dirty="0" smtClean="0"/>
              <a:t> – зміна температури (К)</a:t>
            </a:r>
          </a:p>
          <a:p>
            <a:r>
              <a:rPr lang="uk-UA" dirty="0" smtClean="0"/>
              <a:t>Внутрішня енергія змінюється тільки тоді, коли змінюється температура газу (при незмінній масі)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26626" name="Picture 2" descr="Картинки по запросу &quot;Зміна внутрішньої енергії ідеального одноатомного газу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4293096"/>
            <a:ext cx="5557116" cy="23225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86081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Якщо відомі тиск і об'єм газу в початковому і кінцевому станах, то можна використати формулу: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615680"/>
          </a:xfrm>
        </p:spPr>
        <p:txBody>
          <a:bodyPr/>
          <a:lstStyle/>
          <a:p>
            <a:r>
              <a:rPr lang="en-US" dirty="0" smtClean="0"/>
              <a:t>P1 –</a:t>
            </a:r>
            <a:r>
              <a:rPr lang="uk-UA" dirty="0" smtClean="0"/>
              <a:t> початковий тиск, Па</a:t>
            </a:r>
            <a:endParaRPr lang="en-US" dirty="0" smtClean="0"/>
          </a:p>
          <a:p>
            <a:r>
              <a:rPr lang="en-US" dirty="0" smtClean="0"/>
              <a:t>P2 –</a:t>
            </a:r>
            <a:r>
              <a:rPr lang="uk-UA" dirty="0" smtClean="0"/>
              <a:t> кінцевий тиск, Па</a:t>
            </a:r>
            <a:endParaRPr lang="en-US" dirty="0" smtClean="0"/>
          </a:p>
          <a:p>
            <a:r>
              <a:rPr lang="en-US" dirty="0" smtClean="0"/>
              <a:t>V1 – </a:t>
            </a:r>
            <a:r>
              <a:rPr lang="uk-UA" dirty="0" smtClean="0"/>
              <a:t>початковий об'єм, м</a:t>
            </a:r>
            <a:r>
              <a:rPr lang="uk-UA" baseline="30000" dirty="0" smtClean="0"/>
              <a:t>3</a:t>
            </a:r>
            <a:endParaRPr lang="en-US" dirty="0" smtClean="0"/>
          </a:p>
          <a:p>
            <a:r>
              <a:rPr lang="en-US" dirty="0" smtClean="0"/>
              <a:t>V2 –</a:t>
            </a:r>
            <a:r>
              <a:rPr lang="uk-UA" dirty="0" smtClean="0"/>
              <a:t> кінцевий об'єм, м</a:t>
            </a:r>
            <a:r>
              <a:rPr lang="uk-UA" baseline="30000" dirty="0" smtClean="0"/>
              <a:t>3</a:t>
            </a:r>
            <a:endParaRPr lang="ru-RU" dirty="0"/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1720" y="4869160"/>
            <a:ext cx="4067522" cy="1076697"/>
          </a:xfrm>
          <a:prstGeom prst="rect">
            <a:avLst/>
          </a:prstGeom>
          <a:noFill/>
        </p:spPr>
      </p:pic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44824"/>
            <a:ext cx="8712968" cy="4162467"/>
          </a:xfrm>
        </p:spPr>
        <p:txBody>
          <a:bodyPr/>
          <a:lstStyle/>
          <a:p>
            <a:r>
              <a:rPr lang="uk-UA" dirty="0" smtClean="0"/>
              <a:t>Гелій масою 300 г нагріли від 15</a:t>
            </a:r>
            <a:r>
              <a:rPr lang="uk-UA" baseline="30000" dirty="0" smtClean="0"/>
              <a:t> 0</a:t>
            </a:r>
            <a:r>
              <a:rPr lang="uk-UA" dirty="0" smtClean="0"/>
              <a:t>С</a:t>
            </a:r>
            <a:r>
              <a:rPr lang="ru-RU" dirty="0" smtClean="0"/>
              <a:t> до 120</a:t>
            </a:r>
            <a:r>
              <a:rPr lang="uk-UA" baseline="30000" dirty="0" smtClean="0"/>
              <a:t> 0</a:t>
            </a:r>
            <a:r>
              <a:rPr lang="uk-UA" dirty="0" smtClean="0"/>
              <a:t>С</a:t>
            </a:r>
            <a:r>
              <a:rPr lang="ru-RU" dirty="0" smtClean="0"/>
              <a:t>. </a:t>
            </a:r>
            <a:r>
              <a:rPr lang="ru-RU" dirty="0" err="1" smtClean="0"/>
              <a:t>Знайти</a:t>
            </a:r>
            <a:r>
              <a:rPr lang="ru-RU" dirty="0" smtClean="0"/>
              <a:t> </a:t>
            </a:r>
            <a:r>
              <a:rPr lang="ru-RU" dirty="0" err="1" smtClean="0"/>
              <a:t>зміну</a:t>
            </a:r>
            <a:r>
              <a:rPr lang="ru-RU" dirty="0" smtClean="0"/>
              <a:t> </a:t>
            </a:r>
            <a:r>
              <a:rPr lang="ru-RU" dirty="0" err="1" smtClean="0"/>
              <a:t>внутрішньої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.</a:t>
            </a:r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Розв'язання на наступному слайді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500" dirty="0" smtClean="0"/>
              <a:t>Задача</a:t>
            </a:r>
            <a:r>
              <a:rPr lang="uk-UA" dirty="0" smtClean="0"/>
              <a:t> 1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586403"/>
          </a:xfrm>
        </p:spPr>
        <p:txBody>
          <a:bodyPr/>
          <a:lstStyle/>
          <a:p>
            <a:r>
              <a:rPr lang="uk-UA" dirty="0" smtClean="0"/>
              <a:t>Формула зміни внутрішньої енергії: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m=</a:t>
            </a:r>
            <a:r>
              <a:rPr lang="uk-UA" sz="2800" dirty="0" smtClean="0"/>
              <a:t>3</a:t>
            </a:r>
            <a:r>
              <a:rPr lang="en-US" sz="2800" dirty="0" smtClean="0"/>
              <a:t>00</a:t>
            </a:r>
            <a:r>
              <a:rPr lang="uk-UA" sz="2800" dirty="0" smtClean="0"/>
              <a:t>г=0,3 кг</a:t>
            </a:r>
            <a:br>
              <a:rPr lang="uk-UA" sz="2800" dirty="0" smtClean="0"/>
            </a:br>
            <a:r>
              <a:rPr lang="en-US" sz="2800" dirty="0" smtClean="0"/>
              <a:t>M</a:t>
            </a:r>
            <a:r>
              <a:rPr lang="uk-UA" sz="2800" dirty="0" smtClean="0"/>
              <a:t>=4 г/моль=4·10</a:t>
            </a:r>
            <a:r>
              <a:rPr lang="uk-UA" sz="2800" baseline="30000" dirty="0" smtClean="0"/>
              <a:t>-3</a:t>
            </a:r>
            <a:r>
              <a:rPr lang="uk-UA" sz="2800" dirty="0" smtClean="0"/>
              <a:t> кг/моль</a:t>
            </a:r>
            <a:br>
              <a:rPr lang="uk-UA" sz="2800" dirty="0" smtClean="0"/>
            </a:br>
            <a:r>
              <a:rPr lang="uk-UA" sz="2800" dirty="0" smtClean="0"/>
              <a:t>Т1= 15</a:t>
            </a:r>
            <a:r>
              <a:rPr lang="uk-UA" sz="2800" baseline="30000" dirty="0" smtClean="0"/>
              <a:t> 0</a:t>
            </a:r>
            <a:r>
              <a:rPr lang="uk-UA" sz="2800" dirty="0" smtClean="0"/>
              <a:t>С</a:t>
            </a:r>
            <a:r>
              <a:rPr lang="ru-RU" sz="2800" dirty="0" smtClean="0"/>
              <a:t>=15+273=288 К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>Т2= 120</a:t>
            </a:r>
            <a:r>
              <a:rPr lang="uk-UA" sz="2800" baseline="30000" dirty="0" smtClean="0"/>
              <a:t> 0</a:t>
            </a:r>
            <a:r>
              <a:rPr lang="uk-UA" sz="2800" dirty="0" smtClean="0"/>
              <a:t>С</a:t>
            </a:r>
            <a:r>
              <a:rPr lang="ru-RU" sz="2800" dirty="0" smtClean="0"/>
              <a:t> =120+273=393К</a:t>
            </a:r>
            <a:br>
              <a:rPr lang="ru-RU" sz="2800" dirty="0" smtClean="0"/>
            </a:br>
            <a:r>
              <a:rPr lang="ru-RU" sz="2800" dirty="0" smtClean="0"/>
              <a:t>∆</a:t>
            </a:r>
            <a:r>
              <a:rPr lang="en-US" sz="2800" dirty="0" smtClean="0"/>
              <a:t>U</a:t>
            </a:r>
            <a:r>
              <a:rPr lang="uk-UA" sz="2800" dirty="0" smtClean="0"/>
              <a:t>-?</a:t>
            </a:r>
            <a:endParaRPr lang="ru-RU" sz="3500" dirty="0"/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600" y="2852936"/>
            <a:ext cx="2808312" cy="1080120"/>
          </a:xfrm>
          <a:prstGeom prst="rect">
            <a:avLst/>
          </a:prstGeom>
          <a:noFill/>
        </p:spPr>
      </p:pic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1" y="4581128"/>
            <a:ext cx="7501089" cy="648072"/>
          </a:xfrm>
          <a:prstGeom prst="rect">
            <a:avLst/>
          </a:prstGeom>
          <a:noFill/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78491"/>
          </a:xfrm>
        </p:spPr>
        <p:txBody>
          <a:bodyPr/>
          <a:lstStyle/>
          <a:p>
            <a:r>
              <a:rPr lang="uk-UA" dirty="0" smtClean="0"/>
              <a:t>В посудині міститься 150 г неону температурою 500 К. До якої температури нагріли газ, якщо його внутрішня енергія збільшилась на 20 кДж .</a:t>
            </a:r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Розв'язання на наступному слайді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3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155</TotalTime>
  <Words>332</Words>
  <Application>Microsoft Office PowerPoint</Application>
  <PresentationFormat>Екран (4:3)</PresentationFormat>
  <Paragraphs>67</Paragraphs>
  <Slides>13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9" baseType="lpstr">
      <vt:lpstr>Arial</vt:lpstr>
      <vt:lpstr>Lucida Sans Unicode</vt:lpstr>
      <vt:lpstr>Verdana</vt:lpstr>
      <vt:lpstr>Wingdings 2</vt:lpstr>
      <vt:lpstr>Wingdings 3</vt:lpstr>
      <vt:lpstr>Открытая</vt:lpstr>
      <vt:lpstr>Розв'язування задач</vt:lpstr>
      <vt:lpstr>Завдання на урок</vt:lpstr>
      <vt:lpstr>Повторимо внутрішню енергію ідеального одноатомного газу</vt:lpstr>
      <vt:lpstr>Або, якщо відомі тиск і об'єм газу, то можна обчислити внутрішню енергію за формулою:</vt:lpstr>
      <vt:lpstr>Зміна внутрішньої енергії ідеального одноатомного газу</vt:lpstr>
      <vt:lpstr>Якщо відомі тиск і об'єм газу в початковому і кінцевому станах, то можна використати формулу:</vt:lpstr>
      <vt:lpstr>Задача 1</vt:lpstr>
      <vt:lpstr>m=300г=0,3 кг M=4 г/моль=4·10-3 кг/моль Т1= 15 0С=15+273=288 К Т2= 120 0С =120+273=393К ∆U-?</vt:lpstr>
      <vt:lpstr>Задача 3</vt:lpstr>
      <vt:lpstr>m=150г=0,15 кг M=20 г/моль=20·10-3 кг/моль Т1= 500 К ∆U=20 кДж=20·103 Дж  Т2 - ?</vt:lpstr>
      <vt:lpstr>Задача 4</vt:lpstr>
      <vt:lpstr> </vt:lpstr>
      <vt:lpstr>Домашнє завдання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Розв'язування задач</dc:title>
  <dc:creator>Professional</dc:creator>
  <cp:lastModifiedBy>RePack by Diakov</cp:lastModifiedBy>
  <cp:revision>17</cp:revision>
  <dcterms:created xsi:type="dcterms:W3CDTF">2020-03-29T09:13:23Z</dcterms:created>
  <dcterms:modified xsi:type="dcterms:W3CDTF">2022-03-28T19:11:30Z</dcterms:modified>
</cp:coreProperties>
</file>