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72" r:id="rId2"/>
    <p:sldId id="260" r:id="rId3"/>
    <p:sldId id="335" r:id="rId4"/>
    <p:sldId id="319" r:id="rId5"/>
    <p:sldId id="330" r:id="rId6"/>
    <p:sldId id="309" r:id="rId7"/>
    <p:sldId id="312" r:id="rId8"/>
    <p:sldId id="325" r:id="rId9"/>
    <p:sldId id="274" r:id="rId10"/>
    <p:sldId id="277" r:id="rId11"/>
    <p:sldId id="278" r:id="rId12"/>
    <p:sldId id="301" r:id="rId13"/>
    <p:sldId id="320" r:id="rId14"/>
    <p:sldId id="322" r:id="rId15"/>
    <p:sldId id="323" r:id="rId16"/>
    <p:sldId id="324" r:id="rId17"/>
    <p:sldId id="307" r:id="rId18"/>
    <p:sldId id="326" r:id="rId19"/>
    <p:sldId id="289" r:id="rId20"/>
    <p:sldId id="294" r:id="rId21"/>
    <p:sldId id="298" r:id="rId22"/>
    <p:sldId id="261" r:id="rId23"/>
    <p:sldId id="333" r:id="rId24"/>
    <p:sldId id="329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65" autoAdjust="0"/>
    <p:restoredTop sz="94660"/>
  </p:normalViewPr>
  <p:slideViewPr>
    <p:cSldViewPr>
      <p:cViewPr varScale="1">
        <p:scale>
          <a:sx n="81" d="100"/>
          <a:sy n="81" d="100"/>
        </p:scale>
        <p:origin x="114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ED2EE1B-51F7-4DF5-AE41-1C85F28A3435}" type="datetimeFigureOut">
              <a:rPr lang="ru-RU"/>
              <a:pPr>
                <a:defRPr/>
              </a:pPr>
              <a:t>19.04.2022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FF13E9B-976E-4825-8E77-40061E3F408E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1483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/>
          </a:p>
        </p:txBody>
      </p:sp>
      <p:sp>
        <p:nvSpPr>
          <p:cNvPr id="19459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8F13ED0-4DF6-4294-9923-EAB74A6CC9EA}" type="slidenum">
              <a:rPr lang="uk-UA" sz="1200">
                <a:latin typeface="Calibri" pitchFamily="34" charset="0"/>
              </a:rPr>
              <a:pPr algn="r"/>
              <a:t>1</a:t>
            </a:fld>
            <a:endParaRPr lang="uk-UA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660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5CEBE4-EA3D-40CC-978E-BA5DA42B92C5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887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5CEBE4-EA3D-40CC-978E-BA5DA42B92C5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7929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FF881-9855-445D-B0D5-92CCB39A8460}" type="datetimeFigureOut">
              <a:rPr lang="ru-RU"/>
              <a:pPr>
                <a:defRPr/>
              </a:pPr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1018E-B2D6-42AE-8369-F8D92D5AB9C2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A70B4-C649-4ACE-BEE7-C2DDBEA1A2DF}" type="datetimeFigureOut">
              <a:rPr lang="ru-RU"/>
              <a:pPr>
                <a:defRPr/>
              </a:pPr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A1D5B-3CA1-46B1-B206-2252F0A03196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98471-BFA4-47FA-9597-5154F50F7ED2}" type="datetimeFigureOut">
              <a:rPr lang="ru-RU"/>
              <a:pPr>
                <a:defRPr/>
              </a:pPr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E3D9D-8ABF-41A0-9E26-77A54AA68291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42DB8-1B7A-4FFF-B870-15116A4F72DE}" type="datetimeFigureOut">
              <a:rPr lang="ru-RU"/>
              <a:pPr>
                <a:defRPr/>
              </a:pPr>
              <a:t>19.04.2022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84ACA-E583-4189-ADFF-59F6A6FC5A6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43FA2-568F-46EE-82F8-A2145DFE00D9}" type="datetimeFigureOut">
              <a:rPr lang="ru-RU"/>
              <a:pPr>
                <a:defRPr/>
              </a:pPr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6E3AF-A1F4-44B1-ACA7-1D592EF595B6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97C0E-6B39-4BAE-8A51-183FDA314F9D}" type="datetimeFigureOut">
              <a:rPr lang="ru-RU"/>
              <a:pPr>
                <a:defRPr/>
              </a:pPr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64742-25B2-4F93-ADC6-BA8C4B45A7D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329D6-726C-4F5C-ACC6-9303AE1A4AFF}" type="datetimeFigureOut">
              <a:rPr lang="ru-RU"/>
              <a:pPr>
                <a:defRPr/>
              </a:pPr>
              <a:t>19.04.2022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16289-B87B-4C98-9884-B0AE3CF8DB1D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CA32D-E65E-408F-8F0F-B2BE54E4D407}" type="datetimeFigureOut">
              <a:rPr lang="ru-RU"/>
              <a:pPr>
                <a:defRPr/>
              </a:pPr>
              <a:t>19.04.2022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F6019-55CE-463F-A80B-DF1CC4FA6D6D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5AEFB-3966-4670-AE62-6D63085B2E5A}" type="datetimeFigureOut">
              <a:rPr lang="ru-RU"/>
              <a:pPr>
                <a:defRPr/>
              </a:pPr>
              <a:t>19.04.2022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74740-4DB2-4768-A3AC-B226D1E6E2EE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41043-4473-482C-B8B4-FC4EF0A64F06}" type="datetimeFigureOut">
              <a:rPr lang="ru-RU"/>
              <a:pPr>
                <a:defRPr/>
              </a:pPr>
              <a:t>19.04.2022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09241-46E8-4600-A512-A82DCC7D017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86B27-15C5-4A9F-B4B9-6F45D43FAD7E}" type="datetimeFigureOut">
              <a:rPr lang="ru-RU"/>
              <a:pPr>
                <a:defRPr/>
              </a:pPr>
              <a:t>19.04.2022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58711-2904-4BBE-BBC6-055EE030F1E7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2EAA6-E068-49E1-90DE-171FB0244305}" type="datetimeFigureOut">
              <a:rPr lang="ru-RU"/>
              <a:pPr>
                <a:defRPr/>
              </a:pPr>
              <a:t>19.04.2022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4D35F-5F5D-4310-B35E-FCF957592A42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9113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C984725-40CC-47B4-9FEF-A0EF12C4CE3F}" type="datetimeFigureOut">
              <a:rPr lang="ru-RU"/>
              <a:pPr>
                <a:defRPr/>
              </a:pPr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1E1B3F8-8185-4DCF-AE78-FD6A21312FB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6.png"/><Relationship Id="rId4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jpeg"/><Relationship Id="rId4" Type="http://schemas.openxmlformats.org/officeDocument/2006/relationships/image" Target="../media/image7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jpeg"/><Relationship Id="rId4" Type="http://schemas.openxmlformats.org/officeDocument/2006/relationships/image" Target="../media/image7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jpeg"/><Relationship Id="rId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Скругленный прямоугольник 17"/>
          <p:cNvSpPr/>
          <p:nvPr/>
        </p:nvSpPr>
        <p:spPr>
          <a:xfrm>
            <a:off x="89693" y="188119"/>
            <a:ext cx="8964613" cy="439300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07950" y="2390775"/>
            <a:ext cx="8964613" cy="4321175"/>
          </a:xfrm>
          <a:prstGeom prst="roundRect">
            <a:avLst>
              <a:gd name="adj" fmla="val 6415"/>
            </a:avLst>
          </a:prstGeom>
          <a:noFill/>
          <a:ln w="44450">
            <a:solidFill>
              <a:schemeClr val="accent1">
                <a:shade val="95000"/>
                <a:satMod val="105000"/>
                <a:alpha val="54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Фізика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10 </a:t>
            </a:r>
            <a:r>
              <a:rPr lang="ru-RU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клас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20.04.2022р.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Місце для вмісту 3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r>
              <a:rPr lang="uk-UA" sz="4400" dirty="0" smtClean="0"/>
              <a:t>Абетка електростатики</a:t>
            </a:r>
            <a:endParaRPr lang="uk-UA" sz="4400" dirty="0"/>
          </a:p>
        </p:txBody>
      </p:sp>
    </p:spTree>
    <p:custDataLst>
      <p:tags r:id="rId1"/>
    </p:custData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23928" y="1244231"/>
            <a:ext cx="3888432" cy="969626"/>
          </a:xfrm>
        </p:spPr>
        <p:txBody>
          <a:bodyPr anchor="b">
            <a:noAutofit/>
          </a:bodyPr>
          <a:lstStyle/>
          <a:p>
            <a:pPr eaLnBrk="1" hangingPunct="1">
              <a:defRPr/>
            </a:pPr>
            <a:r>
              <a:rPr lang="ru-RU" sz="2400" b="1" dirty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Шарль </a:t>
            </a:r>
            <a:r>
              <a:rPr lang="ru-RU" sz="2400" b="1" dirty="0" err="1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Дюфе</a:t>
            </a:r>
            <a:r>
              <a:rPr lang="ru-RU" sz="2400" b="1" dirty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ru-RU" sz="2400" b="1" dirty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400" b="1" dirty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(1698 – 1739)</a:t>
            </a:r>
          </a:p>
        </p:txBody>
      </p:sp>
      <p:sp>
        <p:nvSpPr>
          <p:cNvPr id="55298" name="Объект 2"/>
          <p:cNvSpPr>
            <a:spLocks noGrp="1"/>
          </p:cNvSpPr>
          <p:nvPr>
            <p:ph sz="quarter" idx="4294967295"/>
          </p:nvPr>
        </p:nvSpPr>
        <p:spPr>
          <a:xfrm>
            <a:off x="3708400" y="2349500"/>
            <a:ext cx="5184775" cy="4032250"/>
          </a:xfrm>
        </p:spPr>
        <p:txBody>
          <a:bodyPr/>
          <a:lstStyle/>
          <a:p>
            <a:pPr marL="0" indent="355600" eaLnBrk="1" hangingPunct="1">
              <a:buFont typeface="Arial" charset="0"/>
              <a:buNone/>
            </a:pPr>
            <a:r>
              <a:rPr lang="uk-UA" sz="2400" dirty="0"/>
              <a:t>Провів експерименти по електризації  й установив що існують два види зарядів. При терті скляної  палички про шовк, скло одержав один вид заряду</a:t>
            </a:r>
            <a:r>
              <a:rPr lang="uk-UA" sz="2400" b="1" dirty="0"/>
              <a:t> – скляний,</a:t>
            </a:r>
            <a:r>
              <a:rPr lang="uk-UA" sz="2400" dirty="0"/>
              <a:t> а при терті смоляної (бурштинової)  палички про вовну (хутро) та одержує інший вид заряду – </a:t>
            </a:r>
            <a:r>
              <a:rPr lang="uk-UA" sz="2400" b="1" dirty="0"/>
              <a:t>смоляний.</a:t>
            </a:r>
            <a:endParaRPr lang="ru-RU" sz="2400" b="1" dirty="0"/>
          </a:p>
        </p:txBody>
      </p:sp>
      <p:sp>
        <p:nvSpPr>
          <p:cNvPr id="51205" name="Заголовок 1"/>
          <p:cNvSpPr>
            <a:spLocks/>
          </p:cNvSpPr>
          <p:nvPr/>
        </p:nvSpPr>
        <p:spPr bwMode="auto">
          <a:xfrm>
            <a:off x="7556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uk-UA" sz="36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Історія розвитку електростатики</a:t>
            </a:r>
            <a:endParaRPr lang="ru-RU" sz="36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grpSp>
        <p:nvGrpSpPr>
          <p:cNvPr id="55301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55303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304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305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306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307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308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309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5310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31840" y="3478051"/>
            <a:ext cx="3644033" cy="1143000"/>
          </a:xfrm>
        </p:spPr>
        <p:txBody>
          <a:bodyPr anchor="b">
            <a:noAutofit/>
          </a:bodyPr>
          <a:lstStyle/>
          <a:p>
            <a:pPr eaLnBrk="1" hangingPunct="1">
              <a:defRPr/>
            </a:pPr>
            <a:r>
              <a:rPr lang="ru-RU" sz="2400" b="1" dirty="0" err="1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Бенджамін</a:t>
            </a:r>
            <a:r>
              <a:rPr lang="ru-RU" sz="2400" b="1" dirty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dirty="0" err="1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Франклін</a:t>
            </a:r>
            <a:r>
              <a:rPr lang="ru-RU" sz="2400" b="1" dirty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400" b="1" dirty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400" b="1" dirty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(1706 – 1790)</a:t>
            </a:r>
          </a:p>
        </p:txBody>
      </p:sp>
      <p:sp>
        <p:nvSpPr>
          <p:cNvPr id="57346" name="Объект 2"/>
          <p:cNvSpPr>
            <a:spLocks noGrp="1"/>
          </p:cNvSpPr>
          <p:nvPr>
            <p:ph sz="quarter" idx="4294967295"/>
          </p:nvPr>
        </p:nvSpPr>
        <p:spPr>
          <a:xfrm>
            <a:off x="1403648" y="5081330"/>
            <a:ext cx="7316441" cy="935980"/>
          </a:xfrm>
        </p:spPr>
        <p:txBody>
          <a:bodyPr/>
          <a:lstStyle/>
          <a:p>
            <a:pPr marL="0" indent="355600" eaLnBrk="1" hangingPunct="1">
              <a:buFont typeface="Arial" charset="0"/>
              <a:buNone/>
            </a:pPr>
            <a:r>
              <a:rPr lang="uk-UA" sz="2400" dirty="0"/>
              <a:t>Ввів поняття позитивного й негативного заряду.</a:t>
            </a:r>
            <a:endParaRPr lang="ru-RU" sz="2400" dirty="0"/>
          </a:p>
        </p:txBody>
      </p:sp>
      <p:sp>
        <p:nvSpPr>
          <p:cNvPr id="52229" name="Заголовок 1"/>
          <p:cNvSpPr>
            <a:spLocks/>
          </p:cNvSpPr>
          <p:nvPr/>
        </p:nvSpPr>
        <p:spPr bwMode="auto">
          <a:xfrm>
            <a:off x="1062703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uk-UA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Історія розвитку електростатики</a:t>
            </a:r>
            <a:endParaRPr lang="ru-RU" sz="3600" b="1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grpSp>
        <p:nvGrpSpPr>
          <p:cNvPr id="57349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57351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7352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7353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7354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7355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7356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7357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7358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/>
          </p:cNvSpPr>
          <p:nvPr>
            <p:ph type="body" idx="1"/>
          </p:nvPr>
        </p:nvSpPr>
        <p:spPr>
          <a:xfrm>
            <a:off x="708025" y="4149725"/>
            <a:ext cx="8435975" cy="2016125"/>
          </a:xfrm>
        </p:spPr>
        <p:txBody>
          <a:bodyPr/>
          <a:lstStyle/>
          <a:p>
            <a:pPr marL="0" indent="361950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/>
              <a:t>В</a:t>
            </a:r>
            <a:r>
              <a:rPr lang="en-US" sz="2400"/>
              <a:t>i</a:t>
            </a:r>
            <a:r>
              <a:rPr lang="ru-RU" sz="2400"/>
              <a:t>н дов</a:t>
            </a:r>
            <a:r>
              <a:rPr lang="en-US" sz="2400"/>
              <a:t>i</a:t>
            </a:r>
            <a:r>
              <a:rPr lang="ru-RU" sz="2400"/>
              <a:t>в, що в центр</a:t>
            </a:r>
            <a:r>
              <a:rPr lang="en-US" sz="2400"/>
              <a:t>i</a:t>
            </a:r>
            <a:r>
              <a:rPr lang="ru-RU" sz="2400"/>
              <a:t> атома перебуваэ дуже мале позитивно заряджене ядро, а негативно заряджен</a:t>
            </a:r>
            <a:r>
              <a:rPr lang="en-US" sz="2400"/>
              <a:t>i</a:t>
            </a:r>
            <a:r>
              <a:rPr lang="ru-RU" sz="2400"/>
              <a:t> електрони рухаються навколо ядра. Так з’ясувалося, що саме всередин</a:t>
            </a:r>
            <a:r>
              <a:rPr lang="en-US" sz="2400"/>
              <a:t>i</a:t>
            </a:r>
            <a:r>
              <a:rPr lang="ru-RU" sz="2400"/>
              <a:t> речовони «зосереджен</a:t>
            </a:r>
            <a:r>
              <a:rPr lang="en-US" sz="2400"/>
              <a:t>i</a:t>
            </a:r>
            <a:r>
              <a:rPr lang="ru-RU" sz="2400"/>
              <a:t>» позитивн</a:t>
            </a:r>
            <a:r>
              <a:rPr lang="en-US" sz="2400"/>
              <a:t>i</a:t>
            </a:r>
            <a:r>
              <a:rPr lang="ru-RU" sz="2400"/>
              <a:t> й негативн</a:t>
            </a:r>
            <a:r>
              <a:rPr lang="en-US" sz="2400"/>
              <a:t>i</a:t>
            </a:r>
            <a:r>
              <a:rPr lang="ru-RU" sz="2400"/>
              <a:t> заряди: у ядрах атом</a:t>
            </a:r>
            <a:r>
              <a:rPr lang="en-US" sz="2400"/>
              <a:t>i</a:t>
            </a:r>
            <a:r>
              <a:rPr lang="ru-RU" sz="2400"/>
              <a:t>в – позитивн</a:t>
            </a:r>
            <a:r>
              <a:rPr lang="en-US" sz="2400"/>
              <a:t>i</a:t>
            </a:r>
            <a:r>
              <a:rPr lang="ru-RU" sz="2400"/>
              <a:t>, а негативн</a:t>
            </a:r>
            <a:r>
              <a:rPr lang="en-US" sz="2400"/>
              <a:t>i</a:t>
            </a:r>
            <a:r>
              <a:rPr lang="ru-RU" sz="2400"/>
              <a:t> – в електронах. </a:t>
            </a:r>
          </a:p>
        </p:txBody>
      </p:sp>
      <p:sp>
        <p:nvSpPr>
          <p:cNvPr id="75779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uk-UA" sz="36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Історія розвитку електростатики</a:t>
            </a:r>
            <a:endParaRPr lang="ru-RU" sz="36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9395" name="Rectangle 4"/>
          <p:cNvSpPr>
            <a:spLocks noChangeArrowheads="1"/>
          </p:cNvSpPr>
          <p:nvPr/>
        </p:nvSpPr>
        <p:spPr bwMode="auto">
          <a:xfrm>
            <a:off x="4284663" y="1268413"/>
            <a:ext cx="44640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>
                <a:solidFill>
                  <a:srgbClr val="0066CC"/>
                </a:solidFill>
                <a:latin typeface="Calibri" pitchFamily="34" charset="0"/>
              </a:rPr>
              <a:t>Ернест Резерфорд,</a:t>
            </a:r>
          </a:p>
          <a:p>
            <a:r>
              <a:rPr lang="uk-UA" sz="2400" b="1">
                <a:solidFill>
                  <a:srgbClr val="0066CC"/>
                </a:solidFill>
                <a:latin typeface="Calibri" pitchFamily="34" charset="0"/>
              </a:rPr>
              <a:t>1871 - 1937</a:t>
            </a:r>
            <a:endParaRPr lang="ru-RU" sz="2400" b="1">
              <a:solidFill>
                <a:srgbClr val="0066CC"/>
              </a:solidFill>
              <a:latin typeface="Calibri" pitchFamily="34" charset="0"/>
            </a:endParaRPr>
          </a:p>
          <a:p>
            <a:r>
              <a:rPr lang="ru-RU" sz="2400">
                <a:latin typeface="Calibri" pitchFamily="34" charset="0"/>
              </a:rPr>
              <a:t>відомий фізик та хімік. </a:t>
            </a:r>
          </a:p>
          <a:p>
            <a:r>
              <a:rPr lang="ru-RU" sz="2400">
                <a:latin typeface="Calibri" pitchFamily="34" charset="0"/>
              </a:rPr>
              <a:t>Лауреат Нобелевської премії. </a:t>
            </a:r>
          </a:p>
          <a:p>
            <a:r>
              <a:rPr lang="ru-RU" sz="2400">
                <a:latin typeface="Calibri" pitchFamily="34" charset="0"/>
              </a:rPr>
              <a:t>Ернест Резерфорд створив "планетарну модель атома. </a:t>
            </a:r>
          </a:p>
        </p:txBody>
      </p:sp>
      <p:sp>
        <p:nvSpPr>
          <p:cNvPr id="59396" name="AutoShape 5" descr="&amp;Kcy;&amp;acy;&amp;rcy;&amp;tcy;&amp;icy;&amp;ncy;&amp;kcy;&amp;icy; &amp;pcy;&amp;ocy; &amp;zcy;&amp;acy;&amp;pcy;&amp;rcy;&amp;ocy;&amp;scy;&amp;ucy; &amp;Rcy;&amp;iecy;&amp;zcy;&amp;iecy;&amp;rcy;&amp;fcy;&amp;ocy;&amp;rcy;&amp;dcy;"/>
          <p:cNvSpPr>
            <a:spLocks noChangeAspect="1" noChangeArrowheads="1"/>
          </p:cNvSpPr>
          <p:nvPr/>
        </p:nvSpPr>
        <p:spPr bwMode="auto">
          <a:xfrm>
            <a:off x="4138613" y="2914650"/>
            <a:ext cx="8667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9398" name="Rectangle 7"/>
          <p:cNvSpPr>
            <a:spLocks noChangeArrowheads="1"/>
          </p:cNvSpPr>
          <p:nvPr/>
        </p:nvSpPr>
        <p:spPr bwMode="auto">
          <a:xfrm>
            <a:off x="3200400" y="5859463"/>
            <a:ext cx="5445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2400" b="1" i="1">
                <a:latin typeface="Calibri" pitchFamily="34" charset="0"/>
              </a:rPr>
              <a:t>Атом </a:t>
            </a:r>
            <a:r>
              <a:rPr lang="uk-UA" sz="2400" b="1" i="1">
                <a:latin typeface="Calibri" pitchFamily="34" charset="0"/>
              </a:rPr>
              <a:t>=</a:t>
            </a:r>
            <a:r>
              <a:rPr lang="ru-RU" sz="2400" b="1" i="1">
                <a:latin typeface="Calibri" pitchFamily="34" charset="0"/>
              </a:rPr>
              <a:t> ядро + електрони.</a:t>
            </a:r>
            <a:endParaRPr lang="ru-RU" sz="2400">
              <a:latin typeface="Calibri" pitchFamily="34" charset="0"/>
            </a:endParaRPr>
          </a:p>
          <a:p>
            <a:r>
              <a:rPr lang="ru-RU" sz="2400" b="1" i="1">
                <a:latin typeface="Calibri" pitchFamily="34" charset="0"/>
              </a:rPr>
              <a:t>Ядро </a:t>
            </a:r>
            <a:r>
              <a:rPr lang="uk-UA" sz="2400" b="1" i="1">
                <a:latin typeface="Calibri" pitchFamily="34" charset="0"/>
              </a:rPr>
              <a:t>=</a:t>
            </a:r>
            <a:r>
              <a:rPr lang="ru-RU" sz="2400" b="1" i="1">
                <a:latin typeface="Calibri" pitchFamily="34" charset="0"/>
              </a:rPr>
              <a:t> протони + нейтрони (нуклони).</a:t>
            </a:r>
          </a:p>
        </p:txBody>
      </p:sp>
      <p:grpSp>
        <p:nvGrpSpPr>
          <p:cNvPr id="59399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59401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9402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9403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9404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9405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9406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9407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9408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/>
          </p:cNvSpPr>
          <p:nvPr>
            <p:ph type="body" idx="1"/>
          </p:nvPr>
        </p:nvSpPr>
        <p:spPr>
          <a:xfrm>
            <a:off x="971550" y="1600200"/>
            <a:ext cx="7715250" cy="4525963"/>
          </a:xfrm>
        </p:spPr>
        <p:txBody>
          <a:bodyPr/>
          <a:lstStyle/>
          <a:p>
            <a:pPr marL="0" indent="357188" eaLnBrk="1" hangingPunct="1">
              <a:buFont typeface="Arial" charset="0"/>
              <a:buNone/>
              <a:defRPr/>
            </a:pPr>
            <a:r>
              <a:rPr lang="uk-UA" sz="2800" b="1" i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Електричний заряд</a:t>
            </a:r>
            <a:r>
              <a:rPr lang="uk-UA" sz="2800" b="1" i="1"/>
              <a:t> – </a:t>
            </a:r>
            <a:r>
              <a:rPr lang="uk-UA" sz="2800"/>
              <a:t>це фізична величина, яка характеризує властивість частинок або тіл вступати в електромагнітну взаємодію. </a:t>
            </a:r>
          </a:p>
          <a:p>
            <a:pPr marL="0" indent="357188" eaLnBrk="1" hangingPunct="1">
              <a:buFont typeface="Arial" charset="0"/>
              <a:buNone/>
              <a:defRPr/>
            </a:pPr>
            <a:r>
              <a:rPr lang="uk-UA" sz="28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Одиниця електричного заряду</a:t>
            </a:r>
            <a:r>
              <a:rPr lang="uk-UA" sz="2800"/>
              <a:t> 1 кулон (1 Кл). </a:t>
            </a:r>
          </a:p>
          <a:p>
            <a:pPr marL="0" indent="357188" eaLnBrk="1" hangingPunct="1">
              <a:buFont typeface="Arial" charset="0"/>
              <a:buNone/>
              <a:defRPr/>
            </a:pPr>
            <a:r>
              <a:rPr lang="uk-UA" sz="28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 кулон</a:t>
            </a:r>
            <a:r>
              <a:rPr lang="uk-UA" sz="2800"/>
              <a:t> дорівнює заряду, який проходить через поперечний переріз провідника за 1 секунду, якщо сила струму в провіднику 1 А.</a:t>
            </a:r>
          </a:p>
          <a:p>
            <a:pPr marL="0" indent="357188" algn="ctr" eaLnBrk="1" hangingPunct="1">
              <a:buFont typeface="Arial" charset="0"/>
              <a:buNone/>
              <a:defRPr/>
            </a:pPr>
            <a:r>
              <a:rPr lang="uk-UA" sz="2800"/>
              <a:t> 1Кл = 1 А 1 с.</a:t>
            </a:r>
          </a:p>
          <a:p>
            <a:pPr marL="0" indent="357188" eaLnBrk="1" hangingPunct="1">
              <a:buFont typeface="Arial" charset="0"/>
              <a:buNone/>
              <a:defRPr/>
            </a:pPr>
            <a:r>
              <a:rPr lang="uk-UA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Заряд</a:t>
            </a:r>
            <a:r>
              <a:rPr lang="uk-UA" sz="2800"/>
              <a:t> – кількісна міра електричної взаємодії.</a:t>
            </a:r>
          </a:p>
          <a:p>
            <a:pPr marL="0" indent="357188" algn="ctr" eaLnBrk="1" hangingPunct="1">
              <a:buFont typeface="Arial" charset="0"/>
              <a:buNone/>
              <a:defRPr/>
            </a:pPr>
            <a:endParaRPr lang="ru-RU" sz="2800"/>
          </a:p>
        </p:txBody>
      </p:sp>
      <p:grpSp>
        <p:nvGrpSpPr>
          <p:cNvPr id="60418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60421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0422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0423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0424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0425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0426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0427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0428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5246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uk-UA" sz="36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Електричний заряд</a:t>
            </a:r>
            <a:endParaRPr lang="ru-RU" sz="36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/>
          </p:cNvSpPr>
          <p:nvPr>
            <p:ph type="body" idx="1"/>
          </p:nvPr>
        </p:nvSpPr>
        <p:spPr>
          <a:xfrm>
            <a:off x="971550" y="1052513"/>
            <a:ext cx="7921625" cy="4525962"/>
          </a:xfrm>
        </p:spPr>
        <p:txBody>
          <a:bodyPr/>
          <a:lstStyle/>
          <a:p>
            <a:pPr marL="357188" indent="-357188" eaLnBrk="1" hangingPunct="1">
              <a:defRPr/>
            </a:pPr>
            <a:r>
              <a:rPr lang="uk-UA" sz="2800"/>
              <a:t>Існують два види електричного заряду: </a:t>
            </a:r>
            <a:r>
              <a:rPr lang="uk-UA" sz="28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позитивні та негативні.</a:t>
            </a:r>
          </a:p>
          <a:p>
            <a:pPr marL="357188" indent="-357188" eaLnBrk="1" hangingPunct="1">
              <a:defRPr/>
            </a:pPr>
            <a:r>
              <a:rPr lang="uk-UA" sz="28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Носіями електричного заряду є частинки</a:t>
            </a:r>
            <a:r>
              <a:rPr lang="uk-UA" sz="2800"/>
              <a:t> – електричних заряд не існує окремо від неї.</a:t>
            </a:r>
            <a:endParaRPr lang="uk-UA" sz="28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247775" lvl="1" indent="-533400" eaLnBrk="1" hangingPunct="1">
              <a:lnSpc>
                <a:spcPct val="80000"/>
              </a:lnSpc>
              <a:defRPr/>
            </a:pPr>
            <a:r>
              <a:rPr lang="uk-UA" sz="2200"/>
              <a:t>Протони “+”</a:t>
            </a:r>
            <a:r>
              <a:rPr lang="en-US" sz="2200"/>
              <a:t> (</a:t>
            </a:r>
            <a:r>
              <a:rPr lang="uk-UA" sz="2200"/>
              <a:t>на склі потертому об шовк</a:t>
            </a:r>
            <a:r>
              <a:rPr lang="en-US" sz="2200"/>
              <a:t>)</a:t>
            </a:r>
            <a:endParaRPr lang="uk-UA" sz="2200"/>
          </a:p>
          <a:p>
            <a:pPr marL="1247775" lvl="1" indent="-533400" eaLnBrk="1" hangingPunct="1">
              <a:lnSpc>
                <a:spcPct val="80000"/>
              </a:lnSpc>
              <a:defRPr/>
            </a:pPr>
            <a:r>
              <a:rPr lang="uk-UA" sz="2200"/>
              <a:t>Електрони “-”(на ебоніті потертому об шерсть)</a:t>
            </a:r>
          </a:p>
          <a:p>
            <a:pPr marL="357188" indent="-357188" eaLnBrk="1" hangingPunct="1">
              <a:defRPr/>
            </a:pPr>
            <a:endParaRPr lang="uk-UA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57188" indent="-357188" eaLnBrk="1" hangingPunct="1">
              <a:defRPr/>
            </a:pPr>
            <a:endParaRPr lang="ru-RU"/>
          </a:p>
        </p:txBody>
      </p:sp>
      <p:grpSp>
        <p:nvGrpSpPr>
          <p:cNvPr id="61442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61447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1448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1449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1450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1451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1452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1453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1454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7293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uk-UA" sz="36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Властивості електричного заряду</a:t>
            </a:r>
            <a:endParaRPr lang="ru-RU" sz="36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45" name="Місце для вмісту 2"/>
          <p:cNvSpPr>
            <a:spLocks/>
          </p:cNvSpPr>
          <p:nvPr/>
        </p:nvSpPr>
        <p:spPr bwMode="auto">
          <a:xfrm>
            <a:off x="1547813" y="3716338"/>
            <a:ext cx="6481762" cy="294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uk-UA" sz="2000">
                <a:latin typeface="Calibri" pitchFamily="34" charset="0"/>
              </a:rPr>
              <a:t>Електрон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uk-UA" sz="2000">
                <a:latin typeface="Calibri" pitchFamily="34" charset="0"/>
              </a:rPr>
              <a:t>Заряд = -1,6</a:t>
            </a:r>
            <a:r>
              <a:rPr lang="uk-UA" sz="2000">
                <a:latin typeface="Calibri" pitchFamily="34" charset="0"/>
                <a:sym typeface="Symbol" pitchFamily="18" charset="2"/>
              </a:rPr>
              <a:t>10</a:t>
            </a:r>
            <a:r>
              <a:rPr lang="uk-UA" sz="2000" baseline="30000">
                <a:latin typeface="Calibri" pitchFamily="34" charset="0"/>
                <a:sym typeface="Symbol" pitchFamily="18" charset="2"/>
              </a:rPr>
              <a:t>-19</a:t>
            </a:r>
            <a:r>
              <a:rPr lang="uk-UA" sz="2000">
                <a:latin typeface="Calibri" pitchFamily="34" charset="0"/>
                <a:sym typeface="Symbol" pitchFamily="18" charset="2"/>
              </a:rPr>
              <a:t> Кл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uk-UA" sz="2000">
                <a:latin typeface="Calibri" pitchFamily="34" charset="0"/>
                <a:sym typeface="Symbol" pitchFamily="18" charset="2"/>
              </a:rPr>
              <a:t>Маса спокою = 9,110</a:t>
            </a:r>
            <a:r>
              <a:rPr lang="uk-UA" sz="2000" baseline="30000">
                <a:latin typeface="Calibri" pitchFamily="34" charset="0"/>
                <a:sym typeface="Symbol" pitchFamily="18" charset="2"/>
              </a:rPr>
              <a:t>-31</a:t>
            </a:r>
            <a:r>
              <a:rPr lang="uk-UA" sz="2000">
                <a:latin typeface="Calibri" pitchFamily="34" charset="0"/>
                <a:sym typeface="Symbol" pitchFamily="18" charset="2"/>
              </a:rPr>
              <a:t> кг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uk-UA" sz="2000">
                <a:latin typeface="Calibri" pitchFamily="34" charset="0"/>
                <a:sym typeface="Symbol" pitchFamily="18" charset="2"/>
              </a:rPr>
              <a:t>Відкрив Томсон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uk-UA" sz="2000">
                <a:latin typeface="Calibri" pitchFamily="34" charset="0"/>
                <a:sym typeface="Symbol" pitchFamily="18" charset="2"/>
              </a:rPr>
              <a:t>Протон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uk-UA" sz="2000">
                <a:latin typeface="Calibri" pitchFamily="34" charset="0"/>
              </a:rPr>
              <a:t>Заряд = 1,6</a:t>
            </a:r>
            <a:r>
              <a:rPr lang="uk-UA" sz="2000">
                <a:latin typeface="Calibri" pitchFamily="34" charset="0"/>
                <a:sym typeface="Symbol" pitchFamily="18" charset="2"/>
              </a:rPr>
              <a:t>10</a:t>
            </a:r>
            <a:r>
              <a:rPr lang="uk-UA" sz="2000" baseline="30000">
                <a:latin typeface="Calibri" pitchFamily="34" charset="0"/>
                <a:sym typeface="Symbol" pitchFamily="18" charset="2"/>
              </a:rPr>
              <a:t>-19</a:t>
            </a:r>
            <a:r>
              <a:rPr lang="uk-UA" sz="2000">
                <a:latin typeface="Calibri" pitchFamily="34" charset="0"/>
                <a:sym typeface="Symbol" pitchFamily="18" charset="2"/>
              </a:rPr>
              <a:t> Кл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uk-UA" sz="2000">
                <a:latin typeface="Calibri" pitchFamily="34" charset="0"/>
                <a:sym typeface="Symbol" pitchFamily="18" charset="2"/>
              </a:rPr>
              <a:t>Маса спокою в 1836 разів більша за масу електрона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uk-UA" sz="2000">
                <a:latin typeface="Calibri" pitchFamily="34" charset="0"/>
                <a:sym typeface="Symbol" pitchFamily="18" charset="2"/>
              </a:rPr>
              <a:t>Відкрив Резерфорд</a:t>
            </a:r>
            <a:endParaRPr lang="ru-RU" sz="20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/>
          </p:cNvSpPr>
          <p:nvPr>
            <p:ph type="body" idx="1"/>
          </p:nvPr>
        </p:nvSpPr>
        <p:spPr>
          <a:xfrm>
            <a:off x="971550" y="1600200"/>
            <a:ext cx="7921625" cy="4525963"/>
          </a:xfrm>
        </p:spPr>
        <p:txBody>
          <a:bodyPr/>
          <a:lstStyle/>
          <a:p>
            <a:pPr marL="357188" indent="-357188" eaLnBrk="1" hangingPunct="1">
              <a:defRPr/>
            </a:pPr>
            <a:r>
              <a:rPr lang="uk-UA" sz="2800"/>
              <a:t>Тіла, що мають заряди одного знака, </a:t>
            </a:r>
            <a:r>
              <a:rPr lang="uk-UA" sz="28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відштовхуються</a:t>
            </a:r>
            <a:r>
              <a:rPr lang="uk-UA" sz="2800" b="1" i="1"/>
              <a:t>, </a:t>
            </a:r>
            <a:r>
              <a:rPr lang="uk-UA" sz="2800"/>
              <a:t>тіла, що мають заряди протилежних знаків, </a:t>
            </a:r>
            <a:r>
              <a:rPr lang="uk-UA" sz="28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притягуються</a:t>
            </a:r>
            <a:r>
              <a:rPr lang="uk-UA" sz="2800" b="1" i="1"/>
              <a:t>.</a:t>
            </a:r>
            <a:endParaRPr lang="uk-UA" sz="2800"/>
          </a:p>
        </p:txBody>
      </p:sp>
      <p:grpSp>
        <p:nvGrpSpPr>
          <p:cNvPr id="62466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62470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2471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2472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2473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2474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2475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2476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2477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8317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uk-UA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Властивості електричного заряду</a:t>
            </a:r>
            <a:endParaRPr lang="ru-RU" sz="3600" b="1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/>
          </p:cNvSpPr>
          <p:nvPr>
            <p:ph type="body" idx="1"/>
          </p:nvPr>
        </p:nvSpPr>
        <p:spPr>
          <a:xfrm>
            <a:off x="971550" y="1600200"/>
            <a:ext cx="7921625" cy="4525963"/>
          </a:xfrm>
        </p:spPr>
        <p:txBody>
          <a:bodyPr/>
          <a:lstStyle/>
          <a:p>
            <a:pPr marL="357188" indent="-357188" eaLnBrk="1" hangingPunct="1">
              <a:defRPr/>
            </a:pPr>
            <a:r>
              <a:rPr lang="uk-UA" sz="2800" dirty="0"/>
              <a:t>Електричний заряд є </a:t>
            </a:r>
            <a:r>
              <a:rPr lang="uk-UA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дискретним</a:t>
            </a:r>
            <a:r>
              <a:rPr lang="uk-UA" sz="2800" dirty="0"/>
              <a:t>, електричні заряди кратні певному найменшому (елементарному) заряду. Носій найменшого негативного заряду – електрон (- 1,6 </a:t>
            </a:r>
            <a:r>
              <a:rPr lang="uk-UA" sz="2800" dirty="0">
                <a:sym typeface="Symbol" pitchFamily="18" charset="2"/>
              </a:rPr>
              <a:t></a:t>
            </a:r>
            <a:r>
              <a:rPr lang="uk-UA" sz="2800" dirty="0"/>
              <a:t> 10</a:t>
            </a:r>
            <a:r>
              <a:rPr lang="uk-UA" sz="2800" baseline="30000" dirty="0"/>
              <a:t>-19</a:t>
            </a:r>
            <a:r>
              <a:rPr lang="uk-UA" sz="2800" dirty="0"/>
              <a:t> </a:t>
            </a:r>
            <a:r>
              <a:rPr lang="uk-UA" sz="2800" dirty="0" err="1"/>
              <a:t>Кл</a:t>
            </a:r>
            <a:r>
              <a:rPr lang="uk-UA" sz="2800" dirty="0"/>
              <a:t>).</a:t>
            </a:r>
          </a:p>
          <a:p>
            <a:pPr marL="357188" indent="-357188" eaLnBrk="1" hangingPunct="1">
              <a:buFont typeface="Arial" charset="0"/>
              <a:buNone/>
              <a:defRPr/>
            </a:pPr>
            <a:r>
              <a:rPr lang="uk-UA" dirty="0"/>
              <a:t>	</a:t>
            </a:r>
            <a:r>
              <a:rPr lang="uk-UA" sz="2800" dirty="0"/>
              <a:t>Тобто заряд будь-якого значення є кратним елементарному</a:t>
            </a:r>
            <a:endParaRPr lang="ru-RU" sz="2800" dirty="0"/>
          </a:p>
          <a:p>
            <a:pPr marL="357188" indent="-357188" eaLnBrk="1" hangingPunct="1">
              <a:defRPr/>
            </a:pPr>
            <a:endParaRPr lang="ru-RU" sz="2800" dirty="0"/>
          </a:p>
        </p:txBody>
      </p:sp>
      <p:grpSp>
        <p:nvGrpSpPr>
          <p:cNvPr id="63490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63494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3495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3496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3497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3498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3499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3500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3501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9341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uk-UA" sz="36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Властивості електричного заряду</a:t>
            </a:r>
            <a:endParaRPr lang="ru-RU" sz="36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Button Color - Down">
                <a:extLst>
                  <a:ext uri="{FF2B5EF4-FFF2-40B4-BE49-F238E27FC236}">
                    <a16:creationId xmlns="" xmlns:a16="http://schemas.microsoft.com/office/drawing/2014/main" id="{F8BE52BC-8871-4D69-BDC8-B9B6B431D67D}"/>
                  </a:ext>
                </a:extLst>
              </p:cNvPr>
              <p:cNvSpPr/>
              <p:nvPr/>
            </p:nvSpPr>
            <p:spPr>
              <a:xfrm>
                <a:off x="3203848" y="4574860"/>
                <a:ext cx="2972933" cy="876763"/>
              </a:xfrm>
              <a:prstGeom prst="rect">
                <a:avLst/>
              </a:prstGeom>
              <a:solidFill>
                <a:srgbClr val="2F5597"/>
              </a:solidFill>
              <a:ln w="38100">
                <a:solidFill>
                  <a:srgbClr val="2F5597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uk-UA" sz="4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uk-UA" sz="48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  <m:r>
                        <a:rPr lang="uk-UA" sz="4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uk-UA" sz="4800" i="1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begChr m:val="|"/>
                          <m:endChr m:val="|"/>
                          <m:ctrlPr>
                            <a:rPr lang="uk-UA" sz="4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uk-UA" sz="4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</m:d>
                    </m:oMath>
                  </m:oMathPara>
                </a14:m>
                <a:endParaRPr lang="uk-UA" sz="4800" dirty="0"/>
              </a:p>
            </p:txBody>
          </p:sp>
        </mc:Choice>
        <mc:Fallback xmlns="">
          <p:sp>
            <p:nvSpPr>
              <p:cNvPr id="16" name="Button Color - Down">
                <a:extLst>
                  <a:ext uri="{FF2B5EF4-FFF2-40B4-BE49-F238E27FC236}">
                    <a16:creationId xmlns:a16="http://schemas.microsoft.com/office/drawing/2014/main" id="{F8BE52BC-8871-4D69-BDC8-B9B6B431D6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4574860"/>
                <a:ext cx="2972933" cy="8767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8100">
                <a:solidFill>
                  <a:srgbClr val="2F5597"/>
                </a:solidFill>
              </a:ln>
              <a:effectLst/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Місце для вмісту 2"/>
          <p:cNvSpPr>
            <a:spLocks noGrp="1"/>
          </p:cNvSpPr>
          <p:nvPr>
            <p:ph idx="4294967295"/>
          </p:nvPr>
        </p:nvSpPr>
        <p:spPr>
          <a:xfrm>
            <a:off x="971550" y="1600200"/>
            <a:ext cx="7715250" cy="4525963"/>
          </a:xfrm>
        </p:spPr>
        <p:txBody>
          <a:bodyPr/>
          <a:lstStyle/>
          <a:p>
            <a:pPr marL="0" indent="355600" algn="just" eaLnBrk="1" hangingPunct="1">
              <a:buFont typeface="Arial" charset="0"/>
              <a:buNone/>
            </a:pPr>
            <a:r>
              <a:rPr lang="uk-UA" sz="2800"/>
              <a:t>За будь-якого способу електризації тіл відбувається перерозподіл наявних в тілах електричних зарядів. </a:t>
            </a:r>
            <a:r>
              <a:rPr lang="uk-UA" sz="2800" b="1"/>
              <a:t>Повний заряд замкненої системи тіл або частинок залишається незмінним під час усіх взаємодій, які відбуваються в цій системі.</a:t>
            </a:r>
            <a:endParaRPr lang="ru-RU" sz="2800" b="1"/>
          </a:p>
        </p:txBody>
      </p:sp>
      <p:grpSp>
        <p:nvGrpSpPr>
          <p:cNvPr id="81926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81929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1930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1931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1932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1933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1934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1936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81935" name="Заголовок 1"/>
          <p:cNvSpPr>
            <a:spLocks/>
          </p:cNvSpPr>
          <p:nvPr/>
        </p:nvSpPr>
        <p:spPr bwMode="auto">
          <a:xfrm>
            <a:off x="1331913" y="0"/>
            <a:ext cx="78120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uk-UA" sz="36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Закон збереження електричного заряду</a:t>
            </a:r>
            <a:endParaRPr lang="ru-RU" sz="36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Button Color - Down">
                <a:extLst>
                  <a:ext uri="{FF2B5EF4-FFF2-40B4-BE49-F238E27FC236}">
                    <a16:creationId xmlns="" xmlns:a16="http://schemas.microsoft.com/office/drawing/2014/main" id="{987C5C16-2D97-45FF-9426-034FAAC16A0A}"/>
                  </a:ext>
                </a:extLst>
              </p:cNvPr>
              <p:cNvSpPr/>
              <p:nvPr/>
            </p:nvSpPr>
            <p:spPr>
              <a:xfrm>
                <a:off x="1043608" y="4672557"/>
                <a:ext cx="7921589" cy="876763"/>
              </a:xfrm>
              <a:prstGeom prst="rect">
                <a:avLst/>
              </a:prstGeom>
              <a:solidFill>
                <a:srgbClr val="2F5597"/>
              </a:solidFill>
              <a:ln w="38100">
                <a:solidFill>
                  <a:srgbClr val="2F5597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uk-UA" sz="5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k-UA" sz="54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uk-UA" sz="5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uk-UA" sz="54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uk-UA" sz="5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k-UA" sz="54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uk-UA" sz="5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uk-UA" sz="5400" i="1">
                          <a:latin typeface="Cambria Math" panose="02040503050406030204" pitchFamily="18" charset="0"/>
                        </a:rPr>
                        <m:t>+⋯+</m:t>
                      </m:r>
                      <m:sSub>
                        <m:sSubPr>
                          <m:ctrlPr>
                            <a:rPr lang="uk-UA" sz="5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k-UA" sz="54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uk-UA" sz="5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uk-UA" sz="5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uk-UA" sz="5400">
                          <a:latin typeface="Cambria Math" panose="02040503050406030204" pitchFamily="18" charset="0"/>
                        </a:rPr>
                        <m:t>const</m:t>
                      </m:r>
                    </m:oMath>
                  </m:oMathPara>
                </a14:m>
                <a:endParaRPr lang="uk-UA" sz="5400" dirty="0"/>
              </a:p>
            </p:txBody>
          </p:sp>
        </mc:Choice>
        <mc:Fallback xmlns="">
          <p:sp>
            <p:nvSpPr>
              <p:cNvPr id="16" name="Button Color - Down">
                <a:extLst>
                  <a:ext uri="{FF2B5EF4-FFF2-40B4-BE49-F238E27FC236}">
                    <a16:creationId xmlns:a16="http://schemas.microsoft.com/office/drawing/2014/main" id="{987C5C16-2D97-45FF-9426-034FAAC16A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4672557"/>
                <a:ext cx="7921589" cy="8767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38100">
                <a:solidFill>
                  <a:srgbClr val="2F5597"/>
                </a:solidFill>
              </a:ln>
              <a:effectLst/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552" y="-385"/>
            <a:ext cx="8229600" cy="825885"/>
          </a:xfrm>
        </p:spPr>
        <p:txBody>
          <a:bodyPr anchor="b">
            <a:noAutofit/>
          </a:bodyPr>
          <a:lstStyle/>
          <a:p>
            <a:pPr eaLnBrk="1" hangingPunct="1">
              <a:defRPr/>
            </a:pPr>
            <a:r>
              <a:rPr lang="uk-UA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Точкові заряди</a:t>
            </a:r>
            <a:endParaRPr lang="ru-RU" sz="3600" b="1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1150938" y="1125538"/>
            <a:ext cx="7993062" cy="3484562"/>
          </a:xfrm>
        </p:spPr>
        <p:txBody>
          <a:bodyPr>
            <a:normAutofit/>
          </a:bodyPr>
          <a:lstStyle/>
          <a:p>
            <a:pPr marL="0" indent="361950" eaLnBrk="1" hangingPunct="1">
              <a:buFont typeface="Arial" charset="0"/>
              <a:buNone/>
              <a:defRPr/>
            </a:pPr>
            <a:r>
              <a:rPr lang="uk-UA" sz="2800">
                <a:effectLst>
                  <a:outerShdw blurRad="38100" dist="38100" dir="2700000" algn="tl">
                    <a:srgbClr val="C0C0C0"/>
                  </a:outerShdw>
                </a:effectLst>
              </a:rPr>
              <a:t>Найпростішою моделлю зарядженого тіла є точковий заряд</a:t>
            </a:r>
            <a:r>
              <a:rPr lang="uk-UA" sz="2800"/>
              <a:t>.</a:t>
            </a:r>
          </a:p>
          <a:p>
            <a:pPr marL="0" indent="361950" eaLnBrk="1" hangingPunct="1">
              <a:buFont typeface="Arial" charset="0"/>
              <a:buNone/>
              <a:defRPr/>
            </a:pPr>
            <a:r>
              <a:rPr lang="uk-UA" sz="28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Точкові заряди</a:t>
            </a:r>
            <a:r>
              <a:rPr lang="uk-UA" sz="2800"/>
              <a:t> – заряджені тіла, які в багато разів менше відстані між ними. Ні форма ні розміри заряджених тіл не впливають на їхню взаємодію.</a:t>
            </a:r>
            <a:br>
              <a:rPr lang="uk-UA" sz="2800"/>
            </a:br>
            <a:endParaRPr lang="uk-UA" sz="2800"/>
          </a:p>
        </p:txBody>
      </p:sp>
      <p:pic>
        <p:nvPicPr>
          <p:cNvPr id="82947" name="Picture 4" descr="точков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3860800"/>
            <a:ext cx="82042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81" name="Line 5"/>
          <p:cNvSpPr>
            <a:spLocks noChangeShapeType="1"/>
          </p:cNvSpPr>
          <p:nvPr/>
        </p:nvSpPr>
        <p:spPr bwMode="auto">
          <a:xfrm flipH="1" flipV="1">
            <a:off x="2051050" y="4149725"/>
            <a:ext cx="144463" cy="12969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827088" y="5949950"/>
            <a:ext cx="8316912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8900">
              <a:spcBef>
                <a:spcPct val="20000"/>
              </a:spcBef>
              <a:buFont typeface="Arial" charset="0"/>
              <a:buNone/>
            </a:pPr>
            <a:r>
              <a:rPr lang="uk-UA" sz="2400">
                <a:latin typeface="Calibri" pitchFamily="34" charset="0"/>
              </a:rPr>
              <a:t>Розмірами тіл можна знехтувати порівняно з відстанями між ними</a:t>
            </a:r>
            <a:endParaRPr lang="ru-RU" sz="2400">
              <a:latin typeface="Calibri" pitchFamily="34" charset="0"/>
            </a:endParaRPr>
          </a:p>
        </p:txBody>
      </p:sp>
      <p:grpSp>
        <p:nvGrpSpPr>
          <p:cNvPr id="82950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82952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2953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2954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2955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2956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2957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2958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2959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1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1" grpId="0" animBg="1"/>
      <p:bldP spid="10138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3995738" y="1484313"/>
            <a:ext cx="4608512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28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Шарль Огюстен Кулон</a:t>
            </a:r>
            <a:r>
              <a:rPr lang="uk-UA" sz="2800">
                <a:latin typeface="Calibri" pitchFamily="34" charset="0"/>
              </a:rPr>
              <a:t> (1736—1806) </a:t>
            </a:r>
          </a:p>
          <a:p>
            <a:pPr>
              <a:defRPr/>
            </a:pPr>
            <a:r>
              <a:rPr lang="uk-UA" sz="2800">
                <a:latin typeface="Calibri" pitchFamily="34" charset="0"/>
              </a:rPr>
              <a:t>досліджував силу взаємодії між зарядженими тілами та сформулював закон їхньої взаємодії.</a:t>
            </a:r>
          </a:p>
          <a:p>
            <a:pPr>
              <a:defRPr/>
            </a:pPr>
            <a:r>
              <a:rPr lang="uk-UA" sz="2800">
                <a:latin typeface="Calibri" pitchFamily="34" charset="0"/>
              </a:rPr>
              <a:t>Закон був відкритий в 1785 році.</a:t>
            </a:r>
          </a:p>
        </p:txBody>
      </p:sp>
      <p:grpSp>
        <p:nvGrpSpPr>
          <p:cNvPr id="83971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83975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3976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3977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3978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3979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3980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3981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3982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6350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uk-UA" sz="36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Закон Кулона</a:t>
            </a:r>
            <a:endParaRPr lang="ru-RU" sz="36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3974" name="Text Box 15"/>
          <p:cNvSpPr txBox="1">
            <a:spLocks noChangeArrowheads="1"/>
          </p:cNvSpPr>
          <p:nvPr/>
        </p:nvSpPr>
        <p:spPr bwMode="auto">
          <a:xfrm>
            <a:off x="900113" y="5084763"/>
            <a:ext cx="7993062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>
                <a:latin typeface="Calibri" pitchFamily="34" charset="0"/>
              </a:rPr>
              <a:t>Закон якісно описує взаємодію заряджених тіл. Він є фундаментальним законом, тобто встановленим за допомогою експерименту і не випливає ні з якого іншого закону природи.</a:t>
            </a:r>
            <a:endParaRPr lang="ru-RU" sz="24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1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20484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0485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0486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0487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0488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0489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0490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0491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Подзаголовок 12"/>
          <p:cNvSpPr>
            <a:spLocks noGrp="1"/>
          </p:cNvSpPr>
          <p:nvPr>
            <p:ph type="subTitle" idx="1"/>
          </p:nvPr>
        </p:nvSpPr>
        <p:spPr>
          <a:xfrm>
            <a:off x="1187450" y="1341438"/>
            <a:ext cx="7416800" cy="5111750"/>
          </a:xfrm>
        </p:spPr>
        <p:txBody>
          <a:bodyPr/>
          <a:lstStyle/>
          <a:p>
            <a:pPr marL="179387" lvl="1" algn="l" eaLnBrk="1" hangingPunct="1"/>
            <a:r>
              <a:rPr lang="uk-UA" dirty="0" smtClean="0">
                <a:solidFill>
                  <a:schemeClr val="tx1"/>
                </a:solidFill>
              </a:rPr>
              <a:t>Матеріал презентації розрахований на два сьогоднішні </a:t>
            </a:r>
            <a:r>
              <a:rPr lang="uk-UA" dirty="0" err="1" smtClean="0">
                <a:solidFill>
                  <a:schemeClr val="tx1"/>
                </a:solidFill>
              </a:rPr>
              <a:t>уроки</a:t>
            </a:r>
            <a:r>
              <a:rPr lang="uk-UA" dirty="0" smtClean="0">
                <a:solidFill>
                  <a:schemeClr val="tx1"/>
                </a:solidFill>
              </a:rPr>
              <a:t>.</a:t>
            </a:r>
          </a:p>
          <a:p>
            <a:pPr marL="179387" lvl="1" algn="l" eaLnBrk="1" hangingPunct="1"/>
            <a:endParaRPr lang="uk-UA" dirty="0" smtClean="0">
              <a:solidFill>
                <a:schemeClr val="tx1"/>
              </a:solidFill>
            </a:endParaRPr>
          </a:p>
          <a:p>
            <a:pPr marL="179387" lvl="1" algn="l" eaLnBrk="1" hangingPunct="1"/>
            <a:r>
              <a:rPr lang="uk-UA" dirty="0" smtClean="0">
                <a:solidFill>
                  <a:schemeClr val="tx1"/>
                </a:solidFill>
              </a:rPr>
              <a:t>Розгляньте теорію, дізнайтесь цікаві історичні факти.</a:t>
            </a:r>
          </a:p>
          <a:p>
            <a:pPr marL="179387" lvl="1" algn="l" eaLnBrk="1" hangingPunct="1"/>
            <a:endParaRPr lang="uk-UA" dirty="0" smtClean="0">
              <a:solidFill>
                <a:schemeClr val="tx1"/>
              </a:solidFill>
            </a:endParaRPr>
          </a:p>
          <a:p>
            <a:pPr marL="179387" lvl="1" algn="l" eaLnBrk="1" hangingPunct="1"/>
            <a:r>
              <a:rPr lang="uk-UA" dirty="0" smtClean="0">
                <a:solidFill>
                  <a:schemeClr val="tx1"/>
                </a:solidFill>
              </a:rPr>
              <a:t>Одну-дві із запропонованих задач </a:t>
            </a:r>
            <a:r>
              <a:rPr lang="uk-UA" dirty="0" err="1" smtClean="0">
                <a:solidFill>
                  <a:schemeClr val="tx1"/>
                </a:solidFill>
              </a:rPr>
              <a:t>розв</a:t>
            </a:r>
            <a:r>
              <a:rPr lang="en-US" dirty="0" smtClean="0">
                <a:solidFill>
                  <a:schemeClr val="tx1"/>
                </a:solidFill>
              </a:rPr>
              <a:t>’</a:t>
            </a:r>
            <a:r>
              <a:rPr lang="uk-UA" dirty="0" err="1" smtClean="0">
                <a:solidFill>
                  <a:schemeClr val="tx1"/>
                </a:solidFill>
              </a:rPr>
              <a:t>яжіть</a:t>
            </a:r>
            <a:r>
              <a:rPr lang="uk-UA" smtClean="0">
                <a:solidFill>
                  <a:schemeClr val="tx1"/>
                </a:solidFill>
              </a:rPr>
              <a:t>.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1331913" y="333375"/>
            <a:ext cx="741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uk-U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Методичний коментар</a:t>
            </a:r>
            <a:endParaRPr lang="ru-RU" sz="3600" b="1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3"/>
          <p:cNvSpPr>
            <a:spLocks noGrp="1"/>
          </p:cNvSpPr>
          <p:nvPr>
            <p:ph type="body" sz="half" idx="1"/>
          </p:nvPr>
        </p:nvSpPr>
        <p:spPr>
          <a:xfrm>
            <a:off x="636588" y="1052513"/>
            <a:ext cx="8507412" cy="4525962"/>
          </a:xfrm>
        </p:spPr>
        <p:txBody>
          <a:bodyPr/>
          <a:lstStyle/>
          <a:p>
            <a:pPr marL="177800" indent="265113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uk-UA" sz="28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Сила взаємодії двох точкових нерухомих  зарядів у вакуумі прямо пропорційна добутку модулів заряду й обернено пропорційна квадрату відстані між ними.</a:t>
            </a:r>
            <a:endParaRPr lang="ru-RU" sz="28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77800" indent="265113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uk-UA" sz="28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177800" indent="265113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uk-UA" sz="2000"/>
          </a:p>
        </p:txBody>
      </p:sp>
      <p:pic>
        <p:nvPicPr>
          <p:cNvPr id="68634" name="Picture 4" descr="формул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6013" y="2636838"/>
            <a:ext cx="7273925" cy="13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8637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68641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8642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8643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8644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8645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8646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8647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68648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68626" name="Заголовок 1"/>
          <p:cNvSpPr>
            <a:spLocks/>
          </p:cNvSpPr>
          <p:nvPr/>
        </p:nvSpPr>
        <p:spPr bwMode="auto">
          <a:xfrm>
            <a:off x="914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uk-UA" sz="36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Закон Кулона</a:t>
            </a:r>
            <a:endParaRPr lang="ru-RU" sz="36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pic>
        <p:nvPicPr>
          <p:cNvPr id="68640" name="Рисунок 4" descr="Описание: http://ru.convdocs.org/pars_docs/refs/42/41763/41763_html_m3337345a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88125" y="4149725"/>
            <a:ext cx="2160588" cy="132556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graphicFrame>
        <p:nvGraphicFramePr>
          <p:cNvPr id="68632" name="Object 24"/>
          <p:cNvGraphicFramePr>
            <a:graphicFrameLocks noGrp="1" noChangeAspect="1"/>
          </p:cNvGraphicFramePr>
          <p:nvPr>
            <p:ph sz="half" idx="2"/>
          </p:nvPr>
        </p:nvGraphicFramePr>
        <p:xfrm>
          <a:off x="5724525" y="5589588"/>
          <a:ext cx="3095625" cy="1065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6" imgW="1143000" imgH="393480" progId="">
                  <p:embed/>
                </p:oleObj>
              </mc:Choice>
              <mc:Fallback>
                <p:oleObj name="Equation" r:id="rId6" imgW="1143000" imgH="393480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5589588"/>
                        <a:ext cx="3095625" cy="1065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uk-UA" sz="36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Фізичний зміст К</a:t>
            </a:r>
            <a:endParaRPr lang="ru-RU" sz="36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8066" name="Rectangle 3"/>
          <p:cNvSpPr>
            <a:spLocks noGrp="1"/>
          </p:cNvSpPr>
          <p:nvPr>
            <p:ph type="body" idx="1"/>
          </p:nvPr>
        </p:nvSpPr>
        <p:spPr>
          <a:xfrm>
            <a:off x="1187450" y="1125538"/>
            <a:ext cx="7643813" cy="1612900"/>
          </a:xfrm>
        </p:spPr>
        <p:txBody>
          <a:bodyPr/>
          <a:lstStyle/>
          <a:p>
            <a:pPr marL="0" indent="360363" eaLnBrk="1" hangingPunct="1">
              <a:buFont typeface="Arial" charset="0"/>
              <a:buNone/>
            </a:pPr>
            <a:r>
              <a:rPr lang="uk-UA" sz="2800"/>
              <a:t>Два точкових заряди по 1 Кл кожний, розташовані на відстані 1 м один від одного, взаємодіють із силою, що дорівнює </a:t>
            </a:r>
            <a:r>
              <a:rPr lang="ru-RU" sz="2800" b="1"/>
              <a:t>9 × 10</a:t>
            </a:r>
            <a:r>
              <a:rPr lang="ru-RU" sz="2800" b="1" baseline="30000"/>
              <a:t>9</a:t>
            </a:r>
            <a:r>
              <a:rPr lang="ru-RU" sz="2800" b="1"/>
              <a:t> Н</a:t>
            </a:r>
            <a:r>
              <a:rPr lang="uk-UA" sz="2800" b="1"/>
              <a:t>.</a:t>
            </a:r>
            <a:endParaRPr lang="ru-RU" sz="2800" b="1"/>
          </a:p>
        </p:txBody>
      </p:sp>
      <p:sp>
        <p:nvSpPr>
          <p:cNvPr id="88067" name="Text Box 4"/>
          <p:cNvSpPr txBox="1">
            <a:spLocks noChangeArrowheads="1"/>
          </p:cNvSpPr>
          <p:nvPr/>
        </p:nvSpPr>
        <p:spPr bwMode="auto">
          <a:xfrm>
            <a:off x="1116013" y="2781300"/>
            <a:ext cx="76327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/>
              <a:t>Як уявити собі таку величезну силу: вона дорівнює вазі навантаженого поїзда, довжина якого дорівнює приблизно відстані від Харкова до Києва.</a:t>
            </a:r>
          </a:p>
          <a:p>
            <a:r>
              <a:rPr lang="uk-UA" sz="2400"/>
              <a:t>Неможливо передати заряд 1 Кл тілу «звичайних розмірів».</a:t>
            </a:r>
            <a:endParaRPr lang="ru-RU" sz="2400"/>
          </a:p>
        </p:txBody>
      </p:sp>
      <p:grpSp>
        <p:nvGrpSpPr>
          <p:cNvPr id="88068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88070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8071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8072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8073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8074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8075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8076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88077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514850" y="3298825"/>
          <a:ext cx="11430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298825"/>
                        <a:ext cx="11430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27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1030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31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32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33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34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35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36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37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1045" name="Rectangle 7"/>
          <p:cNvSpPr>
            <a:spLocks noChangeArrowheads="1"/>
          </p:cNvSpPr>
          <p:nvPr/>
        </p:nvSpPr>
        <p:spPr bwMode="auto">
          <a:xfrm>
            <a:off x="514350" y="1254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uk-UA" altLang="ru-RU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Закріплення матеріалу</a:t>
            </a:r>
            <a:endParaRPr lang="ru-RU" altLang="ru-RU" sz="3600" b="1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1046" name="Text Box 22"/>
          <p:cNvSpPr txBox="1">
            <a:spLocks noChangeArrowheads="1"/>
          </p:cNvSpPr>
          <p:nvPr/>
        </p:nvSpPr>
        <p:spPr bwMode="auto">
          <a:xfrm>
            <a:off x="1042988" y="1268413"/>
            <a:ext cx="7850187" cy="498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>
              <a:lnSpc>
                <a:spcPct val="120000"/>
              </a:lnSpc>
              <a:buFontTx/>
              <a:buAutoNum type="arabicPeriod"/>
            </a:pPr>
            <a:r>
              <a:rPr lang="uk-UA" sz="2800">
                <a:latin typeface="Calibri" pitchFamily="34" charset="0"/>
              </a:rPr>
              <a:t>Чим відрізняється простір, який оточує заряджене тіло, від простору, який оточує не заряджене тіло?</a:t>
            </a:r>
          </a:p>
          <a:p>
            <a:pPr marL="355600" indent="-355600">
              <a:lnSpc>
                <a:spcPct val="120000"/>
              </a:lnSpc>
              <a:buFontTx/>
              <a:buAutoNum type="arabicPeriod"/>
            </a:pPr>
            <a:r>
              <a:rPr lang="uk-UA" sz="2800">
                <a:latin typeface="Calibri" pitchFamily="34" charset="0"/>
              </a:rPr>
              <a:t>Властивості електричного заряду?</a:t>
            </a:r>
          </a:p>
          <a:p>
            <a:pPr marL="355600" indent="-355600">
              <a:lnSpc>
                <a:spcPct val="120000"/>
              </a:lnSpc>
              <a:buFontTx/>
              <a:buAutoNum type="arabicPeriod"/>
            </a:pPr>
            <a:r>
              <a:rPr lang="uk-UA" sz="2800">
                <a:latin typeface="Calibri" pitchFamily="34" charset="0"/>
              </a:rPr>
              <a:t>Електричний заряд кульки дорівнює нулю. Чи можу така кулька брати участь в електричних взаємодіях?</a:t>
            </a:r>
          </a:p>
          <a:p>
            <a:pPr marL="355600" indent="-355600">
              <a:lnSpc>
                <a:spcPct val="120000"/>
              </a:lnSpc>
              <a:buFontTx/>
              <a:buAutoNum type="arabicPeriod"/>
            </a:pPr>
            <a:r>
              <a:rPr lang="uk-UA" sz="2800">
                <a:latin typeface="Calibri" pitchFamily="34" charset="0"/>
              </a:rPr>
              <a:t>Сформулюйте закон Кулона.</a:t>
            </a:r>
          </a:p>
          <a:p>
            <a:pPr marL="355600" indent="-355600">
              <a:buFontTx/>
              <a:buAutoNum type="arabicPeriod"/>
            </a:pPr>
            <a:endParaRPr lang="uk-UA" sz="2800">
              <a:latin typeface="Calibri" pitchFamily="34" charset="0"/>
            </a:endParaRPr>
          </a:p>
          <a:p>
            <a:pPr marL="355600" indent="-355600">
              <a:buFontTx/>
              <a:buAutoNum type="arabicPeriod"/>
            </a:pPr>
            <a:endParaRPr lang="ru-RU" sz="2400"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426" name="Object 2"/>
          <p:cNvGraphicFramePr>
            <a:graphicFrameLocks noChangeAspect="1"/>
          </p:cNvGraphicFramePr>
          <p:nvPr/>
        </p:nvGraphicFramePr>
        <p:xfrm>
          <a:off x="4514850" y="3298825"/>
          <a:ext cx="11430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1034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298825"/>
                        <a:ext cx="11430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3427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103430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3431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3432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3433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3434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3435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103436" name="Rectangle 7"/>
          <p:cNvSpPr>
            <a:spLocks noChangeArrowheads="1"/>
          </p:cNvSpPr>
          <p:nvPr/>
        </p:nvSpPr>
        <p:spPr bwMode="auto">
          <a:xfrm>
            <a:off x="514350" y="92429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altLang="ru-RU" sz="36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Розв</a:t>
            </a:r>
            <a:r>
              <a:rPr lang="en-US" altLang="ru-RU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’</a:t>
            </a:r>
            <a:r>
              <a:rPr lang="uk-UA" altLang="ru-RU" sz="36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язування</a:t>
            </a:r>
            <a:r>
              <a:rPr lang="uk-UA" altLang="ru-RU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 задач</a:t>
            </a:r>
            <a:endParaRPr lang="ru-RU" altLang="ru-RU" sz="3600" b="1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103437" name="Text Box 13"/>
          <p:cNvSpPr txBox="1">
            <a:spLocks noChangeArrowheads="1"/>
          </p:cNvSpPr>
          <p:nvPr/>
        </p:nvSpPr>
        <p:spPr bwMode="auto">
          <a:xfrm>
            <a:off x="900113" y="1268413"/>
            <a:ext cx="8135937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>
              <a:buFontTx/>
              <a:buAutoNum type="arabicPeriod"/>
            </a:pPr>
            <a:r>
              <a:rPr lang="ru-RU" sz="2800" dirty="0">
                <a:latin typeface="+mj-lt"/>
                <a:cs typeface="Arial" panose="020B0604020202020204" pitchFamily="34" charset="0"/>
              </a:rPr>
              <a:t>Два </a:t>
            </a:r>
            <a:r>
              <a:rPr lang="ru-RU" sz="2800" dirty="0" err="1">
                <a:latin typeface="+mj-lt"/>
                <a:cs typeface="Arial" panose="020B0604020202020204" pitchFamily="34" charset="0"/>
              </a:rPr>
              <a:t>однакові</a:t>
            </a:r>
            <a:r>
              <a:rPr lang="ru-RU" sz="2800" dirty="0">
                <a:latin typeface="+mj-lt"/>
                <a:cs typeface="Arial" panose="020B0604020202020204" pitchFamily="34" charset="0"/>
              </a:rPr>
              <a:t> за модулем і знаком </a:t>
            </a:r>
            <a:r>
              <a:rPr lang="ru-RU" sz="2800" dirty="0" err="1">
                <a:latin typeface="+mj-lt"/>
                <a:cs typeface="Arial" panose="020B0604020202020204" pitchFamily="34" charset="0"/>
              </a:rPr>
              <a:t>точкові</a:t>
            </a:r>
            <a:r>
              <a:rPr lang="ru-RU" sz="2800" dirty="0">
                <a:latin typeface="+mj-lt"/>
                <a:cs typeface="Arial" panose="020B0604020202020204" pitchFamily="34" charset="0"/>
              </a:rPr>
              <a:t> заряди, </a:t>
            </a:r>
            <a:r>
              <a:rPr lang="ru-RU" sz="2800" dirty="0" err="1">
                <a:latin typeface="+mj-lt"/>
                <a:cs typeface="Arial" panose="020B0604020202020204" pitchFamily="34" charset="0"/>
              </a:rPr>
              <a:t>розташовані</a:t>
            </a:r>
            <a:r>
              <a:rPr lang="ru-RU" sz="2800" dirty="0">
                <a:latin typeface="+mj-lt"/>
                <a:cs typeface="Arial" panose="020B0604020202020204" pitchFamily="34" charset="0"/>
              </a:rPr>
              <a:t> на </a:t>
            </a:r>
            <a:r>
              <a:rPr lang="ru-RU" sz="2800" dirty="0" err="1">
                <a:latin typeface="+mj-lt"/>
                <a:cs typeface="Arial" panose="020B0604020202020204" pitchFamily="34" charset="0"/>
              </a:rPr>
              <a:t>відстані</a:t>
            </a:r>
            <a:r>
              <a:rPr lang="ru-RU" sz="2800" dirty="0">
                <a:latin typeface="+mj-lt"/>
                <a:cs typeface="Arial" panose="020B0604020202020204" pitchFamily="34" charset="0"/>
              </a:rPr>
              <a:t> 5 см один </a:t>
            </a:r>
            <a:r>
              <a:rPr lang="ru-RU" sz="2800" dirty="0" err="1">
                <a:latin typeface="+mj-lt"/>
                <a:cs typeface="Arial" panose="020B0604020202020204" pitchFamily="34" charset="0"/>
              </a:rPr>
              <a:t>від</a:t>
            </a:r>
            <a:r>
              <a:rPr lang="ru-RU" sz="2800" dirty="0">
                <a:latin typeface="+mj-lt"/>
                <a:cs typeface="Arial" panose="020B0604020202020204" pitchFamily="34" charset="0"/>
              </a:rPr>
              <a:t> одного, </a:t>
            </a:r>
            <a:r>
              <a:rPr lang="ru-RU" sz="2800" dirty="0" err="1">
                <a:latin typeface="+mj-lt"/>
                <a:cs typeface="Arial" panose="020B0604020202020204" pitchFamily="34" charset="0"/>
              </a:rPr>
              <a:t>відштовхуються</a:t>
            </a:r>
            <a:r>
              <a:rPr lang="ru-RU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+mj-lt"/>
                <a:cs typeface="Arial" panose="020B0604020202020204" pitchFamily="34" charset="0"/>
              </a:rPr>
              <a:t>із</a:t>
            </a:r>
            <a:r>
              <a:rPr lang="ru-RU" sz="2800" dirty="0">
                <a:latin typeface="+mj-lt"/>
                <a:cs typeface="Arial" panose="020B0604020202020204" pitchFamily="34" charset="0"/>
              </a:rPr>
              <a:t> силою 0,1 Н. </a:t>
            </a:r>
            <a:r>
              <a:rPr lang="ru-RU" sz="2800" dirty="0" err="1">
                <a:latin typeface="+mj-lt"/>
                <a:cs typeface="Arial" panose="020B0604020202020204" pitchFamily="34" charset="0"/>
              </a:rPr>
              <a:t>Визначити</a:t>
            </a:r>
            <a:r>
              <a:rPr lang="ru-RU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+mj-lt"/>
                <a:cs typeface="Arial" panose="020B0604020202020204" pitchFamily="34" charset="0"/>
              </a:rPr>
              <a:t>значення</a:t>
            </a:r>
            <a:r>
              <a:rPr lang="ru-RU" sz="2800" dirty="0">
                <a:latin typeface="+mj-lt"/>
                <a:cs typeface="Arial" panose="020B0604020202020204" pitchFamily="34" charset="0"/>
              </a:rPr>
              <a:t> кожного заряду.</a:t>
            </a:r>
            <a:endParaRPr lang="uk-UA" sz="2800" dirty="0">
              <a:latin typeface="+mj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C2C86FC7-D9C0-4CCC-825C-1A93618145FB}"/>
              </a:ext>
            </a:extLst>
          </p:cNvPr>
          <p:cNvSpPr txBox="1"/>
          <p:nvPr/>
        </p:nvSpPr>
        <p:spPr>
          <a:xfrm>
            <a:off x="900113" y="3697697"/>
            <a:ext cx="8135937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4013" indent="-354013"/>
            <a:r>
              <a:rPr lang="ru-RU" sz="2800" dirty="0">
                <a:latin typeface="+mj-lt"/>
                <a:cs typeface="Arial" panose="020B0604020202020204" pitchFamily="34" charset="0"/>
              </a:rPr>
              <a:t>2. У </a:t>
            </a:r>
            <a:r>
              <a:rPr lang="ru-RU" sz="2800" dirty="0" err="1">
                <a:latin typeface="+mj-lt"/>
                <a:cs typeface="Arial" panose="020B0604020202020204" pitchFamily="34" charset="0"/>
              </a:rPr>
              <a:t>результаті</a:t>
            </a:r>
            <a:r>
              <a:rPr lang="ru-RU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+mj-lt"/>
                <a:cs typeface="Arial" panose="020B0604020202020204" pitchFamily="34" charset="0"/>
              </a:rPr>
              <a:t>тертя</a:t>
            </a:r>
            <a:r>
              <a:rPr lang="ru-RU" sz="2800" dirty="0">
                <a:latin typeface="+mj-lt"/>
                <a:cs typeface="Arial" panose="020B0604020202020204" pitchFamily="34" charset="0"/>
              </a:rPr>
              <a:t> об сукно </a:t>
            </a:r>
            <a:r>
              <a:rPr lang="ru-RU" sz="2800" dirty="0" err="1">
                <a:latin typeface="+mj-lt"/>
                <a:cs typeface="Arial" panose="020B0604020202020204" pitchFamily="34" charset="0"/>
              </a:rPr>
              <a:t>ебонітова</a:t>
            </a:r>
            <a:r>
              <a:rPr lang="ru-RU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+mj-lt"/>
                <a:cs typeface="Arial" panose="020B0604020202020204" pitchFamily="34" charset="0"/>
              </a:rPr>
              <a:t>паличка</a:t>
            </a:r>
            <a:r>
              <a:rPr lang="ru-RU" sz="2800" dirty="0">
                <a:latin typeface="+mj-lt"/>
                <a:cs typeface="Arial" panose="020B0604020202020204" pitchFamily="34" charset="0"/>
              </a:rPr>
              <a:t> одержала заряд –12,8 </a:t>
            </a:r>
            <a:r>
              <a:rPr lang="ru-RU" sz="2800" dirty="0" err="1">
                <a:latin typeface="+mj-lt"/>
                <a:cs typeface="Arial" panose="020B0604020202020204" pitchFamily="34" charset="0"/>
              </a:rPr>
              <a:t>мкКл</a:t>
            </a:r>
            <a:r>
              <a:rPr lang="ru-RU" sz="2800" dirty="0">
                <a:latin typeface="+mj-lt"/>
                <a:cs typeface="Arial" panose="020B0604020202020204" pitchFamily="34" charset="0"/>
              </a:rPr>
              <a:t>. </a:t>
            </a:r>
            <a:r>
              <a:rPr lang="ru-RU" sz="2800" dirty="0" err="1">
                <a:latin typeface="+mj-lt"/>
                <a:cs typeface="Arial" panose="020B0604020202020204" pitchFamily="34" charset="0"/>
              </a:rPr>
              <a:t>Визначити</a:t>
            </a:r>
            <a:r>
              <a:rPr lang="ru-RU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+mj-lt"/>
                <a:cs typeface="Arial" panose="020B0604020202020204" pitchFamily="34" charset="0"/>
              </a:rPr>
              <a:t>кількість</a:t>
            </a:r>
            <a:r>
              <a:rPr lang="ru-RU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+mj-lt"/>
                <a:cs typeface="Arial" panose="020B0604020202020204" pitchFamily="34" charset="0"/>
              </a:rPr>
              <a:t>надлишкових</a:t>
            </a:r>
            <a:r>
              <a:rPr lang="ru-RU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+mj-lt"/>
                <a:cs typeface="Arial" panose="020B0604020202020204" pitchFamily="34" charset="0"/>
              </a:rPr>
              <a:t>електронів</a:t>
            </a:r>
            <a:r>
              <a:rPr lang="ru-RU" sz="2800" dirty="0">
                <a:latin typeface="+mj-lt"/>
                <a:cs typeface="Arial" panose="020B0604020202020204" pitchFamily="34" charset="0"/>
              </a:rPr>
              <a:t> на </a:t>
            </a:r>
            <a:r>
              <a:rPr lang="ru-RU" sz="2800" dirty="0" err="1">
                <a:latin typeface="+mj-lt"/>
                <a:cs typeface="Arial" panose="020B0604020202020204" pitchFamily="34" charset="0"/>
              </a:rPr>
              <a:t>паличці</a:t>
            </a:r>
            <a:r>
              <a:rPr lang="ru-RU" sz="2800" dirty="0">
                <a:latin typeface="+mj-lt"/>
                <a:cs typeface="Arial" panose="020B0604020202020204" pitchFamily="34" charset="0"/>
              </a:rPr>
              <a:t>. На </a:t>
            </a:r>
            <a:r>
              <a:rPr lang="ru-RU" sz="2800" dirty="0" err="1">
                <a:latin typeface="+mj-lt"/>
                <a:cs typeface="Arial" panose="020B0604020202020204" pitchFamily="34" charset="0"/>
              </a:rPr>
              <a:t>скільки</a:t>
            </a:r>
            <a:r>
              <a:rPr lang="ru-RU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+mj-lt"/>
                <a:cs typeface="Arial" panose="020B0604020202020204" pitchFamily="34" charset="0"/>
              </a:rPr>
              <a:t>збільшилася</a:t>
            </a:r>
            <a:r>
              <a:rPr lang="ru-RU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+mj-lt"/>
                <a:cs typeface="Arial" panose="020B0604020202020204" pitchFamily="34" charset="0"/>
              </a:rPr>
              <a:t>маса</a:t>
            </a:r>
            <a:r>
              <a:rPr lang="ru-RU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+mj-lt"/>
                <a:cs typeface="Arial" panose="020B0604020202020204" pitchFamily="34" charset="0"/>
              </a:rPr>
              <a:t>ебонітової</a:t>
            </a:r>
            <a:r>
              <a:rPr lang="ru-RU" sz="2800" dirty="0">
                <a:latin typeface="+mj-lt"/>
                <a:cs typeface="Arial" panose="020B0604020202020204" pitchFamily="34" charset="0"/>
              </a:rPr>
              <a:t> </a:t>
            </a:r>
            <a:r>
              <a:rPr lang="ru-RU" sz="2800" dirty="0" err="1">
                <a:latin typeface="+mj-lt"/>
                <a:cs typeface="Arial" panose="020B0604020202020204" pitchFamily="34" charset="0"/>
              </a:rPr>
              <a:t>палички</a:t>
            </a:r>
            <a:r>
              <a:rPr lang="ru-RU" sz="2800" dirty="0">
                <a:latin typeface="+mj-lt"/>
                <a:cs typeface="Arial" panose="020B0604020202020204" pitchFamily="34" charset="0"/>
              </a:rPr>
              <a:t>?</a:t>
            </a:r>
            <a:endParaRPr lang="aa-ET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973042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3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5474" name="Object 2"/>
          <p:cNvGraphicFramePr>
            <a:graphicFrameLocks noChangeAspect="1"/>
          </p:cNvGraphicFramePr>
          <p:nvPr/>
        </p:nvGraphicFramePr>
        <p:xfrm>
          <a:off x="4514850" y="3298825"/>
          <a:ext cx="11430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Формула" r:id="rId3" imgW="114120" imgH="215640" progId="Equation.3">
                  <p:embed/>
                </p:oleObj>
              </mc:Choice>
              <mc:Fallback>
                <p:oleObj name="Формула" r:id="rId3" imgW="11412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298825"/>
                        <a:ext cx="114300" cy="260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5475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105481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5482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5483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5485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5486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5487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5488" name="Picture 2"/>
            <p:cNvPicPr>
              <a:picLocks noChangeAspect="1" noChangeArrowheads="1"/>
            </p:cNvPicPr>
            <p:nvPr/>
          </p:nvPicPr>
          <p:blipFill>
            <a:blip r:embed="rId5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105484" name="Rectangle 7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uk-UA" altLang="ru-RU" sz="36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Домашнє завдання</a:t>
            </a:r>
            <a:endParaRPr lang="ru-RU" altLang="ru-RU" sz="36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105477" name="Text Box 13"/>
          <p:cNvSpPr txBox="1">
            <a:spLocks noChangeArrowheads="1"/>
          </p:cNvSpPr>
          <p:nvPr/>
        </p:nvSpPr>
        <p:spPr bwMode="auto">
          <a:xfrm>
            <a:off x="900113" y="1268413"/>
            <a:ext cx="81359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5600" indent="-355600"/>
            <a:endParaRPr lang="ru-RU" sz="2800">
              <a:latin typeface="Calibri" pitchFamily="34" charset="0"/>
            </a:endParaRPr>
          </a:p>
        </p:txBody>
      </p:sp>
      <p:sp>
        <p:nvSpPr>
          <p:cNvPr id="105478" name="Text Box 14"/>
          <p:cNvSpPr txBox="1">
            <a:spLocks noChangeArrowheads="1"/>
          </p:cNvSpPr>
          <p:nvPr/>
        </p:nvSpPr>
        <p:spPr bwMode="auto">
          <a:xfrm>
            <a:off x="971550" y="1484313"/>
            <a:ext cx="7848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05479" name="Text Box 15"/>
          <p:cNvSpPr txBox="1">
            <a:spLocks noChangeArrowheads="1"/>
          </p:cNvSpPr>
          <p:nvPr/>
        </p:nvSpPr>
        <p:spPr bwMode="auto">
          <a:xfrm>
            <a:off x="971550" y="2276475"/>
            <a:ext cx="469106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uk-UA" sz="2800" dirty="0">
                <a:latin typeface="Calibri" pitchFamily="34" charset="0"/>
              </a:rPr>
              <a:t>Підручник §40,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uk-UA" sz="2800" dirty="0">
                <a:latin typeface="Calibri" pitchFamily="34" charset="0"/>
              </a:rPr>
              <a:t>В</a:t>
            </a:r>
            <a:r>
              <a:rPr lang="uk-UA" sz="2800" dirty="0" smtClean="0">
                <a:latin typeface="Calibri" pitchFamily="34" charset="0"/>
              </a:rPr>
              <a:t>права </a:t>
            </a:r>
            <a:r>
              <a:rPr lang="uk-UA" sz="2800" dirty="0">
                <a:latin typeface="Calibri" pitchFamily="34" charset="0"/>
              </a:rPr>
              <a:t>40 (1, 2)</a:t>
            </a:r>
            <a:r>
              <a:rPr lang="ru-RU" sz="2800" dirty="0">
                <a:latin typeface="Calibri" pitchFamily="34" charset="0"/>
              </a:rPr>
              <a:t>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endParaRPr lang="ru-RU" sz="2800" dirty="0">
              <a:latin typeface="Calibri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1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20484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0485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0486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0487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0488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0489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0490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0491" name="Picture 2"/>
            <p:cNvPicPr>
              <a:picLocks noChangeAspect="1" noChangeArrowheads="1"/>
            </p:cNvPicPr>
            <p:nvPr/>
          </p:nvPicPr>
          <p:blipFill>
            <a:blip r:embed="rId4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Подзаголовок 12"/>
          <p:cNvSpPr>
            <a:spLocks noGrp="1"/>
          </p:cNvSpPr>
          <p:nvPr>
            <p:ph type="subTitle" idx="1"/>
          </p:nvPr>
        </p:nvSpPr>
        <p:spPr>
          <a:xfrm>
            <a:off x="1187450" y="1341438"/>
            <a:ext cx="7416800" cy="5111750"/>
          </a:xfrm>
        </p:spPr>
        <p:txBody>
          <a:bodyPr/>
          <a:lstStyle/>
          <a:p>
            <a:pPr marL="714375" lvl="1" indent="-534988" algn="l" eaLnBrk="1" hangingPunct="1">
              <a:buFont typeface="Arial" charset="0"/>
              <a:buAutoNum type="arabicPeriod"/>
            </a:pPr>
            <a:r>
              <a:rPr lang="uk-UA" sz="2400">
                <a:solidFill>
                  <a:schemeClr val="tx1"/>
                </a:solidFill>
              </a:rPr>
              <a:t>Що називають електричним зарядом?</a:t>
            </a:r>
          </a:p>
          <a:p>
            <a:pPr marL="714375" lvl="1" indent="-534988" algn="l" eaLnBrk="1" hangingPunct="1">
              <a:buFont typeface="Arial" charset="0"/>
              <a:buAutoNum type="arabicPeriod"/>
            </a:pPr>
            <a:r>
              <a:rPr lang="uk-UA" sz="2400">
                <a:solidFill>
                  <a:schemeClr val="tx1"/>
                </a:solidFill>
              </a:rPr>
              <a:t>Які два види електричних зарядів існують? Як вони взаємодіють?</a:t>
            </a:r>
          </a:p>
          <a:p>
            <a:pPr marL="714375" lvl="1" indent="-534988" algn="l" eaLnBrk="1" hangingPunct="1">
              <a:buFont typeface="Arial" charset="0"/>
              <a:buAutoNum type="arabicPeriod"/>
            </a:pPr>
            <a:r>
              <a:rPr lang="uk-UA" sz="2400">
                <a:solidFill>
                  <a:schemeClr val="tx1"/>
                </a:solidFill>
              </a:rPr>
              <a:t>Що називають електризацією тіл? Які досліди можна провести з електризації?</a:t>
            </a:r>
          </a:p>
          <a:p>
            <a:pPr marL="714375" lvl="1" indent="-534988" algn="l" eaLnBrk="1" hangingPunct="1">
              <a:buFont typeface="Arial" charset="0"/>
              <a:buAutoNum type="arabicPeriod"/>
            </a:pPr>
            <a:r>
              <a:rPr lang="uk-UA" sz="2400">
                <a:solidFill>
                  <a:schemeClr val="tx1"/>
                </a:solidFill>
              </a:rPr>
              <a:t>У чому полягає закон збереження електричного заряду?</a:t>
            </a:r>
          </a:p>
          <a:p>
            <a:pPr marL="714375" lvl="1" indent="-534988" algn="l" eaLnBrk="1" hangingPunct="1">
              <a:buFont typeface="Arial" charset="0"/>
              <a:buAutoNum type="arabicPeriod"/>
            </a:pPr>
            <a:r>
              <a:rPr lang="uk-UA" sz="2400">
                <a:solidFill>
                  <a:schemeClr val="tx1"/>
                </a:solidFill>
              </a:rPr>
              <a:t>Назвіть значення елементарного заряду?</a:t>
            </a:r>
          </a:p>
          <a:p>
            <a:pPr marL="714375" lvl="1" indent="-534988" algn="l" eaLnBrk="1" hangingPunct="1">
              <a:buFont typeface="Arial" charset="0"/>
              <a:buAutoNum type="arabicPeriod"/>
            </a:pPr>
            <a:r>
              <a:rPr lang="uk-UA" sz="2400">
                <a:solidFill>
                  <a:schemeClr val="tx1"/>
                </a:solidFill>
              </a:rPr>
              <a:t>Що вам відомо про електричне поле?</a:t>
            </a:r>
          </a:p>
          <a:p>
            <a:pPr marL="714375" lvl="1" indent="-534988" algn="l" eaLnBrk="1" hangingPunct="1">
              <a:buFont typeface="Arial" charset="0"/>
              <a:buAutoNum type="arabicPeriod"/>
            </a:pPr>
            <a:r>
              <a:rPr lang="uk-UA" sz="2400">
                <a:solidFill>
                  <a:schemeClr val="tx1"/>
                </a:solidFill>
              </a:rPr>
              <a:t>Сформулюйте закон Кулон. Запишіть формулу для обчислення сили взаємодії між двома зарядами.</a:t>
            </a:r>
            <a:endParaRPr lang="ru-RU" sz="2400">
              <a:solidFill>
                <a:schemeClr val="tx1"/>
              </a:solidFill>
            </a:endParaRPr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1331913" y="333375"/>
            <a:ext cx="7416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uk-U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Пригадайте</a:t>
            </a:r>
            <a:endParaRPr lang="ru-RU" sz="3600" b="1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046368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/>
          </p:cNvSpPr>
          <p:nvPr>
            <p:ph type="body" idx="1"/>
          </p:nvPr>
        </p:nvSpPr>
        <p:spPr>
          <a:xfrm>
            <a:off x="827088" y="1600200"/>
            <a:ext cx="7859712" cy="452596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uk-UA"/>
              <a:t>Фундаментальні фізичні взаємодії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uk-UA"/>
              <a:t>Електричне поле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uk-UA"/>
              <a:t>Історія розвитку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uk-UA"/>
              <a:t>Електричний заряд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uk-UA"/>
              <a:t>Властивості електричного заряду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uk-UA"/>
              <a:t>Закон збереження електричного заряду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uk-UA"/>
              <a:t>Точкові заряди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r>
              <a:rPr lang="uk-UA"/>
              <a:t>Закон Кулона</a:t>
            </a:r>
          </a:p>
          <a:p>
            <a:pPr marL="609600" indent="-609600" eaLnBrk="1" hangingPunct="1">
              <a:lnSpc>
                <a:spcPct val="90000"/>
              </a:lnSpc>
              <a:buFont typeface="Arial" charset="0"/>
              <a:buAutoNum type="arabicPeriod"/>
            </a:pPr>
            <a:endParaRPr lang="ru-RU"/>
          </a:p>
        </p:txBody>
      </p:sp>
      <p:grpSp>
        <p:nvGrpSpPr>
          <p:cNvPr id="22530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22532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2533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2534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2535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2536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2537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2538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22539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9422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z="36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План уроку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/>
          <p:cNvSpPr>
            <a:spLocks noGrp="1"/>
          </p:cNvSpPr>
          <p:nvPr>
            <p:ph type="body" idx="1"/>
          </p:nvPr>
        </p:nvSpPr>
        <p:spPr>
          <a:xfrm>
            <a:off x="827088" y="1600200"/>
            <a:ext cx="7859712" cy="4525963"/>
          </a:xfrm>
        </p:spPr>
        <p:txBody>
          <a:bodyPr/>
          <a:lstStyle/>
          <a:p>
            <a:pPr>
              <a:defRPr/>
            </a:pPr>
            <a:r>
              <a:rPr lang="uk-UA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Електродинаміка</a:t>
            </a:r>
            <a:r>
              <a:rPr lang="uk-UA"/>
              <a:t> вивчає електромагнітну взаємодію заряджених частинок.</a:t>
            </a:r>
          </a:p>
          <a:p>
            <a:pPr>
              <a:defRPr/>
            </a:pPr>
            <a:r>
              <a:rPr lang="uk-UA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Електростатика</a:t>
            </a:r>
            <a:r>
              <a:rPr lang="uk-UA"/>
              <a:t> – розділ електродинаміки, який вивчає взаємодію нерухомих електричних зарядів.</a:t>
            </a:r>
            <a:endParaRPr lang="ru-RU"/>
          </a:p>
        </p:txBody>
      </p:sp>
      <p:grpSp>
        <p:nvGrpSpPr>
          <p:cNvPr id="48130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48133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8134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8135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8136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8137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8138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8139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8140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83970" name="Rectangle 7"/>
          <p:cNvSpPr>
            <a:spLocks noChangeArrowheads="1"/>
          </p:cNvSpPr>
          <p:nvPr/>
        </p:nvSpPr>
        <p:spPr bwMode="auto">
          <a:xfrm>
            <a:off x="914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uk-UA" altLang="ru-RU" sz="36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Електр</a:t>
            </a:r>
            <a:r>
              <a:rPr lang="ru-RU" altLang="ru-RU" sz="36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одинаміка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uk-UA" altLang="ru-RU" sz="36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Електричне поле</a:t>
            </a:r>
            <a:endParaRPr lang="ru-RU" altLang="ru-RU" sz="36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3971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900113" y="1268413"/>
            <a:ext cx="7921625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uk-UA" altLang="ru-RU" sz="2800" b="1">
                <a:solidFill>
                  <a:schemeClr val="accent1"/>
                </a:solidFill>
              </a:rPr>
              <a:t>Електродинаміка</a:t>
            </a:r>
            <a:r>
              <a:rPr lang="uk-UA" altLang="ru-RU" sz="2800" b="1"/>
              <a:t> –</a:t>
            </a:r>
            <a:r>
              <a:rPr lang="uk-UA" altLang="ru-RU" sz="2800"/>
              <a:t> розділ фізики, що вивчає закони електромагнітної взаємодії тіл та частинок.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altLang="ru-RU" sz="28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Електризація </a:t>
            </a:r>
            <a:r>
              <a:rPr lang="uk-UA" altLang="ru-RU" sz="2800"/>
              <a:t>– явище набуття тілом електричного заряду. Способи електризації</a:t>
            </a:r>
            <a:r>
              <a:rPr lang="en-US" altLang="ru-RU" sz="2800"/>
              <a:t>: </a:t>
            </a:r>
            <a:r>
              <a:rPr lang="uk-UA" altLang="ru-RU" sz="2800"/>
              <a:t>тертя, дотик, удар.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altLang="ru-RU" sz="28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Електричний заряд</a:t>
            </a:r>
            <a:r>
              <a:rPr lang="uk-UA" altLang="ru-RU" sz="2800"/>
              <a:t> - фізична величина, яка характеризує здатність тіл або частинок приймати участь у електромагнітній взаємодії.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altLang="ru-RU" sz="28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Електроскоп, електрометр</a:t>
            </a:r>
            <a:r>
              <a:rPr lang="uk-UA" altLang="ru-RU" sz="2800"/>
              <a:t> – прилади для спостереження та вимірювання електричного заряду. Принцип дії: взаємодія електричних зарядів.</a:t>
            </a:r>
            <a:endParaRPr lang="ru-RU" altLang="ru-RU" sz="2800"/>
          </a:p>
        </p:txBody>
      </p:sp>
      <p:grpSp>
        <p:nvGrpSpPr>
          <p:cNvPr id="49155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49157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9158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9159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9160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9161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9162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9163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49164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1600200"/>
            <a:ext cx="7859712" cy="4525963"/>
          </a:xfrm>
        </p:spPr>
        <p:txBody>
          <a:bodyPr/>
          <a:lstStyle/>
          <a:p>
            <a:pPr eaLnBrk="1" hangingPunct="1">
              <a:defRPr/>
            </a:pPr>
            <a:r>
              <a:rPr lang="uk-UA" altLang="ru-RU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Електричне поле</a:t>
            </a:r>
            <a:r>
              <a:rPr lang="uk-UA" altLang="ru-RU"/>
              <a:t> – вид матерії, який існує поблизу будь-якого електричного заряду та визначає характер взаємодії електрично заряджених тіл або частинок.</a:t>
            </a:r>
          </a:p>
          <a:p>
            <a:pPr eaLnBrk="1" hangingPunct="1">
              <a:defRPr/>
            </a:pPr>
            <a:r>
              <a:rPr lang="uk-UA" altLang="ru-RU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Електростатичне поле</a:t>
            </a:r>
            <a:r>
              <a:rPr lang="uk-UA" altLang="ru-RU"/>
              <a:t> – поле нерухомого заряду.</a:t>
            </a:r>
          </a:p>
          <a:p>
            <a:pPr eaLnBrk="1" hangingPunct="1">
              <a:defRPr/>
            </a:pPr>
            <a:r>
              <a:rPr lang="uk-UA" altLang="ru-RU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Точковий заряд</a:t>
            </a:r>
            <a:r>
              <a:rPr lang="uk-UA" altLang="ru-RU"/>
              <a:t> – електрично заряджена матеріальна точка.</a:t>
            </a:r>
            <a:endParaRPr lang="ru-RU" altLang="ru-RU"/>
          </a:p>
          <a:p>
            <a:pPr eaLnBrk="1" hangingPunct="1">
              <a:defRPr/>
            </a:pPr>
            <a:endParaRPr lang="ru-RU" altLang="ru-RU"/>
          </a:p>
        </p:txBody>
      </p:sp>
      <p:grpSp>
        <p:nvGrpSpPr>
          <p:cNvPr id="50178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50181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0182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0183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0184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0185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0186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0187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0188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87053" name="Rectangle 7"/>
          <p:cNvSpPr>
            <a:spLocks noChangeArrowheads="1"/>
          </p:cNvSpPr>
          <p:nvPr/>
        </p:nvSpPr>
        <p:spPr bwMode="auto">
          <a:xfrm>
            <a:off x="9144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uk-UA" altLang="ru-RU" sz="36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Електричне поле</a:t>
            </a:r>
            <a:endParaRPr lang="ru-RU" altLang="ru-RU" sz="36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159722"/>
            <a:ext cx="8229600" cy="674687"/>
          </a:xfrm>
        </p:spPr>
        <p:txBody>
          <a:bodyPr anchor="b">
            <a:noAutofit/>
          </a:bodyPr>
          <a:lstStyle/>
          <a:p>
            <a:pPr eaLnBrk="1" hangingPunct="1">
              <a:defRPr/>
            </a:pPr>
            <a:r>
              <a:rPr lang="ru-RU" sz="3600" b="1" dirty="0" err="1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Види</a:t>
            </a:r>
            <a:r>
              <a:rPr lang="ru-RU" sz="3600" b="1" dirty="0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3600" b="1" dirty="0" err="1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електризації</a:t>
            </a:r>
            <a:endParaRPr lang="ru-RU" sz="3600" b="1" dirty="0">
              <a:solidFill>
                <a:srgbClr val="0066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4005263"/>
            <a:ext cx="2968625" cy="190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4" name="Text Box 5"/>
          <p:cNvSpPr txBox="1">
            <a:spLocks noChangeArrowheads="1"/>
          </p:cNvSpPr>
          <p:nvPr/>
        </p:nvSpPr>
        <p:spPr bwMode="auto">
          <a:xfrm>
            <a:off x="4067175" y="2852738"/>
            <a:ext cx="5076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/>
              <a:t>Існують і інші види електризації:</a:t>
            </a:r>
            <a:endParaRPr lang="ru-RU" sz="2400"/>
          </a:p>
        </p:txBody>
      </p:sp>
      <p:sp>
        <p:nvSpPr>
          <p:cNvPr id="51205" name="Text Box 6"/>
          <p:cNvSpPr txBox="1">
            <a:spLocks noChangeArrowheads="1"/>
          </p:cNvSpPr>
          <p:nvPr/>
        </p:nvSpPr>
        <p:spPr bwMode="auto">
          <a:xfrm>
            <a:off x="3995738" y="3644900"/>
            <a:ext cx="5148262" cy="244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 startAt="3"/>
            </a:pPr>
            <a:r>
              <a:rPr lang="uk-UA" sz="2400"/>
              <a:t> </a:t>
            </a:r>
            <a:r>
              <a:rPr lang="uk-UA" sz="2800" b="1">
                <a:solidFill>
                  <a:schemeClr val="accent1"/>
                </a:solidFill>
                <a:latin typeface="Calibri" pitchFamily="34" charset="0"/>
              </a:rPr>
              <a:t>ударом;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3"/>
            </a:pPr>
            <a:r>
              <a:rPr lang="uk-UA" sz="2800" b="1">
                <a:solidFill>
                  <a:schemeClr val="accent1"/>
                </a:solidFill>
                <a:latin typeface="Calibri" pitchFamily="34" charset="0"/>
              </a:rPr>
              <a:t> наведенням  (через вплив);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3"/>
            </a:pPr>
            <a:r>
              <a:rPr lang="uk-UA" sz="2800" b="1">
                <a:solidFill>
                  <a:schemeClr val="accent1"/>
                </a:solidFill>
                <a:latin typeface="Calibri" pitchFamily="34" charset="0"/>
              </a:rPr>
              <a:t> опроміненням;</a:t>
            </a:r>
          </a:p>
          <a:p>
            <a:pPr marL="342900" indent="-342900">
              <a:spcBef>
                <a:spcPct val="50000"/>
              </a:spcBef>
              <a:buFontTx/>
              <a:buAutoNum type="arabicPeriod" startAt="3"/>
            </a:pPr>
            <a:r>
              <a:rPr lang="uk-UA" sz="2800" b="1">
                <a:solidFill>
                  <a:schemeClr val="accent1"/>
                </a:solidFill>
                <a:latin typeface="Calibri" pitchFamily="34" charset="0"/>
              </a:rPr>
              <a:t>хімічною взаємодією.</a:t>
            </a:r>
            <a:endParaRPr lang="ru-RU" sz="2800" b="1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51206" name="Text Box 7"/>
          <p:cNvSpPr txBox="1">
            <a:spLocks noChangeArrowheads="1"/>
          </p:cNvSpPr>
          <p:nvPr/>
        </p:nvSpPr>
        <p:spPr bwMode="auto">
          <a:xfrm>
            <a:off x="4427538" y="1412875"/>
            <a:ext cx="2376487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uk-UA" sz="2800" b="1">
                <a:solidFill>
                  <a:schemeClr val="accent1"/>
                </a:solidFill>
                <a:latin typeface="Calibri" pitchFamily="34" charset="0"/>
              </a:rPr>
              <a:t>Тертям.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uk-UA" sz="2800" b="1">
                <a:solidFill>
                  <a:schemeClr val="accent1"/>
                </a:solidFill>
                <a:latin typeface="Calibri" pitchFamily="34" charset="0"/>
              </a:rPr>
              <a:t>Дотиком</a:t>
            </a:r>
            <a:endParaRPr lang="ru-RU" sz="2800" b="1">
              <a:solidFill>
                <a:schemeClr val="accent1"/>
              </a:solidFill>
              <a:latin typeface="Calibri" pitchFamily="34" charset="0"/>
            </a:endParaRPr>
          </a:p>
        </p:txBody>
      </p:sp>
      <p:grpSp>
        <p:nvGrpSpPr>
          <p:cNvPr id="51207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51209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1210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1211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1212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1213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1214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1215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1216" name="Picture 2"/>
            <p:cNvPicPr>
              <a:picLocks noChangeAspect="1" noChangeArrowheads="1"/>
            </p:cNvPicPr>
            <p:nvPr/>
          </p:nvPicPr>
          <p:blipFill>
            <a:blip r:embed="rId3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/>
          </p:nvPr>
        </p:nvSpPr>
        <p:spPr>
          <a:xfrm>
            <a:off x="3059113" y="1125538"/>
            <a:ext cx="4392612" cy="1079500"/>
          </a:xfrm>
        </p:spPr>
        <p:txBody>
          <a:bodyPr/>
          <a:lstStyle/>
          <a:p>
            <a:pPr eaLnBrk="1" hangingPunct="1">
              <a:defRPr/>
            </a:pPr>
            <a:r>
              <a:rPr lang="uk-UA" sz="2400" b="1">
                <a:solidFill>
                  <a:srgbClr val="0066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Фалес Мілетський</a:t>
            </a:r>
            <a:r>
              <a:rPr lang="uk-UA" sz="2400">
                <a:solidFill>
                  <a:srgbClr val="0066CC"/>
                </a:solidFill>
              </a:rPr>
              <a:t> </a:t>
            </a:r>
            <a:br>
              <a:rPr lang="uk-UA" sz="2400">
                <a:solidFill>
                  <a:srgbClr val="0066CC"/>
                </a:solidFill>
              </a:rPr>
            </a:br>
            <a:r>
              <a:rPr lang="uk-UA" sz="2400">
                <a:solidFill>
                  <a:srgbClr val="0066CC"/>
                </a:solidFill>
              </a:rPr>
              <a:t>(640—550 рр. до н. е.), </a:t>
            </a:r>
            <a:br>
              <a:rPr lang="uk-UA" sz="2400">
                <a:solidFill>
                  <a:srgbClr val="0066CC"/>
                </a:solidFill>
              </a:rPr>
            </a:br>
            <a:r>
              <a:rPr lang="uk-UA" sz="2400">
                <a:solidFill>
                  <a:srgbClr val="0066CC"/>
                </a:solidFill>
              </a:rPr>
              <a:t>грецький філософ</a:t>
            </a:r>
            <a:endParaRPr lang="uk-UA" sz="3600">
              <a:solidFill>
                <a:srgbClr val="0066CC"/>
              </a:solidFill>
            </a:endParaRPr>
          </a:p>
        </p:txBody>
      </p:sp>
      <p:sp>
        <p:nvSpPr>
          <p:cNvPr id="52228" name="Rectangle 7"/>
          <p:cNvSpPr>
            <a:spLocks noChangeArrowheads="1"/>
          </p:cNvSpPr>
          <p:nvPr/>
        </p:nvSpPr>
        <p:spPr bwMode="auto">
          <a:xfrm>
            <a:off x="755650" y="4076700"/>
            <a:ext cx="5903913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indent="265113"/>
            <a:r>
              <a:rPr lang="uk-UA" sz="2400" dirty="0">
                <a:latin typeface="Calibri" pitchFamily="34" charset="0"/>
              </a:rPr>
              <a:t>Від грецької назви </a:t>
            </a:r>
            <a:r>
              <a:rPr lang="uk-UA" sz="2400" b="1" dirty="0">
                <a:latin typeface="Calibri" pitchFamily="34" charset="0"/>
              </a:rPr>
              <a:t>бурштину</a:t>
            </a:r>
            <a:r>
              <a:rPr lang="uk-UA" sz="2400" dirty="0">
                <a:latin typeface="Calibri" pitchFamily="34" charset="0"/>
              </a:rPr>
              <a:t> – </a:t>
            </a:r>
            <a:r>
              <a:rPr lang="uk-UA" sz="2400" b="1" i="1" dirty="0" err="1">
                <a:latin typeface="Calibri" pitchFamily="34" charset="0"/>
              </a:rPr>
              <a:t>elektron</a:t>
            </a:r>
            <a:r>
              <a:rPr lang="uk-UA" sz="2400" dirty="0">
                <a:latin typeface="Calibri" pitchFamily="34" charset="0"/>
              </a:rPr>
              <a:t> – процес, у результаті якого тіла набувають властивості притягувати інші тіла, назвали </a:t>
            </a:r>
            <a:r>
              <a:rPr lang="uk-UA" sz="2400" b="1" i="1" dirty="0">
                <a:latin typeface="Calibri" pitchFamily="34" charset="0"/>
              </a:rPr>
              <a:t>електризацією</a:t>
            </a:r>
            <a:r>
              <a:rPr lang="uk-UA" sz="2400" i="1" dirty="0">
                <a:latin typeface="Calibri" pitchFamily="34" charset="0"/>
              </a:rPr>
              <a:t> тіл</a:t>
            </a:r>
            <a:r>
              <a:rPr lang="uk-UA" sz="2400" dirty="0">
                <a:latin typeface="Calibri" pitchFamily="34" charset="0"/>
              </a:rPr>
              <a:t>. </a:t>
            </a:r>
            <a:br>
              <a:rPr lang="uk-UA" sz="2400" dirty="0">
                <a:latin typeface="Calibri" pitchFamily="34" charset="0"/>
              </a:rPr>
            </a:br>
            <a:r>
              <a:rPr lang="uk-UA" sz="2400" dirty="0">
                <a:latin typeface="Calibri" pitchFamily="34" charset="0"/>
              </a:rPr>
              <a:t>Тіла, що мають цю властивість, називають </a:t>
            </a:r>
            <a:r>
              <a:rPr lang="uk-UA" sz="2400" b="1" i="1" dirty="0">
                <a:latin typeface="Calibri" pitchFamily="34" charset="0"/>
              </a:rPr>
              <a:t>наелектризованими</a:t>
            </a:r>
            <a:r>
              <a:rPr lang="uk-UA" sz="2400" i="1" dirty="0">
                <a:latin typeface="Calibri" pitchFamily="34" charset="0"/>
              </a:rPr>
              <a:t>.</a:t>
            </a:r>
          </a:p>
        </p:txBody>
      </p:sp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719138" y="0"/>
            <a:ext cx="8424862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uk-UA" sz="36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Історія розвитку електростатики</a:t>
            </a:r>
            <a:endParaRPr lang="ru-RU" sz="4800" b="1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grpSp>
        <p:nvGrpSpPr>
          <p:cNvPr id="52231" name="Группа 44"/>
          <p:cNvGrpSpPr>
            <a:grpSpLocks/>
          </p:cNvGrpSpPr>
          <p:nvPr/>
        </p:nvGrpSpPr>
        <p:grpSpPr bwMode="auto">
          <a:xfrm>
            <a:off x="0" y="0"/>
            <a:ext cx="766763" cy="6858000"/>
            <a:chOff x="0" y="-47"/>
            <a:chExt cx="767183" cy="7112794"/>
          </a:xfrm>
        </p:grpSpPr>
        <p:pic>
          <p:nvPicPr>
            <p:cNvPr id="52233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29501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2234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039842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2235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3008414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2236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233307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2237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60" y="4027873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2238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984249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2239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9" y="5724345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52240" name="Picture 2"/>
            <p:cNvPicPr>
              <a:picLocks noChangeAspect="1" noChangeArrowheads="1"/>
            </p:cNvPicPr>
            <p:nvPr/>
          </p:nvPicPr>
          <p:blipFill>
            <a:blip r:embed="rId2"/>
            <a:srcRect t="13174" b="11574"/>
            <a:stretch>
              <a:fillRect/>
            </a:stretch>
          </p:blipFill>
          <p:spPr bwMode="auto">
            <a:xfrm rot="5400000">
              <a:off x="-295058" y="6050506"/>
              <a:ext cx="1357301" cy="76718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20" name="Rectangle 9">
            <a:extLst>
              <a:ext uri="{FF2B5EF4-FFF2-40B4-BE49-F238E27FC236}">
                <a16:creationId xmlns="" xmlns:a16="http://schemas.microsoft.com/office/drawing/2014/main" id="{F6C77831-AAB1-4B20-A018-219C78A98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5036" y="2439288"/>
            <a:ext cx="5175396" cy="1421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uk-UA" sz="2400" dirty="0">
                <a:latin typeface="Calibri" pitchFamily="34" charset="0"/>
              </a:rPr>
              <a:t>Притягання наелектризованих тіл. Бурштин потертий об хутро набуває властивості притягувати дрібні предмети – пушинки, соломинки…</a:t>
            </a:r>
            <a:r>
              <a:rPr lang="ru-RU" sz="2400" dirty="0"/>
              <a:t> </a:t>
            </a:r>
            <a:endParaRPr lang="uk-UA" sz="24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" val="{0C6E1141-43A0-48D7-A4BD-F0F9795BC24A}"/>
  <p:tag name="GENSWF_ADVANCE_TIME" val="5.04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ADVANCE_TIME" val="10"/>
  <p:tag name="ISPRING_CUSTOM_TIMING_USED" val="1"/>
  <p:tag name="ISPRING_SLIDE_ID" val="{10A919B0-0095-481F-82BB-86AA0C78D39F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ADVANCE_TIME" val="10"/>
  <p:tag name="ISPRING_CUSTOM_TIMING_USED" val="1"/>
  <p:tag name="ISPRING_SLIDE_ID" val="{10A919B0-0095-481F-82BB-86AA0C78D39F}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1033</Words>
  <Application>Microsoft Office PowerPoint</Application>
  <PresentationFormat>Екран (4:3)</PresentationFormat>
  <Paragraphs>121</Paragraphs>
  <Slides>24</Slides>
  <Notes>3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2</vt:i4>
      </vt:variant>
      <vt:variant>
        <vt:lpstr>Заголовки слайдів</vt:lpstr>
      </vt:variant>
      <vt:variant>
        <vt:i4>24</vt:i4>
      </vt:variant>
    </vt:vector>
  </HeadingPairs>
  <TitlesOfParts>
    <vt:vector size="31" baseType="lpstr">
      <vt:lpstr>Arial</vt:lpstr>
      <vt:lpstr>Calibri</vt:lpstr>
      <vt:lpstr>Cambria Math</vt:lpstr>
      <vt:lpstr>Symbol</vt:lpstr>
      <vt:lpstr>Тема Office</vt:lpstr>
      <vt:lpstr>Equation</vt:lpstr>
      <vt:lpstr>Формула</vt:lpstr>
      <vt:lpstr>Фізика 10 клас 20.04.2022р.</vt:lpstr>
      <vt:lpstr>Презентація PowerPoint</vt:lpstr>
      <vt:lpstr>Презентація PowerPoint</vt:lpstr>
      <vt:lpstr>План уроку</vt:lpstr>
      <vt:lpstr>Презентація PowerPoint</vt:lpstr>
      <vt:lpstr>Електричне поле</vt:lpstr>
      <vt:lpstr>Презентація PowerPoint</vt:lpstr>
      <vt:lpstr>Види електризації</vt:lpstr>
      <vt:lpstr>Фалес Мілетський  (640—550 рр. до н. е.),  грецький філософ</vt:lpstr>
      <vt:lpstr>Шарль Дюфе  (1698 – 1739)</vt:lpstr>
      <vt:lpstr>Бенджамін Франклін  (1706 – 1790)</vt:lpstr>
      <vt:lpstr>Історія розвитку електростатики</vt:lpstr>
      <vt:lpstr>Електричний заряд</vt:lpstr>
      <vt:lpstr>Властивості електричного заряду</vt:lpstr>
      <vt:lpstr>Властивості електричного заряду</vt:lpstr>
      <vt:lpstr>Властивості електричного заряду</vt:lpstr>
      <vt:lpstr>Презентація PowerPoint</vt:lpstr>
      <vt:lpstr>Точкові заряди</vt:lpstr>
      <vt:lpstr>Закон Кулона</vt:lpstr>
      <vt:lpstr>Презентація PowerPoint</vt:lpstr>
      <vt:lpstr>Фізичний зміст К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Електромагнітні хвилі</dc:title>
  <dc:creator>V</dc:creator>
  <cp:lastModifiedBy>RePack by Diakov</cp:lastModifiedBy>
  <cp:revision>39</cp:revision>
  <dcterms:created xsi:type="dcterms:W3CDTF">2014-12-08T11:44:41Z</dcterms:created>
  <dcterms:modified xsi:type="dcterms:W3CDTF">2022-04-19T17:42:03Z</dcterms:modified>
</cp:coreProperties>
</file>