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499" r:id="rId3"/>
    <p:sldId id="647" r:id="rId4"/>
    <p:sldId id="648" r:id="rId5"/>
    <p:sldId id="668" r:id="rId6"/>
    <p:sldId id="664" r:id="rId7"/>
    <p:sldId id="669" r:id="rId8"/>
    <p:sldId id="665" r:id="rId9"/>
    <p:sldId id="666" r:id="rId10"/>
    <p:sldId id="672" r:id="rId11"/>
    <p:sldId id="472" r:id="rId12"/>
  </p:sldIdLst>
  <p:sldSz cx="14400213" cy="8099425"/>
  <p:notesSz cx="6858000" cy="9144000"/>
  <p:defaultTextStyle>
    <a:defPPr>
      <a:defRPr lang="nl-NL"/>
    </a:defPPr>
    <a:lvl1pPr marL="0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1pPr>
    <a:lvl2pPr marL="539863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2pPr>
    <a:lvl3pPr marL="1079727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3pPr>
    <a:lvl4pPr marL="1619592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4pPr>
    <a:lvl5pPr marL="2159456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5pPr>
    <a:lvl6pPr marL="2699320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6pPr>
    <a:lvl7pPr marL="3239183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7pPr>
    <a:lvl8pPr marL="3779046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8pPr>
    <a:lvl9pPr marL="4318911" algn="l" defTabSz="1079727" rtl="0" eaLnBrk="1" latinLnBrk="0" hangingPunct="1">
      <a:defRPr sz="212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69138"/>
    <a:srgbClr val="548235"/>
    <a:srgbClr val="404040"/>
    <a:srgbClr val="09629F"/>
    <a:srgbClr val="DB4437"/>
    <a:srgbClr val="009688"/>
    <a:srgbClr val="70AD47"/>
    <a:srgbClr val="B45F06"/>
    <a:srgbClr val="78909C"/>
    <a:srgbClr val="4FC3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ітлий стиль 3 –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Стиль із теми 1 –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27F97BB-C833-4FB7-BDE5-3F7075034690}" styleName="Стиль із теми 2 –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із теми 2 –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із теми 2 –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із теми 2 –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із теми 1 –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7" autoAdjust="0"/>
    <p:restoredTop sz="94660"/>
  </p:normalViewPr>
  <p:slideViewPr>
    <p:cSldViewPr snapToGrid="0">
      <p:cViewPr varScale="1">
        <p:scale>
          <a:sx n="69" d="100"/>
          <a:sy n="69" d="100"/>
        </p:scale>
        <p:origin x="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9F47D-97CC-44E4-A185-7F6298C878C2}" type="datetimeFigureOut">
              <a:rPr lang="uk-UA" smtClean="0"/>
              <a:t>10.05.2022</a:t>
            </a:fld>
            <a:endParaRPr lang="uk-UA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9399A-B587-42BB-B4A2-B5768FCE6146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35054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0027" y="1325531"/>
            <a:ext cx="10800160" cy="2819800"/>
          </a:xfrm>
        </p:spPr>
        <p:txBody>
          <a:bodyPr anchor="b"/>
          <a:lstStyle>
            <a:lvl1pPr algn="ctr">
              <a:defRPr sz="708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4254073"/>
            <a:ext cx="10800160" cy="1955486"/>
          </a:xfrm>
        </p:spPr>
        <p:txBody>
          <a:bodyPr/>
          <a:lstStyle>
            <a:lvl1pPr marL="0" indent="0" algn="ctr">
              <a:buNone/>
              <a:defRPr sz="2834"/>
            </a:lvl1pPr>
            <a:lvl2pPr marL="539953" indent="0" algn="ctr">
              <a:buNone/>
              <a:defRPr sz="2362"/>
            </a:lvl2pPr>
            <a:lvl3pPr marL="1079906" indent="0" algn="ctr">
              <a:buNone/>
              <a:defRPr sz="2126"/>
            </a:lvl3pPr>
            <a:lvl4pPr marL="1619860" indent="0" algn="ctr">
              <a:buNone/>
              <a:defRPr sz="1890"/>
            </a:lvl4pPr>
            <a:lvl5pPr marL="2159813" indent="0" algn="ctr">
              <a:buNone/>
              <a:defRPr sz="1890"/>
            </a:lvl5pPr>
            <a:lvl6pPr marL="2699766" indent="0" algn="ctr">
              <a:buNone/>
              <a:defRPr sz="1890"/>
            </a:lvl6pPr>
            <a:lvl7pPr marL="3239719" indent="0" algn="ctr">
              <a:buNone/>
              <a:defRPr sz="1890"/>
            </a:lvl7pPr>
            <a:lvl8pPr marL="3779672" indent="0" algn="ctr">
              <a:buNone/>
              <a:defRPr sz="1890"/>
            </a:lvl8pPr>
            <a:lvl9pPr marL="4319626" indent="0" algn="ctr">
              <a:buNone/>
              <a:defRPr sz="189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10-5-2022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702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10-5-2022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92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2" y="431220"/>
            <a:ext cx="3105046" cy="6863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431220"/>
            <a:ext cx="9135135" cy="6863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10-5-2022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4526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0027" y="1325531"/>
            <a:ext cx="10800160" cy="2819800"/>
          </a:xfrm>
        </p:spPr>
        <p:txBody>
          <a:bodyPr anchor="b"/>
          <a:lstStyle>
            <a:lvl1pPr algn="ctr">
              <a:defRPr sz="7086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4254073"/>
            <a:ext cx="10800160" cy="1955486"/>
          </a:xfrm>
        </p:spPr>
        <p:txBody>
          <a:bodyPr/>
          <a:lstStyle>
            <a:lvl1pPr marL="0" indent="0" algn="ctr">
              <a:buNone/>
              <a:defRPr sz="2834"/>
            </a:lvl1pPr>
            <a:lvl2pPr marL="539953" indent="0" algn="ctr">
              <a:buNone/>
              <a:defRPr sz="2362"/>
            </a:lvl2pPr>
            <a:lvl3pPr marL="1079906" indent="0" algn="ctr">
              <a:buNone/>
              <a:defRPr sz="2126"/>
            </a:lvl3pPr>
            <a:lvl4pPr marL="1619860" indent="0" algn="ctr">
              <a:buNone/>
              <a:defRPr sz="1890"/>
            </a:lvl4pPr>
            <a:lvl5pPr marL="2159813" indent="0" algn="ctr">
              <a:buNone/>
              <a:defRPr sz="1890"/>
            </a:lvl5pPr>
            <a:lvl6pPr marL="2699766" indent="0" algn="ctr">
              <a:buNone/>
              <a:defRPr sz="1890"/>
            </a:lvl6pPr>
            <a:lvl7pPr marL="3239719" indent="0" algn="ctr">
              <a:buNone/>
              <a:defRPr sz="1890"/>
            </a:lvl7pPr>
            <a:lvl8pPr marL="3779672" indent="0" algn="ctr">
              <a:buNone/>
              <a:defRPr sz="1890"/>
            </a:lvl8pPr>
            <a:lvl9pPr marL="4319626" indent="0" algn="ctr">
              <a:buNone/>
              <a:defRPr sz="189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6C2-E70E-41E8-B8D2-5438C7F4DB69}" type="datetimeFigureOut">
              <a:rPr lang="en-GB" smtClean="0"/>
              <a:t>10/05/2022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AF59-58FE-43EB-B1D0-B07C81C980A0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622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6C2-E70E-41E8-B8D2-5438C7F4DB69}" type="datetimeFigureOut">
              <a:rPr lang="en-GB" smtClean="0"/>
              <a:t>10/05/2022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AF59-58FE-43EB-B1D0-B07C81C980A0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370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4" y="2019234"/>
            <a:ext cx="12420184" cy="3369135"/>
          </a:xfrm>
        </p:spPr>
        <p:txBody>
          <a:bodyPr anchor="b"/>
          <a:lstStyle>
            <a:lvl1pPr>
              <a:defRPr sz="7086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4" y="5420241"/>
            <a:ext cx="12420184" cy="1771749"/>
          </a:xfrm>
        </p:spPr>
        <p:txBody>
          <a:bodyPr/>
          <a:lstStyle>
            <a:lvl1pPr marL="0" indent="0">
              <a:buNone/>
              <a:defRPr sz="2834">
                <a:solidFill>
                  <a:schemeClr val="tx1">
                    <a:tint val="75000"/>
                  </a:schemeClr>
                </a:solidFill>
              </a:defRPr>
            </a:lvl1pPr>
            <a:lvl2pPr marL="539953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06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8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813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76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719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67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62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6C2-E70E-41E8-B8D2-5438C7F4DB69}" type="datetimeFigureOut">
              <a:rPr lang="en-GB" smtClean="0"/>
              <a:t>10/05/2022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AF59-58FE-43EB-B1D0-B07C81C980A0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0398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2156098"/>
            <a:ext cx="6120091" cy="5139011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9" y="2156098"/>
            <a:ext cx="6120091" cy="5139011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6C2-E70E-41E8-B8D2-5438C7F4DB69}" type="datetimeFigureOut">
              <a:rPr lang="en-GB" smtClean="0"/>
              <a:t>10/05/2022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AF59-58FE-43EB-B1D0-B07C81C980A0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488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431221"/>
            <a:ext cx="12420184" cy="1565514"/>
          </a:xfrm>
        </p:spPr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1985485"/>
            <a:ext cx="6091965" cy="973055"/>
          </a:xfrm>
        </p:spPr>
        <p:txBody>
          <a:bodyPr anchor="b"/>
          <a:lstStyle>
            <a:lvl1pPr marL="0" indent="0">
              <a:buNone/>
              <a:defRPr sz="2834" b="1"/>
            </a:lvl1pPr>
            <a:lvl2pPr marL="539953" indent="0">
              <a:buNone/>
              <a:defRPr sz="2362" b="1"/>
            </a:lvl2pPr>
            <a:lvl3pPr marL="1079906" indent="0">
              <a:buNone/>
              <a:defRPr sz="2126" b="1"/>
            </a:lvl3pPr>
            <a:lvl4pPr marL="1619860" indent="0">
              <a:buNone/>
              <a:defRPr sz="1890" b="1"/>
            </a:lvl4pPr>
            <a:lvl5pPr marL="2159813" indent="0">
              <a:buNone/>
              <a:defRPr sz="1890" b="1"/>
            </a:lvl5pPr>
            <a:lvl6pPr marL="2699766" indent="0">
              <a:buNone/>
              <a:defRPr sz="1890" b="1"/>
            </a:lvl6pPr>
            <a:lvl7pPr marL="3239719" indent="0">
              <a:buNone/>
              <a:defRPr sz="1890" b="1"/>
            </a:lvl7pPr>
            <a:lvl8pPr marL="3779672" indent="0">
              <a:buNone/>
              <a:defRPr sz="1890" b="1"/>
            </a:lvl8pPr>
            <a:lvl9pPr marL="4319626" indent="0">
              <a:buNone/>
              <a:defRPr sz="189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2958540"/>
            <a:ext cx="6091965" cy="4351567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8" y="1985485"/>
            <a:ext cx="6121966" cy="973055"/>
          </a:xfrm>
        </p:spPr>
        <p:txBody>
          <a:bodyPr anchor="b"/>
          <a:lstStyle>
            <a:lvl1pPr marL="0" indent="0">
              <a:buNone/>
              <a:defRPr sz="2834" b="1"/>
            </a:lvl1pPr>
            <a:lvl2pPr marL="539953" indent="0">
              <a:buNone/>
              <a:defRPr sz="2362" b="1"/>
            </a:lvl2pPr>
            <a:lvl3pPr marL="1079906" indent="0">
              <a:buNone/>
              <a:defRPr sz="2126" b="1"/>
            </a:lvl3pPr>
            <a:lvl4pPr marL="1619860" indent="0">
              <a:buNone/>
              <a:defRPr sz="1890" b="1"/>
            </a:lvl4pPr>
            <a:lvl5pPr marL="2159813" indent="0">
              <a:buNone/>
              <a:defRPr sz="1890" b="1"/>
            </a:lvl5pPr>
            <a:lvl6pPr marL="2699766" indent="0">
              <a:buNone/>
              <a:defRPr sz="1890" b="1"/>
            </a:lvl6pPr>
            <a:lvl7pPr marL="3239719" indent="0">
              <a:buNone/>
              <a:defRPr sz="1890" b="1"/>
            </a:lvl7pPr>
            <a:lvl8pPr marL="3779672" indent="0">
              <a:buNone/>
              <a:defRPr sz="1890" b="1"/>
            </a:lvl8pPr>
            <a:lvl9pPr marL="4319626" indent="0">
              <a:buNone/>
              <a:defRPr sz="189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8" y="2958540"/>
            <a:ext cx="6121966" cy="4351567"/>
          </a:xfrm>
        </p:spPr>
        <p:txBody>
          <a:bodyPr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6C2-E70E-41E8-B8D2-5438C7F4DB69}" type="datetimeFigureOut">
              <a:rPr lang="en-GB" smtClean="0"/>
              <a:t>10/05/2022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AF59-58FE-43EB-B1D0-B07C81C980A0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4081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6C2-E70E-41E8-B8D2-5438C7F4DB69}" type="datetimeFigureOut">
              <a:rPr lang="en-GB" smtClean="0"/>
              <a:t>10/05/2022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AF59-58FE-43EB-B1D0-B07C81C980A0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009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6C2-E70E-41E8-B8D2-5438C7F4DB69}" type="datetimeFigureOut">
              <a:rPr lang="en-GB" smtClean="0"/>
              <a:t>10/05/2022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AF59-58FE-43EB-B1D0-B07C81C980A0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5571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2" y="539962"/>
            <a:ext cx="4644443" cy="1889866"/>
          </a:xfrm>
        </p:spPr>
        <p:txBody>
          <a:bodyPr anchor="b"/>
          <a:lstStyle>
            <a:lvl1pPr>
              <a:defRPr sz="3779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1166169"/>
            <a:ext cx="7290108" cy="5755841"/>
          </a:xfrm>
        </p:spPr>
        <p:txBody>
          <a:bodyPr/>
          <a:lstStyle>
            <a:lvl1pPr>
              <a:defRPr sz="3779"/>
            </a:lvl1pPr>
            <a:lvl2pPr>
              <a:defRPr sz="3307"/>
            </a:lvl2pPr>
            <a:lvl3pPr>
              <a:defRPr sz="2834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2" y="2429828"/>
            <a:ext cx="4644443" cy="4501556"/>
          </a:xfrm>
        </p:spPr>
        <p:txBody>
          <a:bodyPr/>
          <a:lstStyle>
            <a:lvl1pPr marL="0" indent="0">
              <a:buNone/>
              <a:defRPr sz="1890"/>
            </a:lvl1pPr>
            <a:lvl2pPr marL="539953" indent="0">
              <a:buNone/>
              <a:defRPr sz="1653"/>
            </a:lvl2pPr>
            <a:lvl3pPr marL="1079906" indent="0">
              <a:buNone/>
              <a:defRPr sz="1417"/>
            </a:lvl3pPr>
            <a:lvl4pPr marL="1619860" indent="0">
              <a:buNone/>
              <a:defRPr sz="1181"/>
            </a:lvl4pPr>
            <a:lvl5pPr marL="2159813" indent="0">
              <a:buNone/>
              <a:defRPr sz="1181"/>
            </a:lvl5pPr>
            <a:lvl6pPr marL="2699766" indent="0">
              <a:buNone/>
              <a:defRPr sz="1181"/>
            </a:lvl6pPr>
            <a:lvl7pPr marL="3239719" indent="0">
              <a:buNone/>
              <a:defRPr sz="1181"/>
            </a:lvl7pPr>
            <a:lvl8pPr marL="3779672" indent="0">
              <a:buNone/>
              <a:defRPr sz="1181"/>
            </a:lvl8pPr>
            <a:lvl9pPr marL="4319626" indent="0">
              <a:buNone/>
              <a:defRPr sz="118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6C2-E70E-41E8-B8D2-5438C7F4DB69}" type="datetimeFigureOut">
              <a:rPr lang="en-GB" smtClean="0"/>
              <a:t>10/05/2022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AF59-58FE-43EB-B1D0-B07C81C980A0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406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10-5-2022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08943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2" y="539962"/>
            <a:ext cx="4644443" cy="1889866"/>
          </a:xfrm>
        </p:spPr>
        <p:txBody>
          <a:bodyPr anchor="b"/>
          <a:lstStyle>
            <a:lvl1pPr>
              <a:defRPr sz="3779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1166169"/>
            <a:ext cx="7290108" cy="5755841"/>
          </a:xfrm>
        </p:spPr>
        <p:txBody>
          <a:bodyPr anchor="t"/>
          <a:lstStyle>
            <a:lvl1pPr marL="0" indent="0">
              <a:buNone/>
              <a:defRPr sz="3779"/>
            </a:lvl1pPr>
            <a:lvl2pPr marL="539953" indent="0">
              <a:buNone/>
              <a:defRPr sz="3307"/>
            </a:lvl2pPr>
            <a:lvl3pPr marL="1079906" indent="0">
              <a:buNone/>
              <a:defRPr sz="2834"/>
            </a:lvl3pPr>
            <a:lvl4pPr marL="1619860" indent="0">
              <a:buNone/>
              <a:defRPr sz="2362"/>
            </a:lvl4pPr>
            <a:lvl5pPr marL="2159813" indent="0">
              <a:buNone/>
              <a:defRPr sz="2362"/>
            </a:lvl5pPr>
            <a:lvl6pPr marL="2699766" indent="0">
              <a:buNone/>
              <a:defRPr sz="2362"/>
            </a:lvl6pPr>
            <a:lvl7pPr marL="3239719" indent="0">
              <a:buNone/>
              <a:defRPr sz="2362"/>
            </a:lvl7pPr>
            <a:lvl8pPr marL="3779672" indent="0">
              <a:buNone/>
              <a:defRPr sz="2362"/>
            </a:lvl8pPr>
            <a:lvl9pPr marL="4319626" indent="0">
              <a:buNone/>
              <a:defRPr sz="2362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2" y="2429828"/>
            <a:ext cx="4644443" cy="4501556"/>
          </a:xfrm>
        </p:spPr>
        <p:txBody>
          <a:bodyPr/>
          <a:lstStyle>
            <a:lvl1pPr marL="0" indent="0">
              <a:buNone/>
              <a:defRPr sz="1890"/>
            </a:lvl1pPr>
            <a:lvl2pPr marL="539953" indent="0">
              <a:buNone/>
              <a:defRPr sz="1653"/>
            </a:lvl2pPr>
            <a:lvl3pPr marL="1079906" indent="0">
              <a:buNone/>
              <a:defRPr sz="1417"/>
            </a:lvl3pPr>
            <a:lvl4pPr marL="1619860" indent="0">
              <a:buNone/>
              <a:defRPr sz="1181"/>
            </a:lvl4pPr>
            <a:lvl5pPr marL="2159813" indent="0">
              <a:buNone/>
              <a:defRPr sz="1181"/>
            </a:lvl5pPr>
            <a:lvl6pPr marL="2699766" indent="0">
              <a:buNone/>
              <a:defRPr sz="1181"/>
            </a:lvl6pPr>
            <a:lvl7pPr marL="3239719" indent="0">
              <a:buNone/>
              <a:defRPr sz="1181"/>
            </a:lvl7pPr>
            <a:lvl8pPr marL="3779672" indent="0">
              <a:buNone/>
              <a:defRPr sz="1181"/>
            </a:lvl8pPr>
            <a:lvl9pPr marL="4319626" indent="0">
              <a:buNone/>
              <a:defRPr sz="118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6C2-E70E-41E8-B8D2-5438C7F4DB69}" type="datetimeFigureOut">
              <a:rPr lang="en-GB" smtClean="0"/>
              <a:t>10/05/2022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AF59-58FE-43EB-B1D0-B07C81C980A0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483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6C2-E70E-41E8-B8D2-5438C7F4DB69}" type="datetimeFigureOut">
              <a:rPr lang="en-GB" smtClean="0"/>
              <a:t>10/05/2022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AF59-58FE-43EB-B1D0-B07C81C980A0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6492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2" y="431220"/>
            <a:ext cx="3105046" cy="6863888"/>
          </a:xfr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6" y="431220"/>
            <a:ext cx="9135135" cy="6863888"/>
          </a:xfrm>
        </p:spPr>
        <p:txBody>
          <a:bodyPr vert="eaVer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C46C2-E70E-41E8-B8D2-5438C7F4DB69}" type="datetimeFigureOut">
              <a:rPr lang="en-GB" smtClean="0"/>
              <a:t>10/05/2022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5AF59-58FE-43EB-B1D0-B07C81C980A0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81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4" y="2019233"/>
            <a:ext cx="12420184" cy="3369135"/>
          </a:xfrm>
        </p:spPr>
        <p:txBody>
          <a:bodyPr anchor="b"/>
          <a:lstStyle>
            <a:lvl1pPr>
              <a:defRPr sz="708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4" y="5420241"/>
            <a:ext cx="12420184" cy="1771749"/>
          </a:xfrm>
        </p:spPr>
        <p:txBody>
          <a:bodyPr/>
          <a:lstStyle>
            <a:lvl1pPr marL="0" indent="0">
              <a:buNone/>
              <a:defRPr sz="2834">
                <a:solidFill>
                  <a:schemeClr val="tx1">
                    <a:tint val="75000"/>
                  </a:schemeClr>
                </a:solidFill>
              </a:defRPr>
            </a:lvl1pPr>
            <a:lvl2pPr marL="539953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06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8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813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76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719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67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62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10-5-2022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2822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2156097"/>
            <a:ext cx="6120091" cy="5139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2156097"/>
            <a:ext cx="6120091" cy="5139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10-5-2022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668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431220"/>
            <a:ext cx="12420184" cy="15655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1" y="1985485"/>
            <a:ext cx="6091965" cy="973055"/>
          </a:xfrm>
        </p:spPr>
        <p:txBody>
          <a:bodyPr anchor="b"/>
          <a:lstStyle>
            <a:lvl1pPr marL="0" indent="0">
              <a:buNone/>
              <a:defRPr sz="2834" b="1"/>
            </a:lvl1pPr>
            <a:lvl2pPr marL="539953" indent="0">
              <a:buNone/>
              <a:defRPr sz="2362" b="1"/>
            </a:lvl2pPr>
            <a:lvl3pPr marL="1079906" indent="0">
              <a:buNone/>
              <a:defRPr sz="2126" b="1"/>
            </a:lvl3pPr>
            <a:lvl4pPr marL="1619860" indent="0">
              <a:buNone/>
              <a:defRPr sz="1890" b="1"/>
            </a:lvl4pPr>
            <a:lvl5pPr marL="2159813" indent="0">
              <a:buNone/>
              <a:defRPr sz="1890" b="1"/>
            </a:lvl5pPr>
            <a:lvl6pPr marL="2699766" indent="0">
              <a:buNone/>
              <a:defRPr sz="1890" b="1"/>
            </a:lvl6pPr>
            <a:lvl7pPr marL="3239719" indent="0">
              <a:buNone/>
              <a:defRPr sz="1890" b="1"/>
            </a:lvl7pPr>
            <a:lvl8pPr marL="3779672" indent="0">
              <a:buNone/>
              <a:defRPr sz="1890" b="1"/>
            </a:lvl8pPr>
            <a:lvl9pPr marL="4319626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1" y="2958540"/>
            <a:ext cx="6091965" cy="43515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8" y="1985485"/>
            <a:ext cx="6121966" cy="973055"/>
          </a:xfrm>
        </p:spPr>
        <p:txBody>
          <a:bodyPr anchor="b"/>
          <a:lstStyle>
            <a:lvl1pPr marL="0" indent="0">
              <a:buNone/>
              <a:defRPr sz="2834" b="1"/>
            </a:lvl1pPr>
            <a:lvl2pPr marL="539953" indent="0">
              <a:buNone/>
              <a:defRPr sz="2362" b="1"/>
            </a:lvl2pPr>
            <a:lvl3pPr marL="1079906" indent="0">
              <a:buNone/>
              <a:defRPr sz="2126" b="1"/>
            </a:lvl3pPr>
            <a:lvl4pPr marL="1619860" indent="0">
              <a:buNone/>
              <a:defRPr sz="1890" b="1"/>
            </a:lvl4pPr>
            <a:lvl5pPr marL="2159813" indent="0">
              <a:buNone/>
              <a:defRPr sz="1890" b="1"/>
            </a:lvl5pPr>
            <a:lvl6pPr marL="2699766" indent="0">
              <a:buNone/>
              <a:defRPr sz="1890" b="1"/>
            </a:lvl6pPr>
            <a:lvl7pPr marL="3239719" indent="0">
              <a:buNone/>
              <a:defRPr sz="1890" b="1"/>
            </a:lvl7pPr>
            <a:lvl8pPr marL="3779672" indent="0">
              <a:buNone/>
              <a:defRPr sz="1890" b="1"/>
            </a:lvl8pPr>
            <a:lvl9pPr marL="4319626" indent="0">
              <a:buNone/>
              <a:defRPr sz="189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8" y="2958540"/>
            <a:ext cx="6121966" cy="43515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10-5-2022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3098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10-5-2022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93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10-5-2022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901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539962"/>
            <a:ext cx="4644443" cy="1889866"/>
          </a:xfrm>
        </p:spPr>
        <p:txBody>
          <a:bodyPr anchor="b"/>
          <a:lstStyle>
            <a:lvl1pPr>
              <a:defRPr sz="37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1166168"/>
            <a:ext cx="7290108" cy="5755841"/>
          </a:xfrm>
        </p:spPr>
        <p:txBody>
          <a:bodyPr/>
          <a:lstStyle>
            <a:lvl1pPr>
              <a:defRPr sz="3779"/>
            </a:lvl1pPr>
            <a:lvl2pPr>
              <a:defRPr sz="3307"/>
            </a:lvl2pPr>
            <a:lvl3pPr>
              <a:defRPr sz="2834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429828"/>
            <a:ext cx="4644443" cy="4501556"/>
          </a:xfrm>
        </p:spPr>
        <p:txBody>
          <a:bodyPr/>
          <a:lstStyle>
            <a:lvl1pPr marL="0" indent="0">
              <a:buNone/>
              <a:defRPr sz="1890"/>
            </a:lvl1pPr>
            <a:lvl2pPr marL="539953" indent="0">
              <a:buNone/>
              <a:defRPr sz="1653"/>
            </a:lvl2pPr>
            <a:lvl3pPr marL="1079906" indent="0">
              <a:buNone/>
              <a:defRPr sz="1417"/>
            </a:lvl3pPr>
            <a:lvl4pPr marL="1619860" indent="0">
              <a:buNone/>
              <a:defRPr sz="1181"/>
            </a:lvl4pPr>
            <a:lvl5pPr marL="2159813" indent="0">
              <a:buNone/>
              <a:defRPr sz="1181"/>
            </a:lvl5pPr>
            <a:lvl6pPr marL="2699766" indent="0">
              <a:buNone/>
              <a:defRPr sz="1181"/>
            </a:lvl6pPr>
            <a:lvl7pPr marL="3239719" indent="0">
              <a:buNone/>
              <a:defRPr sz="1181"/>
            </a:lvl7pPr>
            <a:lvl8pPr marL="3779672" indent="0">
              <a:buNone/>
              <a:defRPr sz="1181"/>
            </a:lvl8pPr>
            <a:lvl9pPr marL="4319626" indent="0">
              <a:buNone/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10-5-2022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392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1" y="539962"/>
            <a:ext cx="4644443" cy="1889866"/>
          </a:xfrm>
        </p:spPr>
        <p:txBody>
          <a:bodyPr anchor="b"/>
          <a:lstStyle>
            <a:lvl1pPr>
              <a:defRPr sz="37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1166168"/>
            <a:ext cx="7290108" cy="5755841"/>
          </a:xfrm>
        </p:spPr>
        <p:txBody>
          <a:bodyPr anchor="t"/>
          <a:lstStyle>
            <a:lvl1pPr marL="0" indent="0">
              <a:buNone/>
              <a:defRPr sz="3779"/>
            </a:lvl1pPr>
            <a:lvl2pPr marL="539953" indent="0">
              <a:buNone/>
              <a:defRPr sz="3307"/>
            </a:lvl2pPr>
            <a:lvl3pPr marL="1079906" indent="0">
              <a:buNone/>
              <a:defRPr sz="2834"/>
            </a:lvl3pPr>
            <a:lvl4pPr marL="1619860" indent="0">
              <a:buNone/>
              <a:defRPr sz="2362"/>
            </a:lvl4pPr>
            <a:lvl5pPr marL="2159813" indent="0">
              <a:buNone/>
              <a:defRPr sz="2362"/>
            </a:lvl5pPr>
            <a:lvl6pPr marL="2699766" indent="0">
              <a:buNone/>
              <a:defRPr sz="2362"/>
            </a:lvl6pPr>
            <a:lvl7pPr marL="3239719" indent="0">
              <a:buNone/>
              <a:defRPr sz="2362"/>
            </a:lvl7pPr>
            <a:lvl8pPr marL="3779672" indent="0">
              <a:buNone/>
              <a:defRPr sz="2362"/>
            </a:lvl8pPr>
            <a:lvl9pPr marL="4319626" indent="0">
              <a:buNone/>
              <a:defRPr sz="2362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1" y="2429828"/>
            <a:ext cx="4644443" cy="4501556"/>
          </a:xfrm>
        </p:spPr>
        <p:txBody>
          <a:bodyPr/>
          <a:lstStyle>
            <a:lvl1pPr marL="0" indent="0">
              <a:buNone/>
              <a:defRPr sz="1890"/>
            </a:lvl1pPr>
            <a:lvl2pPr marL="539953" indent="0">
              <a:buNone/>
              <a:defRPr sz="1653"/>
            </a:lvl2pPr>
            <a:lvl3pPr marL="1079906" indent="0">
              <a:buNone/>
              <a:defRPr sz="1417"/>
            </a:lvl3pPr>
            <a:lvl4pPr marL="1619860" indent="0">
              <a:buNone/>
              <a:defRPr sz="1181"/>
            </a:lvl4pPr>
            <a:lvl5pPr marL="2159813" indent="0">
              <a:buNone/>
              <a:defRPr sz="1181"/>
            </a:lvl5pPr>
            <a:lvl6pPr marL="2699766" indent="0">
              <a:buNone/>
              <a:defRPr sz="1181"/>
            </a:lvl6pPr>
            <a:lvl7pPr marL="3239719" indent="0">
              <a:buNone/>
              <a:defRPr sz="1181"/>
            </a:lvl7pPr>
            <a:lvl8pPr marL="3779672" indent="0">
              <a:buNone/>
              <a:defRPr sz="1181"/>
            </a:lvl8pPr>
            <a:lvl9pPr marL="4319626" indent="0">
              <a:buNone/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6A343-85A3-46B9-A311-74F62496568C}" type="datetimeFigureOut">
              <a:rPr lang="nl-NL" smtClean="0"/>
              <a:t>10-5-2022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107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431220"/>
            <a:ext cx="12420184" cy="15655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2156097"/>
            <a:ext cx="12420184" cy="513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7506968"/>
            <a:ext cx="3240048" cy="4312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7506968"/>
            <a:ext cx="4860072" cy="4312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7506968"/>
            <a:ext cx="3240048" cy="4312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9215C-3A82-40ED-9E83-CB21DA54D377}" type="slidenum">
              <a:rPr lang="nl-NL" smtClean="0"/>
              <a:t>‹№›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091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79906" rtl="0" eaLnBrk="1" latinLnBrk="0" hangingPunct="1">
        <a:lnSpc>
          <a:spcPct val="90000"/>
        </a:lnSpc>
        <a:spcBef>
          <a:spcPct val="0"/>
        </a:spcBef>
        <a:buNone/>
        <a:defRPr sz="51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77" indent="-269977" algn="l" defTabSz="107990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30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4" kern="1200">
          <a:solidFill>
            <a:schemeClr val="tx1"/>
          </a:solidFill>
          <a:latin typeface="+mn-lt"/>
          <a:ea typeface="+mn-ea"/>
          <a:cs typeface="+mn-cs"/>
        </a:defRPr>
      </a:lvl2pPr>
      <a:lvl3pPr marL="1349883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836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789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743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696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649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602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53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06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860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813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766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719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672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626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431221"/>
            <a:ext cx="12420184" cy="15655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2156098"/>
            <a:ext cx="12420184" cy="5139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7506969"/>
            <a:ext cx="3240048" cy="4312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C46C2-E70E-41E8-B8D2-5438C7F4DB69}" type="datetimeFigureOut">
              <a:rPr lang="en-GB" smtClean="0"/>
              <a:t>10/05/2022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7506969"/>
            <a:ext cx="4860072" cy="4312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7506969"/>
            <a:ext cx="3240048" cy="4312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1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5AF59-58FE-43EB-B1D0-B07C81C980A0}" type="slidenum">
              <a:rPr lang="en-GB" smtClean="0"/>
              <a:t>‹№›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865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cover dir="u"/>
  </p:transition>
  <p:txStyles>
    <p:titleStyle>
      <a:lvl1pPr algn="l" defTabSz="1079906" rtl="0" eaLnBrk="1" latinLnBrk="0" hangingPunct="1">
        <a:lnSpc>
          <a:spcPct val="90000"/>
        </a:lnSpc>
        <a:spcBef>
          <a:spcPct val="0"/>
        </a:spcBef>
        <a:buNone/>
        <a:defRPr sz="51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77" indent="-269977" algn="l" defTabSz="107990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30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4" kern="1200">
          <a:solidFill>
            <a:schemeClr val="tx1"/>
          </a:solidFill>
          <a:latin typeface="+mn-lt"/>
          <a:ea typeface="+mn-ea"/>
          <a:cs typeface="+mn-cs"/>
        </a:defRPr>
      </a:lvl2pPr>
      <a:lvl3pPr marL="1349883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836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789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743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696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649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602" indent="-269977" algn="l" defTabSz="1079906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53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06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860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813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766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719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672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626" algn="l" defTabSz="1079906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5" Type="http://schemas.microsoft.com/office/2007/relationships/hdphoto" Target="../media/hdphoto1.wdp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36" y="803565"/>
            <a:ext cx="14398977" cy="612370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79906"/>
            <a:endParaRPr lang="en-GB" sz="1596" kern="0">
              <a:solidFill>
                <a:sysClr val="windowText" lastClr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537" y="1634371"/>
            <a:ext cx="12527518" cy="4947015"/>
          </a:xfrm>
        </p:spPr>
        <p:txBody>
          <a:bodyPr anchor="ctr">
            <a:noAutofit/>
          </a:bodyPr>
          <a:lstStyle/>
          <a:p>
            <a:r>
              <a:rPr lang="ru-RU" sz="6000" dirty="0" err="1">
                <a:solidFill>
                  <a:srgbClr val="00B0F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Підготовка</a:t>
            </a:r>
            <a:r>
              <a:rPr lang="ru-RU" sz="6000" dirty="0">
                <a:solidFill>
                  <a:srgbClr val="00B0F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до </a:t>
            </a:r>
            <a:r>
              <a:rPr lang="ru-RU" sz="6000" dirty="0" err="1">
                <a:solidFill>
                  <a:srgbClr val="00B0F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контрольної</a:t>
            </a:r>
            <a:r>
              <a:rPr lang="ru-RU" sz="6000" dirty="0">
                <a:solidFill>
                  <a:srgbClr val="00B0F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6000" dirty="0" err="1" smtClean="0">
                <a:solidFill>
                  <a:srgbClr val="00B0F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роботи</a:t>
            </a:r>
            <a:r>
              <a:rPr lang="ru-RU" sz="6000" dirty="0" smtClean="0">
                <a:solidFill>
                  <a:srgbClr val="00B0F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/>
            </a:r>
            <a:br>
              <a:rPr lang="ru-RU" sz="6000" dirty="0" smtClean="0">
                <a:solidFill>
                  <a:srgbClr val="00B0F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ru-RU" sz="6000" dirty="0" smtClean="0">
                <a:solidFill>
                  <a:srgbClr val="00B0F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/>
            </a:r>
            <a:br>
              <a:rPr lang="ru-RU" sz="6000" dirty="0" smtClean="0">
                <a:solidFill>
                  <a:srgbClr val="00B0F0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</a:br>
            <a:r>
              <a:rPr lang="ru-RU" sz="4400" dirty="0" err="1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фізика</a:t>
            </a:r>
            <a:r>
              <a:rPr lang="ru-RU" sz="44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10 </a:t>
            </a:r>
            <a:r>
              <a:rPr lang="ru-RU" sz="4400" dirty="0" err="1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клас</a:t>
            </a:r>
            <a:r>
              <a:rPr lang="ru-RU" sz="4400" dirty="0" smtClean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 18.05.2022р.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1280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8126" y="-551609"/>
            <a:ext cx="14685665" cy="4894872"/>
          </a:xfrm>
          <a:prstGeom prst="rect">
            <a:avLst/>
          </a:prstGeom>
          <a:solidFill>
            <a:srgbClr val="92D05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511" dirty="0"/>
          </a:p>
        </p:txBody>
      </p:sp>
      <p:sp>
        <p:nvSpPr>
          <p:cNvPr id="7" name="Rectangle 53"/>
          <p:cNvSpPr/>
          <p:nvPr/>
        </p:nvSpPr>
        <p:spPr>
          <a:xfrm>
            <a:off x="2255521" y="848918"/>
            <a:ext cx="9845040" cy="27735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Button Color - Down"/>
          <p:cNvSpPr/>
          <p:nvPr/>
        </p:nvSpPr>
        <p:spPr>
          <a:xfrm>
            <a:off x="2842033" y="1171417"/>
            <a:ext cx="8845346" cy="21286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rgbClr val="B45F0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8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Домашнє завдання</a:t>
            </a:r>
            <a:endParaRPr lang="nl-NL" sz="4800" b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4" name="Button Color - Down"/>
          <p:cNvSpPr/>
          <p:nvPr/>
        </p:nvSpPr>
        <p:spPr>
          <a:xfrm>
            <a:off x="1242729" y="3945013"/>
            <a:ext cx="12043954" cy="3361559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8100">
            <a:solidFill>
              <a:srgbClr val="B45F0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err="1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Повторити</a:t>
            </a: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§ 40–44</a:t>
            </a:r>
          </a:p>
          <a:p>
            <a:pPr algn="ctr"/>
            <a:r>
              <a:rPr lang="uk-UA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Задачу 4 розв’язати </a:t>
            </a:r>
          </a:p>
          <a:p>
            <a:pPr algn="ctr"/>
            <a:r>
              <a:rPr lang="uk-UA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письмово у зошит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564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utton Color - Down">
            <a:extLst>
              <a:ext uri="{FF2B5EF4-FFF2-40B4-BE49-F238E27FC236}">
                <a16:creationId xmlns="" xmlns:a16="http://schemas.microsoft.com/office/drawing/2014/main" id="{4805550A-F091-4A25-BF12-BE58D40877D3}"/>
              </a:ext>
            </a:extLst>
          </p:cNvPr>
          <p:cNvSpPr/>
          <p:nvPr/>
        </p:nvSpPr>
        <p:spPr>
          <a:xfrm>
            <a:off x="416511" y="1300962"/>
            <a:ext cx="7300571" cy="27487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Визначте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, як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зміниться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електроємність</a:t>
            </a:r>
            <a:r>
              <a:rPr lang="ru-RU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плоского конденсатора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відстань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між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пластинами </a:t>
            </a:r>
            <a:r>
              <a:rPr lang="ru-RU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збільшити</a:t>
            </a:r>
            <a:r>
              <a:rPr lang="ru-RU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4 рази?</a:t>
            </a:r>
            <a:endParaRPr lang="uk-UA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7" y="1"/>
            <a:ext cx="14398978" cy="9884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79906"/>
            <a:endParaRPr lang="en-GB" sz="1596" kern="0">
              <a:solidFill>
                <a:srgbClr val="009688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3129" y="271511"/>
            <a:ext cx="12419118" cy="716898"/>
          </a:xfrm>
        </p:spPr>
        <p:txBody>
          <a:bodyPr>
            <a:noAutofit/>
          </a:bodyPr>
          <a:lstStyle/>
          <a:p>
            <a:r>
              <a:rPr lang="uk-UA" sz="4800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Розв'язування задач</a:t>
            </a:r>
          </a:p>
        </p:txBody>
      </p:sp>
      <p:grpSp>
        <p:nvGrpSpPr>
          <p:cNvPr id="31" name="Групувати 30"/>
          <p:cNvGrpSpPr/>
          <p:nvPr/>
        </p:nvGrpSpPr>
        <p:grpSpPr>
          <a:xfrm rot="10800000">
            <a:off x="13681182" y="7366139"/>
            <a:ext cx="597960" cy="597960"/>
            <a:chOff x="250056" y="6952092"/>
            <a:chExt cx="863849" cy="863849"/>
          </a:xfrm>
        </p:grpSpPr>
        <p:sp>
          <p:nvSpPr>
            <p:cNvPr id="32" name="Овал 31"/>
            <p:cNvSpPr/>
            <p:nvPr/>
          </p:nvSpPr>
          <p:spPr>
            <a:xfrm>
              <a:off x="250056" y="6952092"/>
              <a:ext cx="863849" cy="86384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pic>
          <p:nvPicPr>
            <p:cNvPr id="33" name="Picture 14">
              <a:hlinkClick r:id="" action="ppaction://hlinkshowjump?jump=nextslide"/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4586" y="7027419"/>
              <a:ext cx="724562" cy="713194"/>
            </a:xfrm>
            <a:prstGeom prst="rect">
              <a:avLst/>
            </a:prstGeom>
          </p:spPr>
        </p:pic>
      </p:grpSp>
      <p:grpSp>
        <p:nvGrpSpPr>
          <p:cNvPr id="3" name="Групувати 2"/>
          <p:cNvGrpSpPr/>
          <p:nvPr/>
        </p:nvGrpSpPr>
        <p:grpSpPr>
          <a:xfrm>
            <a:off x="121071" y="7366139"/>
            <a:ext cx="597960" cy="597960"/>
            <a:chOff x="250056" y="6952092"/>
            <a:chExt cx="863849" cy="863849"/>
          </a:xfrm>
        </p:grpSpPr>
        <p:sp>
          <p:nvSpPr>
            <p:cNvPr id="2" name="Овал 1"/>
            <p:cNvSpPr/>
            <p:nvPr/>
          </p:nvSpPr>
          <p:spPr>
            <a:xfrm>
              <a:off x="250056" y="6952092"/>
              <a:ext cx="863849" cy="86384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pic>
          <p:nvPicPr>
            <p:cNvPr id="21" name="Picture 1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4586" y="7027419"/>
              <a:ext cx="724562" cy="713194"/>
            </a:xfrm>
            <a:prstGeom prst="rect">
              <a:avLst/>
            </a:prstGeom>
          </p:spPr>
        </p:pic>
      </p:grpSp>
      <p:sp>
        <p:nvSpPr>
          <p:cNvPr id="12" name="Button Color - Down">
            <a:extLst>
              <a:ext uri="{FF2B5EF4-FFF2-40B4-BE49-F238E27FC236}">
                <a16:creationId xmlns="" xmlns:a16="http://schemas.microsoft.com/office/drawing/2014/main" id="{CDFDC359-AA79-4CD5-8F19-84B615A2AF39}"/>
              </a:ext>
            </a:extLst>
          </p:cNvPr>
          <p:cNvSpPr/>
          <p:nvPr/>
        </p:nvSpPr>
        <p:spPr>
          <a:xfrm>
            <a:off x="878809" y="4252354"/>
            <a:ext cx="6321297" cy="600514"/>
          </a:xfrm>
          <a:prstGeom prst="rect">
            <a:avLst/>
          </a:prstGeom>
          <a:solidFill>
            <a:srgbClr val="548235"/>
          </a:solidFill>
          <a:ln w="38100">
            <a:solidFill>
              <a:srgbClr val="54823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а) Зменшиться вдвічі </a:t>
            </a:r>
          </a:p>
        </p:txBody>
      </p:sp>
      <p:sp>
        <p:nvSpPr>
          <p:cNvPr id="17" name="Button Color - Down">
            <a:extLst>
              <a:ext uri="{FF2B5EF4-FFF2-40B4-BE49-F238E27FC236}">
                <a16:creationId xmlns="" xmlns:a16="http://schemas.microsoft.com/office/drawing/2014/main" id="{E6E9085A-09B3-463A-86C3-AF70FDD00547}"/>
              </a:ext>
            </a:extLst>
          </p:cNvPr>
          <p:cNvSpPr/>
          <p:nvPr/>
        </p:nvSpPr>
        <p:spPr>
          <a:xfrm>
            <a:off x="878809" y="5068252"/>
            <a:ext cx="6321297" cy="600514"/>
          </a:xfrm>
          <a:prstGeom prst="rect">
            <a:avLst/>
          </a:prstGeom>
          <a:solidFill>
            <a:srgbClr val="548235"/>
          </a:solidFill>
          <a:ln w="38100">
            <a:solidFill>
              <a:srgbClr val="54823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б) </a:t>
            </a:r>
            <a:r>
              <a:rPr lang="ru-RU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Зменшиться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4 рази</a:t>
            </a:r>
            <a:endParaRPr lang="uk-UA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Button Color - Down">
            <a:extLst>
              <a:ext uri="{FF2B5EF4-FFF2-40B4-BE49-F238E27FC236}">
                <a16:creationId xmlns="" xmlns:a16="http://schemas.microsoft.com/office/drawing/2014/main" id="{192ACC65-E206-44D5-BB4D-0B43DB6C2A6D}"/>
              </a:ext>
            </a:extLst>
          </p:cNvPr>
          <p:cNvSpPr/>
          <p:nvPr/>
        </p:nvSpPr>
        <p:spPr>
          <a:xfrm>
            <a:off x="878808" y="5884150"/>
            <a:ext cx="6321297" cy="600514"/>
          </a:xfrm>
          <a:prstGeom prst="rect">
            <a:avLst/>
          </a:prstGeom>
          <a:solidFill>
            <a:srgbClr val="548235"/>
          </a:solidFill>
          <a:ln w="38100">
            <a:solidFill>
              <a:srgbClr val="54823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в) Збільшиться вдвічі </a:t>
            </a:r>
          </a:p>
        </p:txBody>
      </p:sp>
      <p:sp>
        <p:nvSpPr>
          <p:cNvPr id="16" name="Button Color - Down">
            <a:extLst>
              <a:ext uri="{FF2B5EF4-FFF2-40B4-BE49-F238E27FC236}">
                <a16:creationId xmlns="" xmlns:a16="http://schemas.microsoft.com/office/drawing/2014/main" id="{D6EBCAA9-A0F7-4B63-868F-2F64327A69AD}"/>
              </a:ext>
            </a:extLst>
          </p:cNvPr>
          <p:cNvSpPr/>
          <p:nvPr/>
        </p:nvSpPr>
        <p:spPr>
          <a:xfrm>
            <a:off x="878808" y="6700048"/>
            <a:ext cx="6321297" cy="600514"/>
          </a:xfrm>
          <a:prstGeom prst="rect">
            <a:avLst/>
          </a:prstGeom>
          <a:solidFill>
            <a:srgbClr val="548235"/>
          </a:solidFill>
          <a:ln w="38100">
            <a:solidFill>
              <a:srgbClr val="54823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г) </a:t>
            </a:r>
            <a:r>
              <a:rPr lang="ru-RU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Збільшиться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4 рази</a:t>
            </a:r>
            <a:endParaRPr lang="uk-UA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25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7" grpId="0" animBg="1"/>
      <p:bldP spid="18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utton Color - Down">
            <a:extLst>
              <a:ext uri="{FF2B5EF4-FFF2-40B4-BE49-F238E27FC236}">
                <a16:creationId xmlns="" xmlns:a16="http://schemas.microsoft.com/office/drawing/2014/main" id="{4805550A-F091-4A25-BF12-BE58D40877D3}"/>
              </a:ext>
            </a:extLst>
          </p:cNvPr>
          <p:cNvSpPr/>
          <p:nvPr/>
        </p:nvSpPr>
        <p:spPr>
          <a:xfrm>
            <a:off x="918296" y="1748606"/>
            <a:ext cx="5374928" cy="513628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2. Заряд </a:t>
            </a:r>
            <a:r>
              <a:rPr lang="ru-RU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ru-RU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мкКл</a:t>
            </a:r>
            <a:r>
              <a:rPr lang="ru-RU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перемістився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електричному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полі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точки з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потенціалом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В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у точку з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потенціалом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В.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Яку роботу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виконало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поле?</a:t>
            </a:r>
            <a:endParaRPr lang="uk-UA" sz="4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7" y="1"/>
            <a:ext cx="14398978" cy="9884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79906"/>
            <a:endParaRPr lang="en-GB" sz="1596" kern="0">
              <a:solidFill>
                <a:srgbClr val="009688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3129" y="271511"/>
            <a:ext cx="12419118" cy="716898"/>
          </a:xfrm>
        </p:spPr>
        <p:txBody>
          <a:bodyPr>
            <a:noAutofit/>
          </a:bodyPr>
          <a:lstStyle/>
          <a:p>
            <a:r>
              <a:rPr lang="uk-UA" sz="4800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Розв'язування задач</a:t>
            </a:r>
          </a:p>
        </p:txBody>
      </p:sp>
      <p:grpSp>
        <p:nvGrpSpPr>
          <p:cNvPr id="31" name="Групувати 30"/>
          <p:cNvGrpSpPr/>
          <p:nvPr/>
        </p:nvGrpSpPr>
        <p:grpSpPr>
          <a:xfrm rot="10800000">
            <a:off x="13681182" y="7366139"/>
            <a:ext cx="597960" cy="597960"/>
            <a:chOff x="250056" y="6952092"/>
            <a:chExt cx="863849" cy="863849"/>
          </a:xfrm>
        </p:grpSpPr>
        <p:sp>
          <p:nvSpPr>
            <p:cNvPr id="32" name="Овал 31"/>
            <p:cNvSpPr/>
            <p:nvPr/>
          </p:nvSpPr>
          <p:spPr>
            <a:xfrm>
              <a:off x="250056" y="6952092"/>
              <a:ext cx="863849" cy="86384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pic>
          <p:nvPicPr>
            <p:cNvPr id="33" name="Picture 14">
              <a:hlinkClick r:id="" action="ppaction://hlinkshowjump?jump=nextslide"/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4586" y="7027419"/>
              <a:ext cx="724562" cy="713194"/>
            </a:xfrm>
            <a:prstGeom prst="rect">
              <a:avLst/>
            </a:prstGeom>
          </p:spPr>
        </p:pic>
      </p:grpSp>
      <p:grpSp>
        <p:nvGrpSpPr>
          <p:cNvPr id="3" name="Групувати 2"/>
          <p:cNvGrpSpPr/>
          <p:nvPr/>
        </p:nvGrpSpPr>
        <p:grpSpPr>
          <a:xfrm>
            <a:off x="121071" y="7366139"/>
            <a:ext cx="597960" cy="597960"/>
            <a:chOff x="250056" y="6952092"/>
            <a:chExt cx="863849" cy="863849"/>
          </a:xfrm>
        </p:grpSpPr>
        <p:sp>
          <p:nvSpPr>
            <p:cNvPr id="2" name="Овал 1"/>
            <p:cNvSpPr/>
            <p:nvPr/>
          </p:nvSpPr>
          <p:spPr>
            <a:xfrm>
              <a:off x="250056" y="6952092"/>
              <a:ext cx="863849" cy="86384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pic>
          <p:nvPicPr>
            <p:cNvPr id="21" name="Picture 1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4586" y="7027419"/>
              <a:ext cx="724562" cy="713194"/>
            </a:xfrm>
            <a:prstGeom prst="rect">
              <a:avLst/>
            </a:prstGeom>
          </p:spPr>
        </p:pic>
      </p:grpSp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022E8CBF-8D0B-4436-8251-30E55A8FCD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2688" y="1083399"/>
            <a:ext cx="7162697" cy="688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69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07746" y="1667435"/>
            <a:ext cx="184731" cy="41947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endParaRPr lang="ru-RU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96240196"/>
                  </p:ext>
                </p:extLst>
              </p:nvPr>
            </p:nvGraphicFramePr>
            <p:xfrm>
              <a:off x="1872492" y="1127615"/>
              <a:ext cx="10116308" cy="337229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809199"/>
                    <a:gridCol w="7307109"/>
                  </a:tblGrid>
                  <a:tr h="206878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Дано:</a:t>
                          </a:r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2800" baseline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uk-UA" sz="2800" baseline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=20 мкКл</m:t>
                                </m:r>
                              </m:oMath>
                            </m:oMathPara>
                          </a14:m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=20∙</m:t>
                                </m:r>
                                <m:sSup>
                                  <m:sSupPr>
                                    <m:ctrlPr>
                                      <a:rPr lang="ru-RU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Кл</m:t>
                                </m:r>
                              </m:oMath>
                            </m:oMathPara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φ</m:t>
                                    </m:r>
                                  </m:e>
                                  <m:sub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=50 В</m:t>
                                </m:r>
                              </m:oMath>
                            </m:oMathPara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φ</m:t>
                                    </m:r>
                                  </m:e>
                                  <m:sub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=30 В</m:t>
                                </m:r>
                              </m:oMath>
                            </m:oMathPara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Розв’язання</a:t>
                          </a:r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indent="252095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d>
                                  <m:dPr>
                                    <m:ctrlPr>
                                      <a:rPr lang="ru-RU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u-RU" sz="2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uk-UA" sz="28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φ</m:t>
                                        </m:r>
                                      </m:e>
                                      <m:sub>
                                        <m:r>
                                          <a:rPr lang="uk-UA" sz="28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ru-RU" sz="2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uk-UA" sz="28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φ</m:t>
                                        </m:r>
                                      </m:e>
                                      <m:sub>
                                        <m:r>
                                          <a:rPr lang="uk-UA" sz="28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indent="252095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ru-RU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</m:d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=Кл∙В=Кл∙</m:t>
                                </m:r>
                                <m:f>
                                  <m:fPr>
                                    <m:ctrlPr>
                                      <a:rPr lang="ru-RU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Дж</m:t>
                                    </m:r>
                                  </m:num>
                                  <m:den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Кл</m:t>
                                    </m:r>
                                  </m:den>
                                </m:f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=Дж</m:t>
                                </m:r>
                              </m:oMath>
                            </m:oMathPara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indent="252095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=20∙</m:t>
                                </m:r>
                                <m:sSup>
                                  <m:sSupPr>
                                    <m:ctrlPr>
                                      <a:rPr lang="ru-RU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d>
                                  <m:dPr>
                                    <m:ctrlPr>
                                      <a:rPr lang="ru-RU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50−30</m:t>
                                    </m:r>
                                  </m:e>
                                </m:d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=0,4∙</m:t>
                                </m:r>
                                <m:sSup>
                                  <m:sSupPr>
                                    <m:ctrlPr>
                                      <a:rPr lang="ru-RU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d>
                                  <m:dPr>
                                    <m:ctrlPr>
                                      <a:rPr lang="ru-RU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Дж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Відповідь:</a:t>
                          </a:r>
                          <a14:m>
                            <m:oMath xmlns:m="http://schemas.openxmlformats.org/officeDocument/2006/math">
                              <m:r>
                                <a:rPr lang="uk-UA" sz="28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uk-UA" sz="28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uk-UA" sz="28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=0,4 мДж.</m:t>
                              </m:r>
                            </m:oMath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</a:tr>
                  <a:tr h="698269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en-US" sz="28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− ?</m:t>
                                </m:r>
                              </m:oMath>
                            </m:oMathPara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96240196"/>
                  </p:ext>
                </p:extLst>
              </p:nvPr>
            </p:nvGraphicFramePr>
            <p:xfrm>
              <a:off x="1872492" y="1127615"/>
              <a:ext cx="10116308" cy="346132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809199"/>
                    <a:gridCol w="7307109"/>
                  </a:tblGrid>
                  <a:tr h="2594991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17" t="-3044" r="-260954" b="-41452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8532" t="-2285" r="-334" b="-6151"/>
                          </a:stretch>
                        </a:blipFill>
                      </a:tcPr>
                    </a:tc>
                  </a:tr>
                  <a:tr h="866331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217" t="-309859" r="-260954" b="-24648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cxnSp>
        <p:nvCxnSpPr>
          <p:cNvPr id="5" name="Прямая соединительная линия 4"/>
          <p:cNvCxnSpPr/>
          <p:nvPr/>
        </p:nvCxnSpPr>
        <p:spPr>
          <a:xfrm flipH="1">
            <a:off x="4594578" y="1127615"/>
            <a:ext cx="11289" cy="37604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1872492" y="3838222"/>
            <a:ext cx="2699508" cy="112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30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utton Color - Down">
            <a:extLst>
              <a:ext uri="{FF2B5EF4-FFF2-40B4-BE49-F238E27FC236}">
                <a16:creationId xmlns="" xmlns:a16="http://schemas.microsoft.com/office/drawing/2014/main" id="{4805550A-F091-4A25-BF12-BE58D40877D3}"/>
              </a:ext>
            </a:extLst>
          </p:cNvPr>
          <p:cNvSpPr/>
          <p:nvPr/>
        </p:nvSpPr>
        <p:spPr>
          <a:xfrm>
            <a:off x="990014" y="2250630"/>
            <a:ext cx="4639822" cy="388122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Визначте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заряд </a:t>
            </a:r>
            <a:r>
              <a:rPr lang="ru-RU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тіла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на яке </a:t>
            </a:r>
            <a:r>
              <a:rPr lang="ru-RU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електричне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поле з </a:t>
            </a:r>
            <a:r>
              <a:rPr lang="ru-RU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напруженістю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Н/Кл </a:t>
            </a:r>
            <a:r>
              <a:rPr lang="ru-RU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діє</a:t>
            </a:r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силою </a:t>
            </a:r>
            <a:r>
              <a:rPr lang="ru-RU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ru-RU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мкН</a:t>
            </a:r>
            <a:r>
              <a:rPr lang="ru-RU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4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7" y="1"/>
            <a:ext cx="14398978" cy="9884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79906"/>
            <a:endParaRPr lang="en-GB" sz="1596" kern="0">
              <a:solidFill>
                <a:srgbClr val="009688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3129" y="271511"/>
            <a:ext cx="12419118" cy="716898"/>
          </a:xfrm>
        </p:spPr>
        <p:txBody>
          <a:bodyPr>
            <a:noAutofit/>
          </a:bodyPr>
          <a:lstStyle/>
          <a:p>
            <a:r>
              <a:rPr lang="uk-UA" sz="4800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Розв'язування задач</a:t>
            </a:r>
          </a:p>
        </p:txBody>
      </p:sp>
      <p:grpSp>
        <p:nvGrpSpPr>
          <p:cNvPr id="31" name="Групувати 30"/>
          <p:cNvGrpSpPr/>
          <p:nvPr/>
        </p:nvGrpSpPr>
        <p:grpSpPr>
          <a:xfrm rot="10800000">
            <a:off x="13681182" y="7366139"/>
            <a:ext cx="597960" cy="597960"/>
            <a:chOff x="250056" y="6952092"/>
            <a:chExt cx="863849" cy="863849"/>
          </a:xfrm>
        </p:grpSpPr>
        <p:sp>
          <p:nvSpPr>
            <p:cNvPr id="32" name="Овал 31"/>
            <p:cNvSpPr/>
            <p:nvPr/>
          </p:nvSpPr>
          <p:spPr>
            <a:xfrm>
              <a:off x="250056" y="6952092"/>
              <a:ext cx="863849" cy="86384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pic>
          <p:nvPicPr>
            <p:cNvPr id="33" name="Picture 14">
              <a:hlinkClick r:id="" action="ppaction://hlinkshowjump?jump=nextslide"/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4586" y="7027419"/>
              <a:ext cx="724562" cy="713194"/>
            </a:xfrm>
            <a:prstGeom prst="rect">
              <a:avLst/>
            </a:prstGeom>
          </p:spPr>
        </p:pic>
      </p:grpSp>
      <p:grpSp>
        <p:nvGrpSpPr>
          <p:cNvPr id="3" name="Групувати 2"/>
          <p:cNvGrpSpPr/>
          <p:nvPr/>
        </p:nvGrpSpPr>
        <p:grpSpPr>
          <a:xfrm>
            <a:off x="121071" y="7366139"/>
            <a:ext cx="597960" cy="597960"/>
            <a:chOff x="250056" y="6952092"/>
            <a:chExt cx="863849" cy="863849"/>
          </a:xfrm>
        </p:grpSpPr>
        <p:sp>
          <p:nvSpPr>
            <p:cNvPr id="2" name="Овал 1"/>
            <p:cNvSpPr/>
            <p:nvPr/>
          </p:nvSpPr>
          <p:spPr>
            <a:xfrm>
              <a:off x="250056" y="6952092"/>
              <a:ext cx="863849" cy="86384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pic>
          <p:nvPicPr>
            <p:cNvPr id="21" name="Picture 1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4586" y="7027419"/>
              <a:ext cx="724562" cy="713194"/>
            </a:xfrm>
            <a:prstGeom prst="rect">
              <a:avLst/>
            </a:prstGeom>
          </p:spPr>
        </p:pic>
      </p:grpSp>
      <p:grpSp>
        <p:nvGrpSpPr>
          <p:cNvPr id="11" name="Групувати 10">
            <a:extLst>
              <a:ext uri="{FF2B5EF4-FFF2-40B4-BE49-F238E27FC236}">
                <a16:creationId xmlns="" xmlns:a16="http://schemas.microsoft.com/office/drawing/2014/main" id="{5D4C1DD3-F52A-454B-B845-0E0A3325568A}"/>
              </a:ext>
            </a:extLst>
          </p:cNvPr>
          <p:cNvGrpSpPr/>
          <p:nvPr/>
        </p:nvGrpSpPr>
        <p:grpSpPr>
          <a:xfrm>
            <a:off x="6494214" y="2488848"/>
            <a:ext cx="7041491" cy="3121727"/>
            <a:chOff x="9136482" y="1854399"/>
            <a:chExt cx="4112347" cy="1823140"/>
          </a:xfrm>
        </p:grpSpPr>
        <p:cxnSp>
          <p:nvCxnSpPr>
            <p:cNvPr id="12" name="Прямая соединительная линия 18">
              <a:extLst>
                <a:ext uri="{FF2B5EF4-FFF2-40B4-BE49-F238E27FC236}">
                  <a16:creationId xmlns="" xmlns:a16="http://schemas.microsoft.com/office/drawing/2014/main" id="{F1AC5C7C-5E65-4378-B275-228BE3572A80}"/>
                </a:ext>
              </a:extLst>
            </p:cNvPr>
            <p:cNvCxnSpPr/>
            <p:nvPr/>
          </p:nvCxnSpPr>
          <p:spPr>
            <a:xfrm flipV="1">
              <a:off x="9611376" y="2834980"/>
              <a:ext cx="1412611" cy="38361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26">
              <a:extLst>
                <a:ext uri="{FF2B5EF4-FFF2-40B4-BE49-F238E27FC236}">
                  <a16:creationId xmlns="" xmlns:a16="http://schemas.microsoft.com/office/drawing/2014/main" id="{7877FB6C-1409-466B-8E47-47D4CAA18B32}"/>
                </a:ext>
              </a:extLst>
            </p:cNvPr>
            <p:cNvCxnSpPr/>
            <p:nvPr/>
          </p:nvCxnSpPr>
          <p:spPr>
            <a:xfrm flipV="1">
              <a:off x="11043833" y="2408469"/>
              <a:ext cx="1561459" cy="424036"/>
            </a:xfrm>
            <a:prstGeom prst="line">
              <a:avLst/>
            </a:prstGeom>
            <a:ln w="38100">
              <a:solidFill>
                <a:srgbClr val="C00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Рисунок 14">
              <a:extLst>
                <a:ext uri="{FF2B5EF4-FFF2-40B4-BE49-F238E27FC236}">
                  <a16:creationId xmlns="" xmlns:a16="http://schemas.microsoft.com/office/drawing/2014/main" id="{011223B2-6666-43EC-BEE9-7B9CECBC3D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000" t="38074" r="43000" b="38074"/>
            <a:stretch/>
          </p:blipFill>
          <p:spPr>
            <a:xfrm>
              <a:off x="9136482" y="2759645"/>
              <a:ext cx="957803" cy="917894"/>
            </a:xfrm>
            <a:prstGeom prst="rect">
              <a:avLst/>
            </a:prstGeom>
          </p:spPr>
        </p:pic>
        <p:pic>
          <p:nvPicPr>
            <p:cNvPr id="16" name="Рисунок 15">
              <a:extLst>
                <a:ext uri="{FF2B5EF4-FFF2-40B4-BE49-F238E27FC236}">
                  <a16:creationId xmlns="" xmlns:a16="http://schemas.microsoft.com/office/drawing/2014/main" id="{DC284043-C07E-4010-8569-F8E29B8278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000" t="38074" r="43000" b="38074"/>
            <a:stretch/>
          </p:blipFill>
          <p:spPr>
            <a:xfrm>
              <a:off x="10928581" y="2725571"/>
              <a:ext cx="230504" cy="220899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>
                  <a:extLst>
                    <a:ext uri="{FF2B5EF4-FFF2-40B4-BE49-F238E27FC236}">
                      <a16:creationId xmlns="" xmlns:a16="http://schemas.microsoft.com/office/drawing/2014/main" id="{EEA1E799-10F1-496F-96CA-8477D99D3FD8}"/>
                    </a:ext>
                  </a:extLst>
                </p:cNvPr>
                <p:cNvSpPr txBox="1"/>
                <p:nvPr/>
              </p:nvSpPr>
              <p:spPr>
                <a:xfrm>
                  <a:off x="12523952" y="1854399"/>
                  <a:ext cx="724877" cy="9206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ru-RU" sz="4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oMath>
                    </m:oMathPara>
                  </a14:m>
                  <a:endParaRPr lang="ru-RU" sz="4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C6B4A849-0A6C-49D0-96E6-410A2525B7B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523952" y="1854399"/>
                  <a:ext cx="724877" cy="92063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uk-UA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" name="Прямая соединительная линия 34">
              <a:extLst>
                <a:ext uri="{FF2B5EF4-FFF2-40B4-BE49-F238E27FC236}">
                  <a16:creationId xmlns="" xmlns:a16="http://schemas.microsoft.com/office/drawing/2014/main" id="{627F7CA0-A885-4255-882E-859F0953729B}"/>
                </a:ext>
              </a:extLst>
            </p:cNvPr>
            <p:cNvCxnSpPr/>
            <p:nvPr/>
          </p:nvCxnSpPr>
          <p:spPr>
            <a:xfrm flipV="1">
              <a:off x="11141457" y="2574082"/>
              <a:ext cx="888472" cy="241277"/>
            </a:xfrm>
            <a:prstGeom prst="line">
              <a:avLst/>
            </a:prstGeom>
            <a:ln w="38100">
              <a:solidFill>
                <a:srgbClr val="7030A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="" xmlns:a16="http://schemas.microsoft.com/office/drawing/2014/main" id="{EFB9C4BB-D561-497A-AF1A-7F9E5F3DE3ED}"/>
                    </a:ext>
                  </a:extLst>
                </p:cNvPr>
                <p:cNvSpPr txBox="1"/>
                <p:nvPr/>
              </p:nvSpPr>
              <p:spPr>
                <a:xfrm>
                  <a:off x="11728926" y="2607023"/>
                  <a:ext cx="732893" cy="92063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ru-RU" sz="48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4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acc>
                      </m:oMath>
                    </m:oMathPara>
                  </a14:m>
                  <a:endParaRPr lang="ru-RU" sz="48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2D49B01B-9CFA-4FDB-B470-4116E836B61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28926" y="2607023"/>
                  <a:ext cx="732893" cy="920637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uk-UA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74605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1876659"/>
                  </p:ext>
                </p:extLst>
              </p:nvPr>
            </p:nvGraphicFramePr>
            <p:xfrm>
              <a:off x="2096892" y="1348239"/>
              <a:ext cx="11946486" cy="434143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374924"/>
                    <a:gridCol w="8571562"/>
                  </a:tblGrid>
                  <a:tr h="74930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Дано:</a:t>
                          </a:r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=15 </m:t>
                                </m:r>
                                <m:f>
                                  <m:fPr>
                                    <m:ctrlPr>
                                      <a:rPr lang="ru-RU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Н</m:t>
                                    </m:r>
                                  </m:num>
                                  <m:den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Кл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 smtClean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4000" baseline="300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uk-UA" sz="4000" baseline="300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=12 мкН</m:t>
                                </m:r>
                              </m:oMath>
                            </m:oMathPara>
                          </a14:m>
                          <a:endParaRPr lang="ru-RU" sz="32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=12∙</m:t>
                                </m:r>
                                <m:sSup>
                                  <m:sSupPr>
                                    <m:ctrlPr>
                                      <a:rPr lang="ru-RU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  <m:r>
                                  <a:rPr lang="ru-RU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Н</m:t>
                                </m:r>
                              </m:oMath>
                            </m:oMathPara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8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Розв’язання</a:t>
                          </a:r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Напруженість електричного поля в даній точці:</a:t>
                          </a:r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num>
                                  <m:den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ru-RU" sz="2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uk-UA" sz="28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𝑞</m:t>
                                        </m:r>
                                      </m:e>
                                    </m:d>
                                  </m:den>
                                </m:f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          =&gt;        </m:t>
                                </m:r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num>
                                  <m:den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ru-RU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</m:d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Н</m:t>
                                    </m:r>
                                  </m:num>
                                  <m:den>
                                    <m:f>
                                      <m:fPr>
                                        <m:ctrlPr>
                                          <a:rPr lang="ru-RU" sz="2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uk-UA" sz="28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Н</m:t>
                                        </m:r>
                                      </m:num>
                                      <m:den>
                                        <m:r>
                                          <a:rPr lang="uk-UA" sz="28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Кл</m:t>
                                        </m:r>
                                      </m:den>
                                    </m:f>
                                  </m:den>
                                </m:f>
                                <m:r>
                                  <a:rPr lang="ru-RU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=Кл            </m:t>
                                </m:r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12∙</m:t>
                                    </m:r>
                                    <m:sSup>
                                      <m:sSupPr>
                                        <m:ctrlPr>
                                          <a:rPr lang="ru-RU" sz="28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uk-UA" sz="28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e>
                                      <m:sup>
                                        <m:r>
                                          <a:rPr lang="uk-UA" sz="28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−6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den>
                                </m:f>
                                <m:r>
                                  <a:rPr lang="en-US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=0,8</m:t>
                                </m:r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sSup>
                                  <m:sSupPr>
                                    <m:ctrlPr>
                                      <a:rPr lang="ru-RU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uk-UA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d>
                                  <m:dPr>
                                    <m:ctrlPr>
                                      <a:rPr lang="ru-RU" sz="2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Кл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8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Відповідь:</a:t>
                          </a:r>
                          <a14:m>
                            <m:oMath xmlns:m="http://schemas.openxmlformats.org/officeDocument/2006/math">
                              <m:r>
                                <a:rPr lang="uk-UA" sz="28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uk-UA" sz="28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uk-UA" sz="28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=0,8 мкКл.</m:t>
                              </m:r>
                            </m:oMath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</a:tr>
                  <a:tr h="511175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uk-UA" sz="2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− ?</m:t>
                                </m:r>
                              </m:oMath>
                            </m:oMathPara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91876659"/>
                  </p:ext>
                </p:extLst>
              </p:nvPr>
            </p:nvGraphicFramePr>
            <p:xfrm>
              <a:off x="2096892" y="1348239"/>
              <a:ext cx="11946486" cy="438810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374924"/>
                    <a:gridCol w="8571562"/>
                  </a:tblGrid>
                  <a:tr h="2996883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81" t="-2846" r="-254693" b="-52439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39446" t="-1942" r="-284" b="-4022"/>
                          </a:stretch>
                        </a:blipFill>
                      </a:tcPr>
                    </a:tc>
                  </a:tr>
                  <a:tr h="1391221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blipFill rotWithShape="0">
                          <a:blip r:embed="rId2"/>
                          <a:stretch>
                            <a:fillRect l="-181" t="-220961" r="-254693" b="-12664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cxnSp>
        <p:nvCxnSpPr>
          <p:cNvPr id="4" name="Прямая соединительная линия 3"/>
          <p:cNvCxnSpPr/>
          <p:nvPr/>
        </p:nvCxnSpPr>
        <p:spPr>
          <a:xfrm>
            <a:off x="5080000" y="1428849"/>
            <a:ext cx="56445" cy="43074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302934" y="4380089"/>
            <a:ext cx="2833511" cy="112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323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utton Color - Down">
            <a:extLst>
              <a:ext uri="{FF2B5EF4-FFF2-40B4-BE49-F238E27FC236}">
                <a16:creationId xmlns="" xmlns:a16="http://schemas.microsoft.com/office/drawing/2014/main" id="{4805550A-F091-4A25-BF12-BE58D40877D3}"/>
              </a:ext>
            </a:extLst>
          </p:cNvPr>
          <p:cNvSpPr/>
          <p:nvPr/>
        </p:nvSpPr>
        <p:spPr>
          <a:xfrm>
            <a:off x="667284" y="1382990"/>
            <a:ext cx="6481075" cy="58042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Площа пластини плоского повітряного конденсатора становить </a:t>
            </a:r>
            <a:r>
              <a:rPr lang="uk-UA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 см</a:t>
            </a:r>
            <a:r>
              <a:rPr lang="uk-UA" sz="4000" b="1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, його заряд </a:t>
            </a:r>
            <a:r>
              <a:rPr lang="uk-UA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uk-UA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нКл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, різниця потенціалів між його пластинами рівна </a:t>
            </a:r>
            <a:r>
              <a:rPr lang="uk-UA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 В. </a:t>
            </a:r>
            <a:r>
              <a:rPr lang="uk-UA" sz="4000" b="1" dirty="0">
                <a:latin typeface="Arial" panose="020B0604020202020204" pitchFamily="34" charset="0"/>
                <a:cs typeface="Arial" panose="020B0604020202020204" pitchFamily="34" charset="0"/>
              </a:rPr>
              <a:t>Визначте відстань між пластинами конденсатора.</a:t>
            </a:r>
          </a:p>
        </p:txBody>
      </p:sp>
      <p:sp>
        <p:nvSpPr>
          <p:cNvPr id="4" name="Rectangle 3"/>
          <p:cNvSpPr/>
          <p:nvPr/>
        </p:nvSpPr>
        <p:spPr>
          <a:xfrm>
            <a:off x="617" y="1"/>
            <a:ext cx="14398978" cy="9884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79906"/>
            <a:endParaRPr lang="en-GB" sz="1596" kern="0">
              <a:solidFill>
                <a:srgbClr val="009688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3129" y="271511"/>
            <a:ext cx="12419118" cy="716898"/>
          </a:xfrm>
        </p:spPr>
        <p:txBody>
          <a:bodyPr>
            <a:noAutofit/>
          </a:bodyPr>
          <a:lstStyle/>
          <a:p>
            <a:r>
              <a:rPr lang="uk-UA" sz="4800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Розв'язування задач</a:t>
            </a:r>
          </a:p>
        </p:txBody>
      </p:sp>
      <p:grpSp>
        <p:nvGrpSpPr>
          <p:cNvPr id="31" name="Групувати 30"/>
          <p:cNvGrpSpPr/>
          <p:nvPr/>
        </p:nvGrpSpPr>
        <p:grpSpPr>
          <a:xfrm rot="10800000">
            <a:off x="13681182" y="7366139"/>
            <a:ext cx="597960" cy="597960"/>
            <a:chOff x="250056" y="6952092"/>
            <a:chExt cx="863849" cy="863849"/>
          </a:xfrm>
        </p:grpSpPr>
        <p:sp>
          <p:nvSpPr>
            <p:cNvPr id="32" name="Овал 31"/>
            <p:cNvSpPr/>
            <p:nvPr/>
          </p:nvSpPr>
          <p:spPr>
            <a:xfrm>
              <a:off x="250056" y="6952092"/>
              <a:ext cx="863849" cy="86384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pic>
          <p:nvPicPr>
            <p:cNvPr id="33" name="Picture 14">
              <a:hlinkClick r:id="" action="ppaction://hlinkshowjump?jump=nextslide"/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4586" y="7027419"/>
              <a:ext cx="724562" cy="713194"/>
            </a:xfrm>
            <a:prstGeom prst="rect">
              <a:avLst/>
            </a:prstGeom>
          </p:spPr>
        </p:pic>
      </p:grpSp>
      <p:grpSp>
        <p:nvGrpSpPr>
          <p:cNvPr id="3" name="Групувати 2"/>
          <p:cNvGrpSpPr/>
          <p:nvPr/>
        </p:nvGrpSpPr>
        <p:grpSpPr>
          <a:xfrm>
            <a:off x="121071" y="7366139"/>
            <a:ext cx="597960" cy="597960"/>
            <a:chOff x="250056" y="6952092"/>
            <a:chExt cx="863849" cy="863849"/>
          </a:xfrm>
        </p:grpSpPr>
        <p:sp>
          <p:nvSpPr>
            <p:cNvPr id="2" name="Овал 1"/>
            <p:cNvSpPr/>
            <p:nvPr/>
          </p:nvSpPr>
          <p:spPr>
            <a:xfrm>
              <a:off x="250056" y="6952092"/>
              <a:ext cx="863849" cy="86384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pic>
          <p:nvPicPr>
            <p:cNvPr id="21" name="Picture 1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4586" y="7027419"/>
              <a:ext cx="724562" cy="713194"/>
            </a:xfrm>
            <a:prstGeom prst="rect">
              <a:avLst/>
            </a:prstGeom>
          </p:spPr>
        </p:pic>
      </p:grpSp>
      <p:pic>
        <p:nvPicPr>
          <p:cNvPr id="12" name="Рисунок 6">
            <a:extLst>
              <a:ext uri="{FF2B5EF4-FFF2-40B4-BE49-F238E27FC236}">
                <a16:creationId xmlns="" xmlns:a16="http://schemas.microsoft.com/office/drawing/2014/main" id="{B181EA27-4649-4B4B-B22E-A7A6DCA8DE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052" y="2151528"/>
            <a:ext cx="6436553" cy="4566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90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Button Color - Down">
                <a:extLst>
                  <a:ext uri="{FF2B5EF4-FFF2-40B4-BE49-F238E27FC236}">
                    <a16:creationId xmlns="" xmlns:a16="http://schemas.microsoft.com/office/drawing/2014/main" id="{4805550A-F091-4A25-BF12-BE58D40877D3}"/>
                  </a:ext>
                </a:extLst>
              </p:cNvPr>
              <p:cNvSpPr/>
              <p:nvPr/>
            </p:nvSpPr>
            <p:spPr>
              <a:xfrm>
                <a:off x="916256" y="1991095"/>
                <a:ext cx="4803228" cy="4372351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5</a:t>
                </a:r>
                <a:r>
                  <a:rPr lang="uk-UA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Визначити ємність батареї конденсаторів, якщо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4000" b="1" i="1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uk-UA" sz="4000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uk-UA" sz="4000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4000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uk-UA" sz="4000" b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uk-UA" sz="4000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мкФ,  </m:t>
                    </m:r>
                  </m:oMath>
                </a14:m>
                <a:endParaRPr lang="uk-UA" sz="4000" b="1" i="1" dirty="0">
                  <a:solidFill>
                    <a:srgbClr val="FFFF0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4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uk-UA" sz="4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uk-UA" sz="4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uk-UA" sz="4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uk-UA" sz="4000" b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uk-UA" sz="4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мкФ,</m:t>
                      </m:r>
                    </m:oMath>
                  </m:oMathPara>
                </a14:m>
                <a:endParaRPr lang="uk-UA" sz="4000" b="1" i="1" dirty="0">
                  <a:solidFill>
                    <a:srgbClr val="FFFF0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4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uk-UA" sz="4000" b="1" i="1">
                              <a:solidFill>
                                <a:srgbClr val="FFFF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  <m:r>
                        <a:rPr lang="uk-UA" sz="4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uk-UA" sz="4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uk-UA" sz="4000" b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uk-UA" sz="4000" b="1" i="1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мкФ, </m:t>
                      </m:r>
                    </m:oMath>
                  </m:oMathPara>
                </a14:m>
                <a:r>
                  <a:rPr lang="uk-UA" sz="4000" b="1" i="1" dirty="0">
                    <a:solidFill>
                      <a:srgbClr val="FFFF00"/>
                    </a:solidFill>
                  </a:rPr>
                  <a:t/>
                </a:r>
                <a:br>
                  <a:rPr lang="uk-UA" sz="4000" b="1" i="1" dirty="0">
                    <a:solidFill>
                      <a:srgbClr val="FFFF00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uk-UA" sz="4000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uk-UA" sz="4000" b="1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b>
                    </m:sSub>
                    <m:r>
                      <a:rPr lang="uk-UA" sz="4000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4000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uk-UA" sz="4000" b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uk-UA" sz="4000" b="1" i="1">
                        <a:solidFill>
                          <a:srgbClr val="FFFF00"/>
                        </a:solidFill>
                        <a:latin typeface="Cambria Math" panose="02040503050406030204" pitchFamily="18" charset="0"/>
                      </a:rPr>
                      <m:t>мкФ</m:t>
                    </m:r>
                  </m:oMath>
                </a14:m>
                <a:r>
                  <a:rPr lang="uk-UA" sz="4000" b="1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3" name="Button Color - Down">
                <a:extLst>
                  <a:ext uri="{FF2B5EF4-FFF2-40B4-BE49-F238E27FC236}">
                    <a16:creationId xmlns:a16="http://schemas.microsoft.com/office/drawing/2014/main" id="{4805550A-F091-4A25-BF12-BE58D40877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256" y="1991095"/>
                <a:ext cx="4803228" cy="4372351"/>
              </a:xfrm>
              <a:prstGeom prst="rect">
                <a:avLst/>
              </a:prstGeom>
              <a:blipFill>
                <a:blip r:embed="rId2"/>
                <a:stretch>
                  <a:fillRect l="-630" t="-1936" r="-1511" b="-5394"/>
                </a:stretch>
              </a:blipFill>
              <a:ln w="38100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617" y="1"/>
            <a:ext cx="14398978" cy="9884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79906"/>
            <a:endParaRPr lang="en-GB" sz="1596" kern="0">
              <a:solidFill>
                <a:srgbClr val="009688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23129" y="271511"/>
            <a:ext cx="12419118" cy="716898"/>
          </a:xfrm>
        </p:spPr>
        <p:txBody>
          <a:bodyPr>
            <a:noAutofit/>
          </a:bodyPr>
          <a:lstStyle/>
          <a:p>
            <a:r>
              <a:rPr lang="uk-UA" sz="4800" dirty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rPr>
              <a:t>Розв'язування задач</a:t>
            </a:r>
          </a:p>
        </p:txBody>
      </p:sp>
      <p:grpSp>
        <p:nvGrpSpPr>
          <p:cNvPr id="31" name="Групувати 30"/>
          <p:cNvGrpSpPr/>
          <p:nvPr/>
        </p:nvGrpSpPr>
        <p:grpSpPr>
          <a:xfrm rot="10800000">
            <a:off x="13681182" y="7366139"/>
            <a:ext cx="597960" cy="597960"/>
            <a:chOff x="250056" y="6952092"/>
            <a:chExt cx="863849" cy="863849"/>
          </a:xfrm>
        </p:grpSpPr>
        <p:sp>
          <p:nvSpPr>
            <p:cNvPr id="32" name="Овал 31"/>
            <p:cNvSpPr/>
            <p:nvPr/>
          </p:nvSpPr>
          <p:spPr>
            <a:xfrm>
              <a:off x="250056" y="6952092"/>
              <a:ext cx="863849" cy="86384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pic>
          <p:nvPicPr>
            <p:cNvPr id="33" name="Picture 14">
              <a:hlinkClick r:id="" action="ppaction://hlinkshowjump?jump=nextslide"/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4586" y="7027419"/>
              <a:ext cx="724562" cy="713194"/>
            </a:xfrm>
            <a:prstGeom prst="rect">
              <a:avLst/>
            </a:prstGeom>
          </p:spPr>
        </p:pic>
      </p:grpSp>
      <p:grpSp>
        <p:nvGrpSpPr>
          <p:cNvPr id="3" name="Групувати 2"/>
          <p:cNvGrpSpPr/>
          <p:nvPr/>
        </p:nvGrpSpPr>
        <p:grpSpPr>
          <a:xfrm>
            <a:off x="121071" y="7366139"/>
            <a:ext cx="597960" cy="597960"/>
            <a:chOff x="250056" y="6952092"/>
            <a:chExt cx="863849" cy="863849"/>
          </a:xfrm>
        </p:grpSpPr>
        <p:sp>
          <p:nvSpPr>
            <p:cNvPr id="2" name="Овал 1"/>
            <p:cNvSpPr/>
            <p:nvPr/>
          </p:nvSpPr>
          <p:spPr>
            <a:xfrm>
              <a:off x="250056" y="6952092"/>
              <a:ext cx="863849" cy="863849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pic>
          <p:nvPicPr>
            <p:cNvPr id="21" name="Picture 14">
              <a:hlinkClick r:id="" action="ppaction://hlinkshowjump?jump=previousslide"/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14586" y="7027419"/>
              <a:ext cx="724562" cy="713194"/>
            </a:xfrm>
            <a:prstGeom prst="rect">
              <a:avLst/>
            </a:prstGeom>
          </p:spPr>
        </p:pic>
      </p:grp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328954F5-05F5-4F4F-8797-82B295FFC7CD}"/>
              </a:ext>
            </a:extLst>
          </p:cNvPr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957" y="2209932"/>
            <a:ext cx="7112000" cy="4396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179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59655791"/>
                  </p:ext>
                </p:extLst>
              </p:nvPr>
            </p:nvGraphicFramePr>
            <p:xfrm>
              <a:off x="990686" y="372180"/>
              <a:ext cx="9869225" cy="909041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095720"/>
                    <a:gridCol w="7773505"/>
                  </a:tblGrid>
                  <a:tr h="284612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4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Дано:</a:t>
                          </a:r>
                          <a:endParaRPr lang="ru-RU" sz="1600" dirty="0" smtClean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400" i="1" baseline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aseline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uk-UA" sz="2400" baseline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uk-UA" sz="2400" baseline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  <m:r>
                                  <a:rPr lang="uk-UA" sz="24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ru-RU" sz="24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мкФ</m:t>
                                </m:r>
                              </m:oMath>
                            </m:oMathPara>
                          </a14:m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24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=1∙</m:t>
                                </m:r>
                                <m:sSup>
                                  <m:sSupPr>
                                    <m:ctrlPr>
                                      <a:rPr lang="ru-RU" sz="24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k-UA" sz="24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uk-UA" sz="24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  <m:r>
                                  <a:rPr lang="uk-UA" sz="24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Ф</m:t>
                                </m:r>
                              </m:oMath>
                            </m:oMathPara>
                          </a14:m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400" i="1" baseline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aseline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uk-UA" sz="2400" baseline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uk-UA" sz="2400" baseline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=2 </m:t>
                                </m:r>
                                <m:r>
                                  <a:rPr lang="ru-RU" sz="24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мкФ</m:t>
                                </m:r>
                              </m:oMath>
                            </m:oMathPara>
                          </a14:m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24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=2∙</m:t>
                                </m:r>
                                <m:sSup>
                                  <m:sSupPr>
                                    <m:ctrlPr>
                                      <a:rPr lang="ru-RU" sz="24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k-UA" sz="24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uk-UA" sz="24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  <m:r>
                                  <a:rPr lang="uk-UA" sz="24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Ф</m:t>
                                </m:r>
                              </m:oMath>
                            </m:oMathPara>
                          </a14:m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400" i="1" baseline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aseline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uk-UA" sz="2400" baseline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uk-UA" sz="2400" baseline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=3</m:t>
                                </m:r>
                                <m:r>
                                  <a:rPr lang="uk-UA" sz="24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ru-RU" sz="24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мкФ</m:t>
                                </m:r>
                              </m:oMath>
                            </m:oMathPara>
                          </a14:m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24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=3∙</m:t>
                                </m:r>
                                <m:sSup>
                                  <m:sSupPr>
                                    <m:ctrlPr>
                                      <a:rPr lang="ru-RU" sz="24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k-UA" sz="24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uk-UA" sz="24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  <m:r>
                                  <a:rPr lang="uk-UA" sz="24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Ф</m:t>
                                </m:r>
                              </m:oMath>
                            </m:oMathPara>
                          </a14:m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400" i="1" baseline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aseline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uk-UA" sz="2400" baseline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uk-UA" sz="2400" baseline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=4 </m:t>
                                </m:r>
                                <m:r>
                                  <a:rPr lang="ru-RU" sz="24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мкФ</m:t>
                                </m:r>
                              </m:oMath>
                            </m:oMathPara>
                          </a14:m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24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=4∙</m:t>
                                </m:r>
                                <m:sSup>
                                  <m:sSupPr>
                                    <m:ctrlPr>
                                      <a:rPr lang="ru-RU" sz="24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k-UA" sz="24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uk-UA" sz="24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  <m:r>
                                  <a:rPr lang="uk-UA" sz="24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Ф</m:t>
                                </m:r>
                              </m:oMath>
                            </m:oMathPara>
                          </a14:m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5053" marR="55053" marT="0" marB="0">
                        <a:solidFill>
                          <a:schemeClr val="bg1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Розв’язання</a:t>
                          </a:r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Послідовне з’єднання конденсаторів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indent="252095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ru-RU" sz="20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  <m:sub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uk-UA" sz="20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ru-RU" sz="20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  <m:sub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uk-UA" sz="20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ru-RU" sz="20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  <m:sub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indent="252095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  <m:r>
                                  <a:rPr lang="en-US" sz="20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ru-RU" sz="20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  <m:sub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ru-RU" sz="20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  <m:sub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ru-RU" sz="20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  <m:sub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ru-RU" sz="20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  <m:sub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indent="252095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24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uk-UA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uk-UA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b>
                              </m:sSub>
                              <m:r>
                                <a:rPr lang="en-US" sz="24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u-RU" sz="24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uk-UA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1∙</m:t>
                                  </m:r>
                                  <m:sSup>
                                    <m:sSupPr>
                                      <m:ctrlPr>
                                        <a:rPr lang="ru-RU" sz="24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uk-UA" sz="24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uk-UA" sz="24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−6</m:t>
                                      </m:r>
                                    </m:sup>
                                  </m:sSup>
                                  <m:r>
                                    <a:rPr lang="uk-UA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∙2∙</m:t>
                                  </m:r>
                                  <m:sSup>
                                    <m:sSupPr>
                                      <m:ctrlPr>
                                        <a:rPr lang="ru-RU" sz="24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uk-UA" sz="24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uk-UA" sz="24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−6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uk-UA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1∙</m:t>
                                  </m:r>
                                  <m:sSup>
                                    <m:sSupPr>
                                      <m:ctrlPr>
                                        <a:rPr lang="ru-RU" sz="24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uk-UA" sz="24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uk-UA" sz="24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−6</m:t>
                                      </m:r>
                                    </m:sup>
                                  </m:sSup>
                                  <m:r>
                                    <a:rPr lang="uk-UA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+2∙</m:t>
                                  </m:r>
                                  <m:sSup>
                                    <m:sSupPr>
                                      <m:ctrlPr>
                                        <a:rPr lang="ru-RU" sz="24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uk-UA" sz="24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uk-UA" sz="24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−6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uk-UA" sz="24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≈0,67∙</m:t>
                              </m:r>
                              <m:sSup>
                                <m:sSupPr>
                                  <m:ctrlPr>
                                    <a:rPr lang="ru-RU" sz="24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uk-UA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uk-UA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</m:sup>
                              </m:sSup>
                              <m:r>
                                <a:rPr lang="uk-UA" sz="24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d>
                                <m:dPr>
                                  <m:ctrlPr>
                                    <a:rPr lang="ru-RU" sz="24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uk-UA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Ф</m:t>
                                  </m:r>
                                </m:e>
                              </m:d>
                            </m:oMath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indent="252095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Паралельне з’єднання конденсаторів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indent="252095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123</m:t>
                                    </m:r>
                                  </m:sub>
                                </m:sSub>
                                <m:r>
                                  <a:rPr lang="uk-UA" sz="20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  <m:r>
                                  <a:rPr lang="uk-UA" sz="20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ru-RU" sz="20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uk-UA" sz="20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          </m:t>
                                </m:r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ru-RU" sz="20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ru-RU" sz="20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  <m:sub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123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sz="20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uk-UA" sz="20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Ф+Ф=Ф</m:t>
                                </m:r>
                              </m:oMath>
                            </m:oMathPara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20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  <m:sub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123</m:t>
                                    </m:r>
                                  </m:sub>
                                </m:sSub>
                                <m:r>
                                  <a:rPr lang="uk-UA" sz="20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=0,67∙</m:t>
                                </m:r>
                                <m:sSup>
                                  <m:sSupPr>
                                    <m:ctrlPr>
                                      <a:rPr lang="ru-RU" sz="20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  <m:r>
                                  <a:rPr lang="uk-UA" sz="20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+3∙</m:t>
                                </m:r>
                                <m:sSup>
                                  <m:sSupPr>
                                    <m:ctrlPr>
                                      <a:rPr lang="ru-RU" sz="20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  <m:r>
                                  <a:rPr lang="uk-UA" sz="20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=3,67∙</m:t>
                                </m:r>
                                <m:sSup>
                                  <m:sSupPr>
                                    <m:ctrlPr>
                                      <a:rPr lang="ru-RU" sz="20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  <m:r>
                                  <a:rPr lang="uk-UA" sz="20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d>
                                  <m:dPr>
                                    <m:ctrlPr>
                                      <a:rPr lang="ru-RU" sz="20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Ф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indent="252095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Послідовне з’єднання конденсаторів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:</a:t>
                          </a:r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indent="252095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sz="20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den>
                                </m:f>
                                <m:r>
                                  <a:rPr lang="uk-UA" sz="20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ru-RU" sz="20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  <m:sub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123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uk-UA" sz="20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ru-RU" sz="20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  <m:sub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uk-UA" sz="20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    =&gt;     </m:t>
                                </m:r>
                                <m:r>
                                  <a:rPr lang="uk-UA" sz="20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US" sz="20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ru-RU" sz="20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ru-RU" sz="20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  <m:sub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123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ru-RU" sz="20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  <m:sub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ru-RU" sz="20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  <m:sub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123</m:t>
                                        </m:r>
                                      </m:sub>
                                    </m:sSub>
                                    <m:r>
                                      <a:rPr lang="uk-UA" sz="20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ru-RU" sz="2000" i="1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  <m:sub>
                                        <m:r>
                                          <a:rPr lang="uk-UA" sz="200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i="1" dirty="0" smtClean="0">
                              <a:solidFill>
                                <a:schemeClr val="tx1"/>
                              </a:solidFill>
                              <a:effectLst/>
                            </a:rPr>
                            <a:t>            </a:t>
                          </a:r>
                          <a:r>
                            <a:rPr lang="uk-UA" sz="2000" b="0" i="1" dirty="0" smtClean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 </a:t>
                          </a:r>
                          <a14:m>
                            <m:oMath xmlns:m="http://schemas.openxmlformats.org/officeDocument/2006/math">
                              <m:r>
                                <a:rPr lang="en-US" sz="24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ru-RU" sz="24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uk-UA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3,67∙</m:t>
                                  </m:r>
                                  <m:sSup>
                                    <m:sSupPr>
                                      <m:ctrlPr>
                                        <a:rPr lang="ru-RU" sz="24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uk-UA" sz="24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uk-UA" sz="24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−6</m:t>
                                      </m:r>
                                    </m:sup>
                                  </m:sSup>
                                  <m:r>
                                    <a:rPr lang="uk-UA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∙4∙</m:t>
                                  </m:r>
                                  <m:sSup>
                                    <m:sSupPr>
                                      <m:ctrlPr>
                                        <a:rPr lang="ru-RU" sz="24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uk-UA" sz="24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uk-UA" sz="24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−6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uk-UA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3,67∙</m:t>
                                  </m:r>
                                  <m:sSup>
                                    <m:sSupPr>
                                      <m:ctrlPr>
                                        <a:rPr lang="ru-RU" sz="24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uk-UA" sz="24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uk-UA" sz="24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−6</m:t>
                                      </m:r>
                                    </m:sup>
                                  </m:sSup>
                                  <m:r>
                                    <a:rPr lang="uk-UA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+4∙</m:t>
                                  </m:r>
                                  <m:sSup>
                                    <m:sSupPr>
                                      <m:ctrlPr>
                                        <a:rPr lang="ru-RU" sz="2400" i="1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uk-UA" sz="24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uk-UA" sz="2400">
                                          <a:solidFill>
                                            <a:schemeClr val="tx1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  <m:t>−6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uk-UA" sz="24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=1,9∙</m:t>
                              </m:r>
                              <m:sSup>
                                <m:sSupPr>
                                  <m:ctrlPr>
                                    <a:rPr lang="ru-RU" sz="24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uk-UA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uk-UA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−6</m:t>
                                  </m:r>
                                </m:sup>
                              </m:sSup>
                              <m:r>
                                <a:rPr lang="uk-UA" sz="24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d>
                                <m:dPr>
                                  <m:ctrlPr>
                                    <a:rPr lang="ru-RU" sz="2400" i="1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uk-UA" sz="2400"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Ф</m:t>
                                  </m:r>
                                </m:e>
                              </m:d>
                            </m:oMath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uk-UA" sz="2000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Відповідь: </a:t>
                          </a:r>
                          <a14:m>
                            <m:oMath xmlns:m="http://schemas.openxmlformats.org/officeDocument/2006/math"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sz="200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=1,9 мкФ.</m:t>
                              </m:r>
                            </m:oMath>
                          </a14:m>
                          <a:endParaRPr lang="ru-RU" sz="20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5053" marR="55053" marT="0" marB="0">
                        <a:solidFill>
                          <a:schemeClr val="bg1"/>
                        </a:solidFill>
                      </a:tcPr>
                    </a:tc>
                  </a:tr>
                  <a:tr h="5304803">
                    <a:tc>
                      <a:txBody>
                        <a:bodyPr/>
                        <a:lstStyle/>
                        <a:p>
                          <a:pPr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uk-UA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uk-UA" sz="24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 − ?</m:t>
                                </m:r>
                              </m:oMath>
                            </m:oMathPara>
                          </a14:m>
                          <a:endParaRPr lang="ru-RU" sz="1600" dirty="0"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5053" marR="55053" marT="0" marB="0"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59655791"/>
                  </p:ext>
                </p:extLst>
              </p:nvPr>
            </p:nvGraphicFramePr>
            <p:xfrm>
              <a:off x="990686" y="372180"/>
              <a:ext cx="9869225" cy="924561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095720"/>
                    <a:gridCol w="7773505"/>
                  </a:tblGrid>
                  <a:tr h="394081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5053" marR="55053" marT="0" marB="0">
                        <a:blipFill rotWithShape="0">
                          <a:blip r:embed="rId2"/>
                          <a:stretch>
                            <a:fillRect l="-291" t="-1700" r="-372093" b="-135394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5053" marR="55053" marT="0" marB="0">
                        <a:blipFill rotWithShape="0">
                          <a:blip r:embed="rId2"/>
                          <a:stretch>
                            <a:fillRect l="-27038" t="-725" r="-313" b="-396"/>
                          </a:stretch>
                        </a:blipFill>
                      </a:tcPr>
                    </a:tc>
                  </a:tr>
                  <a:tr h="5304803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5053" marR="55053" marT="0" marB="0">
                        <a:blipFill rotWithShape="0">
                          <a:blip r:embed="rId2"/>
                          <a:stretch>
                            <a:fillRect l="-291" t="-75632" r="-372093" b="-690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cxnSp>
        <p:nvCxnSpPr>
          <p:cNvPr id="4" name="Прямая соединительная линия 3"/>
          <p:cNvCxnSpPr/>
          <p:nvPr/>
        </p:nvCxnSpPr>
        <p:spPr>
          <a:xfrm flipH="1">
            <a:off x="3014133" y="406400"/>
            <a:ext cx="33867" cy="7552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990686" y="4233333"/>
            <a:ext cx="2034736" cy="112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2711" y="582929"/>
            <a:ext cx="4188177" cy="27924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881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44336"/>
      </a:accent1>
      <a:accent2>
        <a:srgbClr val="FF4081"/>
      </a:accent2>
      <a:accent3>
        <a:srgbClr val="3F51B5"/>
      </a:accent3>
      <a:accent4>
        <a:srgbClr val="2196F3"/>
      </a:accent4>
      <a:accent5>
        <a:srgbClr val="4CAF50"/>
      </a:accent5>
      <a:accent6>
        <a:srgbClr val="FFC10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5112</TotalTime>
  <Words>196</Words>
  <Application>Microsoft Office PowerPoint</Application>
  <PresentationFormat>Довільний</PresentationFormat>
  <Paragraphs>73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слайдів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Roboto</vt:lpstr>
      <vt:lpstr>Times New Roman</vt:lpstr>
      <vt:lpstr>Verdana</vt:lpstr>
      <vt:lpstr>Office Theme</vt:lpstr>
      <vt:lpstr>1_Office Theme</vt:lpstr>
      <vt:lpstr>Підготовка до контрольної роботи  фізика 10 клас 18.05.2022р.</vt:lpstr>
      <vt:lpstr>Розв'язування задач</vt:lpstr>
      <vt:lpstr>Розв'язування задач</vt:lpstr>
      <vt:lpstr>Презентація PowerPoint</vt:lpstr>
      <vt:lpstr>Розв'язування задач</vt:lpstr>
      <vt:lpstr>Презентація PowerPoint</vt:lpstr>
      <vt:lpstr>Розв'язування задач</vt:lpstr>
      <vt:lpstr>Розв'язування задач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Мартин Коноплянка</dc:creator>
  <cp:lastModifiedBy>RePack by Diakov</cp:lastModifiedBy>
  <cp:revision>524</cp:revision>
  <dcterms:created xsi:type="dcterms:W3CDTF">2015-01-15T13:10:55Z</dcterms:created>
  <dcterms:modified xsi:type="dcterms:W3CDTF">2022-05-10T13:38:42Z</dcterms:modified>
</cp:coreProperties>
</file>