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63" r:id="rId2"/>
    <p:sldId id="256" r:id="rId3"/>
    <p:sldId id="266" r:id="rId4"/>
    <p:sldId id="267" r:id="rId5"/>
    <p:sldId id="268" r:id="rId6"/>
    <p:sldId id="269" r:id="rId7"/>
    <p:sldId id="292" r:id="rId8"/>
    <p:sldId id="272" r:id="rId9"/>
    <p:sldId id="274" r:id="rId10"/>
    <p:sldId id="273" r:id="rId11"/>
    <p:sldId id="275" r:id="rId12"/>
    <p:sldId id="276" r:id="rId13"/>
    <p:sldId id="277" r:id="rId14"/>
    <p:sldId id="278" r:id="rId15"/>
    <p:sldId id="279" r:id="rId16"/>
    <p:sldId id="280" r:id="rId17"/>
    <p:sldId id="281" r:id="rId18"/>
    <p:sldId id="282" r:id="rId19"/>
    <p:sldId id="283" r:id="rId20"/>
    <p:sldId id="284" r:id="rId21"/>
    <p:sldId id="291" r:id="rId22"/>
    <p:sldId id="290" r:id="rId23"/>
    <p:sldId id="286" r:id="rId24"/>
    <p:sldId id="287" r:id="rId25"/>
    <p:sldId id="289" r:id="rId26"/>
    <p:sldId id="293"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FF"/>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4" autoAdjust="0"/>
  </p:normalViewPr>
  <p:slideViewPr>
    <p:cSldViewPr>
      <p:cViewPr varScale="1">
        <p:scale>
          <a:sx n="81" d="100"/>
          <a:sy n="81" d="100"/>
        </p:scale>
        <p:origin x="10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FizikaMaster"/>
          <p:cNvPicPr>
            <a:picLocks noChangeAspect="1" noChangeArrowheads="1"/>
          </p:cNvPicPr>
          <p:nvPr/>
        </p:nvPicPr>
        <p:blipFill>
          <a:blip r:embed="rId2" cstate="print"/>
          <a:srcRect/>
          <a:stretch>
            <a:fillRect/>
          </a:stretch>
        </p:blipFill>
        <p:spPr bwMode="auto">
          <a:xfrm>
            <a:off x="0" y="-3175"/>
            <a:ext cx="9147175" cy="6861175"/>
          </a:xfrm>
          <a:prstGeom prst="rect">
            <a:avLst/>
          </a:prstGeom>
          <a:noFill/>
          <a:ln w="9525">
            <a:noFill/>
            <a:miter lim="800000"/>
            <a:headEnd/>
            <a:tailEnd/>
          </a:ln>
        </p:spPr>
      </p:pic>
      <p:sp>
        <p:nvSpPr>
          <p:cNvPr id="101379" name="Rectangle 3"/>
          <p:cNvSpPr>
            <a:spLocks noGrp="1" noChangeArrowheads="1"/>
          </p:cNvSpPr>
          <p:nvPr>
            <p:ph type="ctrTitle"/>
          </p:nvPr>
        </p:nvSpPr>
        <p:spPr>
          <a:xfrm>
            <a:off x="3924300" y="1196975"/>
            <a:ext cx="5038725" cy="1152525"/>
          </a:xfrm>
        </p:spPr>
        <p:txBody>
          <a:bodyPr/>
          <a:lstStyle>
            <a:lvl1pPr>
              <a:defRPr sz="3600"/>
            </a:lvl1pPr>
          </a:lstStyle>
          <a:p>
            <a:r>
              <a:rPr lang="ru-RU"/>
              <a:t>Образец заголовка</a:t>
            </a:r>
          </a:p>
        </p:txBody>
      </p:sp>
      <p:sp>
        <p:nvSpPr>
          <p:cNvPr id="101380" name="Rectangle 4"/>
          <p:cNvSpPr>
            <a:spLocks noGrp="1" noChangeArrowheads="1"/>
          </p:cNvSpPr>
          <p:nvPr>
            <p:ph type="subTitle" idx="1"/>
          </p:nvPr>
        </p:nvSpPr>
        <p:spPr>
          <a:xfrm>
            <a:off x="4932363" y="4076700"/>
            <a:ext cx="4211637" cy="2016125"/>
          </a:xfrm>
        </p:spPr>
        <p:txBody>
          <a:bodyPr/>
          <a:lstStyle>
            <a:lvl1pPr marL="0" indent="0" algn="ctr">
              <a:buFontTx/>
              <a:buNone/>
              <a:defRPr>
                <a:solidFill>
                  <a:srgbClr val="000066"/>
                </a:solidFill>
              </a:defRPr>
            </a:lvl1pPr>
          </a:lstStyle>
          <a:p>
            <a:r>
              <a:rPr lang="ru-RU"/>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500" y="274638"/>
            <a:ext cx="2222500" cy="6583362"/>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250825" y="274638"/>
            <a:ext cx="6518275"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250825" y="1412875"/>
            <a:ext cx="4370388" cy="544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773613" y="1412875"/>
            <a:ext cx="4370387" cy="5445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izikaSlaid"/>
          <p:cNvPicPr>
            <a:picLocks noChangeAspect="1" noChangeArrowheads="1"/>
          </p:cNvPicPr>
          <p:nvPr/>
        </p:nvPicPr>
        <p:blipFill>
          <a:blip r:embed="rId13" cstate="print"/>
          <a:srcRect/>
          <a:stretch>
            <a:fillRect/>
          </a:stretch>
        </p:blipFill>
        <p:spPr bwMode="auto">
          <a:xfrm>
            <a:off x="0" y="0"/>
            <a:ext cx="9363075" cy="70231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50825" y="274638"/>
            <a:ext cx="88931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4"/>
          <p:cNvSpPr>
            <a:spLocks noGrp="1" noChangeArrowheads="1"/>
          </p:cNvSpPr>
          <p:nvPr>
            <p:ph type="body" idx="1"/>
          </p:nvPr>
        </p:nvSpPr>
        <p:spPr bwMode="auto">
          <a:xfrm>
            <a:off x="250825" y="1412875"/>
            <a:ext cx="8893175" cy="544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8.bin"/><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342900" y="0"/>
            <a:ext cx="8915400" cy="3200400"/>
          </a:xfrm>
        </p:spPr>
        <p:txBody>
          <a:bodyPr/>
          <a:lstStyle/>
          <a:p>
            <a:pPr eaLnBrk="1" hangingPunct="1"/>
            <a:r>
              <a:rPr lang="uk-UA" b="1" i="1" dirty="0" smtClean="0">
                <a:latin typeface="Times New Roman" pitchFamily="18" charset="0"/>
              </a:rPr>
              <a:t>Електроємність</a:t>
            </a:r>
            <a:r>
              <a:rPr lang="uk-UA" b="1" i="1" dirty="0" smtClean="0">
                <a:latin typeface="Times New Roman" pitchFamily="18" charset="0"/>
              </a:rPr>
              <a:t>. Конденсатори. </a:t>
            </a:r>
            <a:br>
              <a:rPr lang="uk-UA" b="1" i="1" dirty="0" smtClean="0">
                <a:latin typeface="Times New Roman" pitchFamily="18" charset="0"/>
              </a:rPr>
            </a:br>
            <a:r>
              <a:rPr lang="uk-UA" b="1" i="1" dirty="0" smtClean="0">
                <a:latin typeface="Times New Roman" pitchFamily="18" charset="0"/>
              </a:rPr>
              <a:t>Енергія зарядженого конденсатора</a:t>
            </a:r>
            <a:r>
              <a:rPr lang="uk-UA" b="1" i="1" dirty="0" smtClean="0">
                <a:latin typeface="Times New Roman" pitchFamily="18" charset="0"/>
              </a:rPr>
              <a:t> </a:t>
            </a:r>
            <a:r>
              <a:rPr lang="ru-RU" b="1" dirty="0" smtClean="0">
                <a:latin typeface="Times New Roman" pitchFamily="18" charset="0"/>
              </a:rPr>
              <a:t/>
            </a:r>
            <a:br>
              <a:rPr lang="ru-RU" b="1" dirty="0" smtClean="0">
                <a:latin typeface="Times New Roman" pitchFamily="18" charset="0"/>
              </a:rPr>
            </a:br>
            <a:endParaRPr lang="uk-UA" b="1" dirty="0" smtClean="0">
              <a:latin typeface="Times New Roman" pitchFamily="18" charset="0"/>
            </a:endParaRPr>
          </a:p>
        </p:txBody>
      </p:sp>
      <p:sp>
        <p:nvSpPr>
          <p:cNvPr id="13314" name="Rectangle 3"/>
          <p:cNvSpPr>
            <a:spLocks noGrp="1" noChangeArrowheads="1"/>
          </p:cNvSpPr>
          <p:nvPr>
            <p:ph type="subTitle" idx="4294967295"/>
          </p:nvPr>
        </p:nvSpPr>
        <p:spPr>
          <a:xfrm>
            <a:off x="1066800" y="6019800"/>
            <a:ext cx="7086600" cy="685800"/>
          </a:xfrm>
        </p:spPr>
        <p:txBody>
          <a:bodyPr/>
          <a:lstStyle/>
          <a:p>
            <a:pPr>
              <a:buFontTx/>
              <a:buNone/>
              <a:defRPr/>
            </a:pPr>
            <a:r>
              <a:rPr lang="uk-UA" sz="2800" b="1" dirty="0" smtClean="0">
                <a:latin typeface="Times New Roman" pitchFamily="18" charset="0"/>
                <a:cs typeface="Times New Roman" pitchFamily="18" charset="0"/>
              </a:rPr>
              <a:t>Фізика 10 клас 11.05.2022р.</a:t>
            </a:r>
            <a:endParaRPr lang="ru-RU" sz="2800" dirty="0" smtClean="0">
              <a:latin typeface="Times New Roman" pitchFamily="18" charset="0"/>
              <a:cs typeface="Times New Roman" pitchFamily="18" charset="0"/>
            </a:endParaRPr>
          </a:p>
          <a:p>
            <a:pPr marL="0" indent="0" algn="ctr" eaLnBrk="1" hangingPunct="1">
              <a:lnSpc>
                <a:spcPct val="90000"/>
              </a:lnSpc>
              <a:buFontTx/>
              <a:buNone/>
              <a:defRPr/>
            </a:pPr>
            <a:endParaRPr lang="uk-UA" sz="2800" dirty="0" smtClean="0">
              <a:latin typeface="Times New Roman" pitchFamily="18" charset="0"/>
            </a:endParaRPr>
          </a:p>
        </p:txBody>
      </p:sp>
      <p:pic>
        <p:nvPicPr>
          <p:cNvPr id="13315" name="Picture 4"/>
          <p:cNvPicPr>
            <a:picLocks noChangeAspect="1" noChangeArrowheads="1"/>
          </p:cNvPicPr>
          <p:nvPr/>
        </p:nvPicPr>
        <p:blipFill>
          <a:blip r:embed="rId2" cstate="print"/>
          <a:srcRect/>
          <a:stretch>
            <a:fillRect/>
          </a:stretch>
        </p:blipFill>
        <p:spPr bwMode="auto">
          <a:xfrm>
            <a:off x="4343400" y="2819400"/>
            <a:ext cx="381000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609600"/>
            <a:ext cx="8893175" cy="1143000"/>
          </a:xfrm>
        </p:spPr>
        <p:txBody>
          <a:bodyPr/>
          <a:lstStyle/>
          <a:p>
            <a:pPr eaLnBrk="1" hangingPunct="1"/>
            <a:r>
              <a:rPr lang="uk-UA" b="1" dirty="0" smtClean="0">
                <a:latin typeface="Times New Roman"/>
                <a:ea typeface="Times New Roman"/>
              </a:rPr>
              <a:t>Одиниці електроємності</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457200" y="1600200"/>
            <a:ext cx="8534400" cy="5029200"/>
          </a:xfrm>
        </p:spPr>
        <p:txBody>
          <a:bodyPr/>
          <a:lstStyle/>
          <a:p>
            <a:pPr>
              <a:lnSpc>
                <a:spcPct val="115000"/>
              </a:lnSpc>
              <a:spcAft>
                <a:spcPts val="0"/>
              </a:spcAft>
              <a:buFont typeface="Wingdings" pitchFamily="2" charset="2"/>
              <a:buChar char="Ø"/>
            </a:pPr>
            <a:r>
              <a:rPr lang="uk-UA" sz="2800" dirty="0" smtClean="0">
                <a:latin typeface="Times New Roman"/>
                <a:ea typeface="Times New Roman"/>
              </a:rPr>
              <a:t>Одиницею електроємності в СІ є:  </a:t>
            </a:r>
          </a:p>
          <a:p>
            <a:pPr>
              <a:lnSpc>
                <a:spcPct val="115000"/>
              </a:lnSpc>
              <a:spcAft>
                <a:spcPts val="0"/>
              </a:spcAft>
              <a:buFont typeface="Wingdings" pitchFamily="2" charset="2"/>
              <a:buChar char="Ø"/>
            </a:pPr>
            <a:endParaRPr lang="uk-UA" sz="2800" dirty="0" smtClean="0">
              <a:latin typeface="Times New Roman"/>
              <a:ea typeface="Times New Roman"/>
            </a:endParaRPr>
          </a:p>
          <a:p>
            <a:pPr>
              <a:lnSpc>
                <a:spcPct val="115000"/>
              </a:lnSpc>
              <a:spcAft>
                <a:spcPts val="0"/>
              </a:spcAft>
              <a:buFont typeface="Wingdings" pitchFamily="2" charset="2"/>
              <a:buChar char="Ø"/>
            </a:pPr>
            <a:r>
              <a:rPr lang="uk-UA" sz="2800" dirty="0" smtClean="0">
                <a:latin typeface="Times New Roman"/>
                <a:ea typeface="Times New Roman"/>
              </a:rPr>
              <a:t>На честь англійського фізика М. Фарадея одиниця названа </a:t>
            </a:r>
            <a:r>
              <a:rPr lang="uk-UA" sz="2800" b="1" i="1" dirty="0" smtClean="0">
                <a:latin typeface="Times New Roman"/>
                <a:ea typeface="Times New Roman"/>
              </a:rPr>
              <a:t>фарадом. </a:t>
            </a:r>
          </a:p>
          <a:p>
            <a:pPr>
              <a:lnSpc>
                <a:spcPct val="115000"/>
              </a:lnSpc>
              <a:spcAft>
                <a:spcPts val="0"/>
              </a:spcAft>
              <a:buFont typeface="Wingdings" pitchFamily="2" charset="2"/>
              <a:buChar char="Ø"/>
            </a:pPr>
            <a:r>
              <a:rPr lang="uk-UA" sz="2800" dirty="0" smtClean="0">
                <a:latin typeface="Times New Roman"/>
                <a:ea typeface="Times New Roman"/>
              </a:rPr>
              <a:t>1 фарад - ємність провідника, у якого зміна заряду на 1 Кл викликає зміну потенціалу на 1 В.</a:t>
            </a:r>
            <a:endParaRPr lang="uk-UA" sz="2800" dirty="0" smtClean="0"/>
          </a:p>
          <a:p>
            <a:pPr>
              <a:lnSpc>
                <a:spcPct val="115000"/>
              </a:lnSpc>
              <a:spcAft>
                <a:spcPts val="0"/>
              </a:spcAft>
              <a:buFont typeface="Wingdings" pitchFamily="2" charset="2"/>
              <a:buChar char="Ø"/>
            </a:pPr>
            <a:r>
              <a:rPr lang="ru-RU" sz="2800" dirty="0" smtClean="0">
                <a:latin typeface="Times New Roman"/>
                <a:ea typeface="Times New Roman"/>
              </a:rPr>
              <a:t>1 Фарад </a:t>
            </a:r>
            <a:r>
              <a:rPr lang="uk-UA" sz="2800" dirty="0" smtClean="0">
                <a:latin typeface="Times New Roman"/>
                <a:ea typeface="Times New Roman"/>
              </a:rPr>
              <a:t>дуже велика одиниця вимірювання</a:t>
            </a:r>
            <a:r>
              <a:rPr lang="ru-RU" sz="2800" dirty="0" smtClean="0">
                <a:latin typeface="Times New Roman"/>
                <a:ea typeface="Times New Roman"/>
              </a:rPr>
              <a:t>. </a:t>
            </a:r>
            <a:r>
              <a:rPr lang="uk-UA" sz="2800" dirty="0" smtClean="0">
                <a:latin typeface="Times New Roman"/>
                <a:ea typeface="Times New Roman"/>
              </a:rPr>
              <a:t>Тому застосовують наступні одиниці ємності</a:t>
            </a:r>
            <a:r>
              <a:rPr lang="ru-RU" sz="2800" dirty="0" smtClean="0">
                <a:latin typeface="Times New Roman"/>
                <a:ea typeface="Times New Roman"/>
              </a:rPr>
              <a:t>: </a:t>
            </a:r>
          </a:p>
          <a:p>
            <a:pPr>
              <a:lnSpc>
                <a:spcPct val="115000"/>
              </a:lnSpc>
              <a:spcAft>
                <a:spcPts val="0"/>
              </a:spcAft>
              <a:buNone/>
            </a:pPr>
            <a:r>
              <a:rPr lang="ru-RU" sz="2800" i="1" dirty="0" smtClean="0">
                <a:latin typeface="Times New Roman"/>
                <a:ea typeface="Times New Roman"/>
              </a:rPr>
              <a:t>              1мкФ=1·10</a:t>
            </a:r>
            <a:r>
              <a:rPr lang="ru-RU" sz="2800" i="1" baseline="30000" dirty="0" smtClean="0">
                <a:latin typeface="Times New Roman"/>
                <a:ea typeface="Times New Roman"/>
              </a:rPr>
              <a:t>-6</a:t>
            </a:r>
            <a:r>
              <a:rPr lang="ru-RU" sz="2800" i="1" dirty="0" smtClean="0">
                <a:latin typeface="Times New Roman"/>
                <a:ea typeface="Times New Roman"/>
              </a:rPr>
              <a:t>Ф, 1пФ=1·10</a:t>
            </a:r>
            <a:r>
              <a:rPr lang="ru-RU" sz="2800" i="1" baseline="30000" dirty="0" smtClean="0">
                <a:latin typeface="Times New Roman"/>
                <a:ea typeface="Times New Roman"/>
              </a:rPr>
              <a:t>-12</a:t>
            </a:r>
            <a:r>
              <a:rPr lang="ru-RU" sz="2800" i="1" dirty="0" smtClean="0">
                <a:latin typeface="Times New Roman"/>
                <a:ea typeface="Times New Roman"/>
              </a:rPr>
              <a:t>Ф</a:t>
            </a:r>
            <a:r>
              <a:rPr lang="uk-UA" sz="2800" i="1" dirty="0" smtClean="0">
                <a:latin typeface="Times New Roman"/>
                <a:ea typeface="Times New Roman"/>
              </a:rPr>
              <a:t>.</a:t>
            </a:r>
            <a:endParaRPr lang="uk-UA" sz="2400" dirty="0" smtClean="0">
              <a:latin typeface="Times New Roman"/>
              <a:ea typeface="Times New Roman"/>
            </a:endParaRPr>
          </a:p>
          <a:p>
            <a:pPr>
              <a:lnSpc>
                <a:spcPct val="115000"/>
              </a:lnSpc>
              <a:spcAft>
                <a:spcPts val="0"/>
              </a:spcAft>
              <a:buFont typeface="Wingdings" pitchFamily="2" charset="2"/>
              <a:buChar char="Ø"/>
            </a:pP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graphicFrame>
        <p:nvGraphicFramePr>
          <p:cNvPr id="5" name="Объект 4"/>
          <p:cNvGraphicFramePr>
            <a:graphicFrameLocks noChangeAspect="1"/>
          </p:cNvGraphicFramePr>
          <p:nvPr/>
        </p:nvGraphicFramePr>
        <p:xfrm>
          <a:off x="6400800" y="1752600"/>
          <a:ext cx="2336800" cy="800100"/>
        </p:xfrm>
        <a:graphic>
          <a:graphicData uri="http://schemas.openxmlformats.org/presentationml/2006/ole">
            <mc:AlternateContent xmlns:mc="http://schemas.openxmlformats.org/markup-compatibility/2006">
              <mc:Choice xmlns:v="urn:schemas-microsoft-com:vml" Requires="v">
                <p:oleObj spid="_x0000_s6148" name="Формула" r:id="rId3" imgW="863280" imgH="228600" progId="Equation.3">
                  <p:embed/>
                </p:oleObj>
              </mc:Choice>
              <mc:Fallback>
                <p:oleObj name="Формула" r:id="rId3" imgW="863280" imgH="228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752600"/>
                        <a:ext cx="2336800" cy="800100"/>
                      </a:xfrm>
                      <a:prstGeom prst="rect">
                        <a:avLst/>
                      </a:prstGeom>
                      <a:solidFill>
                        <a:schemeClr val="bg1"/>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147">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147">
                                            <p:txEl>
                                              <p:pRg st="8" end="8"/>
                                            </p:txEl>
                                          </p:spTgt>
                                        </p:tgtEl>
                                        <p:attrNameLst>
                                          <p:attrName>style.visibility</p:attrName>
                                        </p:attrNameLst>
                                      </p:cBhvr>
                                      <p:to>
                                        <p:strVal val="visible"/>
                                      </p:to>
                                    </p:set>
                                    <p:anim calcmode="lin" valueType="num">
                                      <p:cBhvr>
                                        <p:cTn id="17" dur="500" fill="hold"/>
                                        <p:tgtEl>
                                          <p:spTgt spid="6147">
                                            <p:txEl>
                                              <p:pRg st="8" end="8"/>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8" end="8"/>
                                            </p:txEl>
                                          </p:spTgt>
                                        </p:tgtEl>
                                        <p:attrNameLst>
                                          <p:attrName>ppt_h</p:attrName>
                                        </p:attrNameLst>
                                      </p:cBhvr>
                                      <p:tavLst>
                                        <p:tav tm="0">
                                          <p:val>
                                            <p:fltVal val="0"/>
                                          </p:val>
                                        </p:tav>
                                        <p:tav tm="100000">
                                          <p:val>
                                            <p:strVal val="#ppt_h"/>
                                          </p:val>
                                        </p:tav>
                                      </p:tavLst>
                                    </p:anim>
                                    <p:animEffect transition="in" filter="fade">
                                      <p:cBhvr>
                                        <p:cTn id="19"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81000"/>
            <a:ext cx="8893175" cy="838200"/>
          </a:xfrm>
        </p:spPr>
        <p:txBody>
          <a:bodyPr/>
          <a:lstStyle/>
          <a:p>
            <a:pPr eaLnBrk="1" hangingPunct="1"/>
            <a:r>
              <a:rPr lang="uk-UA" b="1" dirty="0" smtClean="0">
                <a:latin typeface="Times New Roman"/>
                <a:ea typeface="Times New Roman"/>
              </a:rPr>
              <a:t>Конденсатори</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609600" y="1143000"/>
            <a:ext cx="8534400" cy="5715000"/>
          </a:xfrm>
        </p:spPr>
        <p:txBody>
          <a:bodyPr/>
          <a:lstStyle/>
          <a:p>
            <a:pPr>
              <a:lnSpc>
                <a:spcPct val="115000"/>
              </a:lnSpc>
              <a:spcAft>
                <a:spcPts val="0"/>
              </a:spcAft>
              <a:buFont typeface="Wingdings" pitchFamily="2" charset="2"/>
              <a:buChar char="Ø"/>
            </a:pPr>
            <a:r>
              <a:rPr lang="uk-UA" sz="2800" dirty="0" smtClean="0">
                <a:latin typeface="Times New Roman"/>
                <a:ea typeface="Times New Roman"/>
              </a:rPr>
              <a:t>Пристрої, які здатні нагромаджувати великі заряди, називають </a:t>
            </a:r>
            <a:r>
              <a:rPr lang="uk-UA" sz="2800" b="1" i="1" u="sng" dirty="0" smtClean="0">
                <a:latin typeface="Times New Roman"/>
                <a:ea typeface="Times New Roman"/>
              </a:rPr>
              <a:t>конденсаторами</a:t>
            </a:r>
            <a:r>
              <a:rPr lang="uk-UA" sz="2800" dirty="0" smtClean="0">
                <a:latin typeface="Times New Roman"/>
                <a:ea typeface="Times New Roman"/>
              </a:rPr>
              <a:t>.  </a:t>
            </a:r>
          </a:p>
          <a:p>
            <a:pPr>
              <a:lnSpc>
                <a:spcPct val="115000"/>
              </a:lnSpc>
              <a:spcAft>
                <a:spcPts val="0"/>
              </a:spcAft>
              <a:buFont typeface="Wingdings" pitchFamily="2" charset="2"/>
              <a:buChar char="Ø"/>
            </a:pPr>
            <a:r>
              <a:rPr lang="uk-UA" sz="2800" dirty="0" smtClean="0">
                <a:latin typeface="Times New Roman"/>
                <a:ea typeface="Times New Roman"/>
              </a:rPr>
              <a:t>Найпростіший конденсатор складається з двох провідників (обкладок), розділених ізолятором (діелектриком). </a:t>
            </a:r>
          </a:p>
          <a:p>
            <a:pPr>
              <a:lnSpc>
                <a:spcPct val="115000"/>
              </a:lnSpc>
              <a:spcAft>
                <a:spcPts val="0"/>
              </a:spcAft>
              <a:buFont typeface="Wingdings" pitchFamily="2" charset="2"/>
              <a:buChar char="Ø"/>
            </a:pPr>
            <a:r>
              <a:rPr lang="uk-UA" sz="2800" dirty="0" smtClean="0">
                <a:latin typeface="Times New Roman"/>
                <a:ea typeface="Times New Roman"/>
              </a:rPr>
              <a:t>Залежно від форм обкладок конденсатори поділяють на плоскі, циліндричні і сферичні.</a:t>
            </a:r>
            <a:endParaRPr lang="uk-UA" sz="2800" dirty="0" smtClean="0"/>
          </a:p>
          <a:p>
            <a:pPr>
              <a:lnSpc>
                <a:spcPct val="115000"/>
              </a:lnSpc>
              <a:spcAft>
                <a:spcPts val="0"/>
              </a:spcAft>
              <a:buFont typeface="Wingdings" pitchFamily="2" charset="2"/>
              <a:buChar char="Ø"/>
            </a:pP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147">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anim calcmode="lin" valueType="num">
                                      <p:cBhvr>
                                        <p:cTn id="17"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81000"/>
            <a:ext cx="8893175" cy="838200"/>
          </a:xfrm>
        </p:spPr>
        <p:txBody>
          <a:bodyPr/>
          <a:lstStyle/>
          <a:p>
            <a:pPr eaLnBrk="1" hangingPunct="1"/>
            <a:r>
              <a:rPr lang="uk-UA" dirty="0" smtClean="0">
                <a:latin typeface="Times New Roman"/>
                <a:ea typeface="Times New Roman"/>
              </a:rPr>
              <a:t>Електрична ємність конденсатора</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609600" y="1143000"/>
            <a:ext cx="8534400" cy="5715000"/>
          </a:xfrm>
        </p:spPr>
        <p:txBody>
          <a:bodyPr/>
          <a:lstStyle/>
          <a:p>
            <a:pPr indent="449580" algn="just">
              <a:lnSpc>
                <a:spcPct val="115000"/>
              </a:lnSpc>
              <a:spcAft>
                <a:spcPts val="0"/>
              </a:spcAft>
              <a:buFont typeface="Wingdings" pitchFamily="2" charset="2"/>
              <a:buChar char="Ø"/>
            </a:pPr>
            <a:r>
              <a:rPr lang="uk-UA" sz="2800" dirty="0" smtClean="0">
                <a:latin typeface="Times New Roman"/>
                <a:ea typeface="Times New Roman"/>
                <a:cs typeface="Times New Roman"/>
              </a:rPr>
              <a:t>Під електричною ємністю конденсатора розуміють фізичну величину, яка дорівнює відношенню заряду q, накопиченого в конденсаторі, до різниці потенціалів між його обкладками:</a:t>
            </a:r>
          </a:p>
          <a:p>
            <a:pPr indent="449580" algn="just">
              <a:lnSpc>
                <a:spcPct val="115000"/>
              </a:lnSpc>
              <a:spcAft>
                <a:spcPts val="0"/>
              </a:spcAft>
              <a:buNone/>
            </a:pPr>
            <a:endParaRPr lang="uk-UA" sz="2800" dirty="0" smtClean="0">
              <a:latin typeface="Times New Roman"/>
              <a:ea typeface="Times New Roman"/>
              <a:cs typeface="Times New Roman"/>
            </a:endParaRPr>
          </a:p>
          <a:p>
            <a:pPr indent="449580" algn="just">
              <a:lnSpc>
                <a:spcPct val="115000"/>
              </a:lnSpc>
              <a:spcAft>
                <a:spcPts val="0"/>
              </a:spcAft>
              <a:buNone/>
            </a:pPr>
            <a:endParaRPr lang="ru-RU" sz="2000" dirty="0" smtClean="0">
              <a:latin typeface="Calibri"/>
              <a:ea typeface="Times New Roman"/>
              <a:cs typeface="Times New Roman"/>
            </a:endParaRPr>
          </a:p>
          <a:p>
            <a:pPr>
              <a:lnSpc>
                <a:spcPct val="115000"/>
              </a:lnSpc>
              <a:spcAft>
                <a:spcPts val="0"/>
              </a:spcAft>
              <a:buNone/>
            </a:pPr>
            <a:r>
              <a:rPr lang="uk-UA" sz="2800" dirty="0" smtClean="0">
                <a:latin typeface="Times New Roman"/>
                <a:ea typeface="Times New Roman"/>
              </a:rPr>
              <a:t> </a:t>
            </a:r>
          </a:p>
          <a:p>
            <a:pPr>
              <a:lnSpc>
                <a:spcPct val="115000"/>
              </a:lnSpc>
              <a:spcAft>
                <a:spcPts val="0"/>
              </a:spcAft>
              <a:buFont typeface="Wingdings" pitchFamily="2" charset="2"/>
              <a:buChar char="Ø"/>
            </a:pP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graphicFrame>
        <p:nvGraphicFramePr>
          <p:cNvPr id="4" name="Объект 3"/>
          <p:cNvGraphicFramePr>
            <a:graphicFrameLocks noChangeAspect="1"/>
          </p:cNvGraphicFramePr>
          <p:nvPr/>
        </p:nvGraphicFramePr>
        <p:xfrm>
          <a:off x="2819400" y="3429000"/>
          <a:ext cx="3007179" cy="971550"/>
        </p:xfrm>
        <a:graphic>
          <a:graphicData uri="http://schemas.openxmlformats.org/presentationml/2006/ole">
            <mc:AlternateContent xmlns:mc="http://schemas.openxmlformats.org/markup-compatibility/2006">
              <mc:Choice xmlns:v="urn:schemas-microsoft-com:vml" Requires="v">
                <p:oleObj spid="_x0000_s32771" name="Формула" r:id="rId3" imgW="825480" imgH="266400" progId="Equation.3">
                  <p:embed/>
                </p:oleObj>
              </mc:Choice>
              <mc:Fallback>
                <p:oleObj name="Формула" r:id="rId3" imgW="825480" imgH="26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429000"/>
                        <a:ext cx="3007179" cy="971550"/>
                      </a:xfrm>
                      <a:prstGeom prst="rect">
                        <a:avLst/>
                      </a:prstGeom>
                      <a:solidFill>
                        <a:schemeClr val="bg1"/>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147">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 calcmode="lin" valueType="num">
                                      <p:cBhvr>
                                        <p:cTn id="17"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6147">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147">
                                            <p:txEl>
                                              <p:pRg st="6" end="6"/>
                                            </p:txEl>
                                          </p:spTgt>
                                        </p:tgtEl>
                                        <p:attrNameLst>
                                          <p:attrName>style.visibility</p:attrName>
                                        </p:attrNameLst>
                                      </p:cBhvr>
                                      <p:to>
                                        <p:strVal val="visible"/>
                                      </p:to>
                                    </p:set>
                                    <p:anim calcmode="lin" valueType="num">
                                      <p:cBhvr>
                                        <p:cTn id="22"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6147">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1" y="381000"/>
            <a:ext cx="8915400" cy="1447800"/>
          </a:xfrm>
        </p:spPr>
        <p:txBody>
          <a:bodyPr/>
          <a:lstStyle/>
          <a:p>
            <a:pPr eaLnBrk="1" hangingPunct="1"/>
            <a:r>
              <a:rPr lang="uk-UA" b="1" dirty="0" smtClean="0">
                <a:latin typeface="Times New Roman"/>
                <a:ea typeface="Times New Roman"/>
              </a:rPr>
              <a:t>Від чого залежить електроємність конденсатора?</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228600" y="1752600"/>
            <a:ext cx="8915400" cy="5105400"/>
          </a:xfrm>
        </p:spPr>
        <p:txBody>
          <a:bodyPr/>
          <a:lstStyle/>
          <a:p>
            <a:pPr>
              <a:buFont typeface="Wingdings" pitchFamily="2" charset="2"/>
              <a:buChar char="Ø"/>
            </a:pPr>
            <a:r>
              <a:rPr lang="uk-UA" sz="2400" dirty="0" smtClean="0">
                <a:latin typeface="Times New Roman" pitchFamily="18" charset="0"/>
                <a:cs typeface="Times New Roman" pitchFamily="18" charset="0"/>
              </a:rPr>
              <a:t>Досліди показують, що із віддаленням однієї пластини від другої різниця потенціалів між ними збільшується, а це вказує на зменшення ємності конденсатора. Значить, електроємність конденсатора змінюється обернено пропорційно відстані між пластинами.</a:t>
            </a:r>
            <a:endParaRPr lang="ru-RU" sz="2400" dirty="0" smtClean="0">
              <a:latin typeface="Times New Roman" pitchFamily="18" charset="0"/>
              <a:cs typeface="Times New Roman" pitchFamily="18" charset="0"/>
            </a:endParaRPr>
          </a:p>
          <a:p>
            <a:pPr>
              <a:buFont typeface="Wingdings" pitchFamily="2" charset="2"/>
              <a:buChar char="Ø"/>
            </a:pPr>
            <a:r>
              <a:rPr lang="uk-UA" sz="2400" dirty="0" smtClean="0">
                <a:latin typeface="Times New Roman" pitchFamily="18" charset="0"/>
                <a:cs typeface="Times New Roman" pitchFamily="18" charset="0"/>
              </a:rPr>
              <a:t>Змінюючи пластини конденсатора так, щоб пластини, які знаходяться одна проти одної, змінювались, а відстань між ними ні, можна встановити, що електроємність конденсатора прямо пропорційна його робочі площі.</a:t>
            </a:r>
            <a:endParaRPr lang="ru-RU" sz="2400" dirty="0" smtClean="0">
              <a:latin typeface="Times New Roman" pitchFamily="18" charset="0"/>
              <a:cs typeface="Times New Roman" pitchFamily="18" charset="0"/>
            </a:endParaRPr>
          </a:p>
          <a:p>
            <a:pPr>
              <a:buFont typeface="Wingdings" pitchFamily="2" charset="2"/>
              <a:buChar char="Ø"/>
            </a:pPr>
            <a:r>
              <a:rPr lang="uk-UA" sz="2400" dirty="0" smtClean="0">
                <a:latin typeface="Times New Roman" pitchFamily="18" charset="0"/>
                <a:cs typeface="Times New Roman" pitchFamily="18" charset="0"/>
              </a:rPr>
              <a:t>На дослідах можна переконатися, що ємність конденсатора залежить від діелектрика, який знаходиться між ними.</a:t>
            </a:r>
            <a:endParaRPr lang="ru-RU" sz="2400" dirty="0" smtClean="0">
              <a:latin typeface="Times New Roman" pitchFamily="18" charset="0"/>
              <a:cs typeface="Times New Roman" pitchFamily="18" charset="0"/>
            </a:endParaRPr>
          </a:p>
          <a:p>
            <a:pPr indent="449580" algn="just">
              <a:lnSpc>
                <a:spcPct val="115000"/>
              </a:lnSpc>
              <a:spcAft>
                <a:spcPts val="0"/>
              </a:spcAft>
              <a:buFont typeface="Wingdings" pitchFamily="2" charset="2"/>
              <a:buChar char="Ø"/>
            </a:pPr>
            <a:endParaRPr lang="uk-UA" sz="2000" dirty="0" smtClean="0">
              <a:latin typeface="Times New Roman" pitchFamily="18" charset="0"/>
              <a:ea typeface="Times New Roman"/>
              <a:cs typeface="Times New Roman" pitchFamily="18" charset="0"/>
            </a:endParaRPr>
          </a:p>
          <a:p>
            <a:pPr indent="449580" algn="just">
              <a:lnSpc>
                <a:spcPct val="115000"/>
              </a:lnSpc>
              <a:spcAft>
                <a:spcPts val="0"/>
              </a:spcAft>
              <a:buNone/>
            </a:pPr>
            <a:endParaRPr lang="uk-UA" sz="2800" dirty="0" smtClean="0">
              <a:latin typeface="Times New Roman"/>
              <a:ea typeface="Times New Roman"/>
              <a:cs typeface="Times New Roman"/>
            </a:endParaRPr>
          </a:p>
          <a:p>
            <a:pPr indent="449580" algn="just">
              <a:lnSpc>
                <a:spcPct val="115000"/>
              </a:lnSpc>
              <a:spcAft>
                <a:spcPts val="0"/>
              </a:spcAft>
              <a:buNone/>
            </a:pPr>
            <a:endParaRPr lang="ru-RU" sz="2000" dirty="0" smtClean="0">
              <a:latin typeface="Calibri"/>
              <a:ea typeface="Times New Roman"/>
              <a:cs typeface="Times New Roman"/>
            </a:endParaRPr>
          </a:p>
          <a:p>
            <a:pPr>
              <a:lnSpc>
                <a:spcPct val="115000"/>
              </a:lnSpc>
              <a:spcAft>
                <a:spcPts val="0"/>
              </a:spcAft>
              <a:buNone/>
            </a:pPr>
            <a:r>
              <a:rPr lang="uk-UA" sz="2800" dirty="0" smtClean="0">
                <a:latin typeface="Times New Roman"/>
                <a:ea typeface="Times New Roman"/>
              </a:rPr>
              <a:t> </a:t>
            </a:r>
          </a:p>
          <a:p>
            <a:pPr>
              <a:lnSpc>
                <a:spcPct val="115000"/>
              </a:lnSpc>
              <a:spcAft>
                <a:spcPts val="0"/>
              </a:spcAft>
              <a:buFont typeface="Wingdings" pitchFamily="2" charset="2"/>
              <a:buChar char="Ø"/>
            </a:pP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147">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 calcmode="lin" valueType="num">
                                      <p:cBhvr>
                                        <p:cTn id="17"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147">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 calcmode="lin" valueType="num">
                                      <p:cBhvr>
                                        <p:cTn id="22"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6147">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 calcmode="lin" valueType="num">
                                      <p:cBhvr>
                                        <p:cTn id="27"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6147">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6147">
                                            <p:txEl>
                                              <p:pRg st="6" end="6"/>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6147">
                                            <p:txEl>
                                              <p:pRg st="9" end="9"/>
                                            </p:txEl>
                                          </p:spTgt>
                                        </p:tgtEl>
                                        <p:attrNameLst>
                                          <p:attrName>style.visibility</p:attrName>
                                        </p:attrNameLst>
                                      </p:cBhvr>
                                      <p:to>
                                        <p:strVal val="visible"/>
                                      </p:to>
                                    </p:set>
                                    <p:anim calcmode="lin" valueType="num">
                                      <p:cBhvr>
                                        <p:cTn id="32" dur="500" fill="hold"/>
                                        <p:tgtEl>
                                          <p:spTgt spid="6147">
                                            <p:txEl>
                                              <p:pRg st="9" end="9"/>
                                            </p:txEl>
                                          </p:spTgt>
                                        </p:tgtEl>
                                        <p:attrNameLst>
                                          <p:attrName>ppt_w</p:attrName>
                                        </p:attrNameLst>
                                      </p:cBhvr>
                                      <p:tavLst>
                                        <p:tav tm="0">
                                          <p:val>
                                            <p:fltVal val="0"/>
                                          </p:val>
                                        </p:tav>
                                        <p:tav tm="100000">
                                          <p:val>
                                            <p:strVal val="#ppt_w"/>
                                          </p:val>
                                        </p:tav>
                                      </p:tavLst>
                                    </p:anim>
                                    <p:anim calcmode="lin" valueType="num">
                                      <p:cBhvr>
                                        <p:cTn id="33" dur="500" fill="hold"/>
                                        <p:tgtEl>
                                          <p:spTgt spid="6147">
                                            <p:txEl>
                                              <p:pRg st="9" end="9"/>
                                            </p:txEl>
                                          </p:spTgt>
                                        </p:tgtEl>
                                        <p:attrNameLst>
                                          <p:attrName>ppt_h</p:attrName>
                                        </p:attrNameLst>
                                      </p:cBhvr>
                                      <p:tavLst>
                                        <p:tav tm="0">
                                          <p:val>
                                            <p:fltVal val="0"/>
                                          </p:val>
                                        </p:tav>
                                        <p:tav tm="100000">
                                          <p:val>
                                            <p:strVal val="#ppt_h"/>
                                          </p:val>
                                        </p:tav>
                                      </p:tavLst>
                                    </p:anim>
                                    <p:animEffect transition="in" filter="fade">
                                      <p:cBhvr>
                                        <p:cTn id="34"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81000"/>
            <a:ext cx="8893175" cy="838200"/>
          </a:xfrm>
        </p:spPr>
        <p:txBody>
          <a:bodyPr/>
          <a:lstStyle/>
          <a:p>
            <a:pPr eaLnBrk="1" hangingPunct="1"/>
            <a:r>
              <a:rPr lang="uk-UA" dirty="0" smtClean="0">
                <a:latin typeface="Times New Roman"/>
                <a:ea typeface="Times New Roman"/>
              </a:rPr>
              <a:t>Висновок</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609600" y="1143000"/>
            <a:ext cx="8534400" cy="5715000"/>
          </a:xfrm>
        </p:spPr>
        <p:txBody>
          <a:bodyPr/>
          <a:lstStyle/>
          <a:p>
            <a:pPr algn="just">
              <a:lnSpc>
                <a:spcPct val="115000"/>
              </a:lnSpc>
              <a:spcAft>
                <a:spcPts val="0"/>
              </a:spcAft>
              <a:buFont typeface="Wingdings" pitchFamily="2" charset="2"/>
              <a:buChar char="Ø"/>
            </a:pPr>
            <a:r>
              <a:rPr lang="uk-UA" dirty="0" smtClean="0">
                <a:latin typeface="Times New Roman"/>
                <a:ea typeface="Times New Roman"/>
                <a:cs typeface="Times New Roman"/>
              </a:rPr>
              <a:t>Електроємність плоского конденсатора прямо пропорційна робочі площі пластин і відносній діелектричні проникності діелектрика й обернено пропорційна відстані між пластинами:</a:t>
            </a:r>
            <a:endParaRPr lang="ru-RU" dirty="0" smtClean="0">
              <a:latin typeface="Calibri"/>
              <a:ea typeface="Times New Roman"/>
              <a:cs typeface="Times New Roman"/>
            </a:endParaRPr>
          </a:p>
          <a:p>
            <a:pPr indent="449580" algn="just">
              <a:lnSpc>
                <a:spcPct val="115000"/>
              </a:lnSpc>
              <a:spcAft>
                <a:spcPts val="0"/>
              </a:spcAft>
              <a:buFont typeface="Wingdings" pitchFamily="2" charset="2"/>
              <a:buChar char="Ø"/>
            </a:pPr>
            <a:endParaRPr lang="uk-UA" sz="2800" dirty="0" smtClean="0">
              <a:latin typeface="Times New Roman"/>
              <a:ea typeface="Times New Roman"/>
              <a:cs typeface="Times New Roman"/>
            </a:endParaRPr>
          </a:p>
          <a:p>
            <a:pPr indent="449580" algn="just">
              <a:lnSpc>
                <a:spcPct val="115000"/>
              </a:lnSpc>
              <a:spcAft>
                <a:spcPts val="0"/>
              </a:spcAft>
              <a:buNone/>
            </a:pPr>
            <a:endParaRPr lang="uk-UA" sz="2800" dirty="0" smtClean="0">
              <a:latin typeface="Times New Roman"/>
              <a:ea typeface="Times New Roman"/>
              <a:cs typeface="Times New Roman"/>
            </a:endParaRPr>
          </a:p>
          <a:p>
            <a:pPr indent="449580" algn="just">
              <a:lnSpc>
                <a:spcPct val="115000"/>
              </a:lnSpc>
              <a:spcAft>
                <a:spcPts val="0"/>
              </a:spcAft>
              <a:buNone/>
            </a:pPr>
            <a:endParaRPr lang="ru-RU" sz="2000" dirty="0" smtClean="0">
              <a:latin typeface="Calibri"/>
              <a:ea typeface="Times New Roman"/>
              <a:cs typeface="Times New Roman"/>
            </a:endParaRPr>
          </a:p>
          <a:p>
            <a:pPr>
              <a:lnSpc>
                <a:spcPct val="115000"/>
              </a:lnSpc>
              <a:spcAft>
                <a:spcPts val="0"/>
              </a:spcAft>
              <a:buNone/>
            </a:pPr>
            <a:r>
              <a:rPr lang="uk-UA" sz="2800" dirty="0" smtClean="0">
                <a:latin typeface="Times New Roman"/>
                <a:ea typeface="Times New Roman"/>
              </a:rPr>
              <a:t> де </a:t>
            </a:r>
            <a:r>
              <a:rPr lang="uk-UA" sz="2800" i="1" dirty="0" smtClean="0">
                <a:latin typeface="Times New Roman"/>
                <a:ea typeface="Times New Roman"/>
              </a:rPr>
              <a:t>S</a:t>
            </a:r>
            <a:r>
              <a:rPr lang="uk-UA" sz="2800" dirty="0" smtClean="0">
                <a:latin typeface="Times New Roman"/>
                <a:ea typeface="Times New Roman"/>
              </a:rPr>
              <a:t>-площа однієї з двох однакових пластин;</a:t>
            </a:r>
          </a:p>
          <a:p>
            <a:pPr>
              <a:lnSpc>
                <a:spcPct val="115000"/>
              </a:lnSpc>
              <a:spcAft>
                <a:spcPts val="0"/>
              </a:spcAft>
              <a:buNone/>
            </a:pPr>
            <a:r>
              <a:rPr lang="uk-UA" sz="2800" dirty="0" smtClean="0">
                <a:latin typeface="Times New Roman"/>
                <a:ea typeface="Times New Roman"/>
              </a:rPr>
              <a:t> </a:t>
            </a:r>
            <a:r>
              <a:rPr lang="uk-UA" sz="2800" i="1" dirty="0" smtClean="0">
                <a:latin typeface="Times New Roman"/>
                <a:ea typeface="Times New Roman"/>
              </a:rPr>
              <a:t>d</a:t>
            </a:r>
            <a:r>
              <a:rPr lang="uk-UA" sz="2800" dirty="0" smtClean="0">
                <a:latin typeface="Times New Roman"/>
                <a:ea typeface="Times New Roman"/>
              </a:rPr>
              <a:t>-відстань між пластинами.</a:t>
            </a:r>
          </a:p>
          <a:p>
            <a:pPr>
              <a:lnSpc>
                <a:spcPct val="115000"/>
              </a:lnSpc>
              <a:spcAft>
                <a:spcPts val="0"/>
              </a:spcAft>
              <a:buFont typeface="Wingdings" pitchFamily="2" charset="2"/>
              <a:buChar char="Ø"/>
            </a:pP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graphicFrame>
        <p:nvGraphicFramePr>
          <p:cNvPr id="4" name="Объект 3"/>
          <p:cNvGraphicFramePr>
            <a:graphicFrameLocks noChangeAspect="1"/>
          </p:cNvGraphicFramePr>
          <p:nvPr/>
        </p:nvGraphicFramePr>
        <p:xfrm>
          <a:off x="3625850" y="4441825"/>
          <a:ext cx="1849438" cy="925513"/>
        </p:xfrm>
        <a:graphic>
          <a:graphicData uri="http://schemas.openxmlformats.org/presentationml/2006/ole">
            <mc:AlternateContent xmlns:mc="http://schemas.openxmlformats.org/markup-compatibility/2006">
              <mc:Choice xmlns:v="urn:schemas-microsoft-com:vml" Requires="v">
                <p:oleObj spid="_x0000_s34819" name="Формула" r:id="rId3" imgW="507960" imgH="253800" progId="Equation.3">
                  <p:embed/>
                </p:oleObj>
              </mc:Choice>
              <mc:Fallback>
                <p:oleObj name="Формула" r:id="rId3" imgW="50796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850" y="4441825"/>
                        <a:ext cx="1849438" cy="925513"/>
                      </a:xfrm>
                      <a:prstGeom prst="rect">
                        <a:avLst/>
                      </a:prstGeom>
                      <a:solidFill>
                        <a:schemeClr val="bg1"/>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4" end="4"/>
                                            </p:txEl>
                                          </p:spTgt>
                                        </p:tgtEl>
                                        <p:attrNameLst>
                                          <p:attrName>style.visibility</p:attrName>
                                        </p:attrNameLst>
                                      </p:cBhvr>
                                      <p:to>
                                        <p:strVal val="visible"/>
                                      </p:to>
                                    </p:set>
                                    <p:anim calcmode="lin" valueType="num">
                                      <p:cBhvr>
                                        <p:cTn id="12"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6147">
                                            <p:txEl>
                                              <p:pRg st="4" end="4"/>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anim calcmode="lin" valueType="num">
                                      <p:cBhvr>
                                        <p:cTn id="17"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6147">
                                            <p:txEl>
                                              <p:pRg st="5" end="5"/>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147">
                                            <p:txEl>
                                              <p:pRg st="8" end="8"/>
                                            </p:txEl>
                                          </p:spTgt>
                                        </p:tgtEl>
                                        <p:attrNameLst>
                                          <p:attrName>style.visibility</p:attrName>
                                        </p:attrNameLst>
                                      </p:cBhvr>
                                      <p:to>
                                        <p:strVal val="visible"/>
                                      </p:to>
                                    </p:set>
                                    <p:anim calcmode="lin" valueType="num">
                                      <p:cBhvr>
                                        <p:cTn id="22" dur="500" fill="hold"/>
                                        <p:tgtEl>
                                          <p:spTgt spid="6147">
                                            <p:txEl>
                                              <p:pRg st="8" end="8"/>
                                            </p:txEl>
                                          </p:spTgt>
                                        </p:tgtEl>
                                        <p:attrNameLst>
                                          <p:attrName>ppt_w</p:attrName>
                                        </p:attrNameLst>
                                      </p:cBhvr>
                                      <p:tavLst>
                                        <p:tav tm="0">
                                          <p:val>
                                            <p:fltVal val="0"/>
                                          </p:val>
                                        </p:tav>
                                        <p:tav tm="100000">
                                          <p:val>
                                            <p:strVal val="#ppt_w"/>
                                          </p:val>
                                        </p:tav>
                                      </p:tavLst>
                                    </p:anim>
                                    <p:anim calcmode="lin" valueType="num">
                                      <p:cBhvr>
                                        <p:cTn id="23" dur="500" fill="hold"/>
                                        <p:tgtEl>
                                          <p:spTgt spid="6147">
                                            <p:txEl>
                                              <p:pRg st="8" end="8"/>
                                            </p:txEl>
                                          </p:spTgt>
                                        </p:tgtEl>
                                        <p:attrNameLst>
                                          <p:attrName>ppt_h</p:attrName>
                                        </p:attrNameLst>
                                      </p:cBhvr>
                                      <p:tavLst>
                                        <p:tav tm="0">
                                          <p:val>
                                            <p:fltVal val="0"/>
                                          </p:val>
                                        </p:tav>
                                        <p:tav tm="100000">
                                          <p:val>
                                            <p:strVal val="#ppt_h"/>
                                          </p:val>
                                        </p:tav>
                                      </p:tavLst>
                                    </p:anim>
                                    <p:animEffect transition="in" filter="fade">
                                      <p:cBhvr>
                                        <p:cTn id="24"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81000"/>
            <a:ext cx="8893175" cy="838200"/>
          </a:xfrm>
        </p:spPr>
        <p:txBody>
          <a:bodyPr/>
          <a:lstStyle/>
          <a:p>
            <a:pPr eaLnBrk="1" hangingPunct="1"/>
            <a:r>
              <a:rPr lang="uk-UA" dirty="0" smtClean="0">
                <a:latin typeface="Times New Roman"/>
                <a:ea typeface="Times New Roman"/>
              </a:rPr>
              <a:t>Види конденсаторів</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609600" y="1143000"/>
            <a:ext cx="8534400" cy="5715000"/>
          </a:xfrm>
        </p:spPr>
        <p:txBody>
          <a:bodyPr/>
          <a:lstStyle/>
          <a:p>
            <a:pPr algn="just">
              <a:lnSpc>
                <a:spcPct val="115000"/>
              </a:lnSpc>
              <a:spcAft>
                <a:spcPts val="0"/>
              </a:spcAft>
              <a:buFont typeface="Wingdings" pitchFamily="2" charset="2"/>
              <a:buChar char="Ø"/>
            </a:pPr>
            <a:r>
              <a:rPr lang="uk-UA" dirty="0" smtClean="0">
                <a:latin typeface="Times New Roman"/>
                <a:ea typeface="Times New Roman"/>
              </a:rPr>
              <a:t>Залежно від свого призначення конденсатори поділяються на конденсатори постійної ємності і конденсатори змінної ємності. </a:t>
            </a:r>
          </a:p>
          <a:p>
            <a:pPr algn="just">
              <a:lnSpc>
                <a:spcPct val="115000"/>
              </a:lnSpc>
              <a:spcAft>
                <a:spcPts val="0"/>
              </a:spcAft>
              <a:buFont typeface="Wingdings" pitchFamily="2" charset="2"/>
              <a:buChar char="Ø"/>
            </a:pPr>
            <a:endParaRPr lang="uk-UA" dirty="0" smtClean="0">
              <a:latin typeface="Times New Roman"/>
              <a:ea typeface="Times New Roman"/>
            </a:endParaRPr>
          </a:p>
          <a:p>
            <a:pPr algn="just">
              <a:lnSpc>
                <a:spcPct val="115000"/>
              </a:lnSpc>
              <a:spcAft>
                <a:spcPts val="0"/>
              </a:spcAft>
              <a:buFont typeface="Wingdings" pitchFamily="2" charset="2"/>
              <a:buChar char="Ø"/>
            </a:pPr>
            <a:endParaRPr lang="uk-UA" dirty="0" smtClean="0">
              <a:latin typeface="Times New Roman"/>
              <a:ea typeface="Times New Roman"/>
            </a:endParaRPr>
          </a:p>
          <a:p>
            <a:pPr algn="just">
              <a:lnSpc>
                <a:spcPct val="115000"/>
              </a:lnSpc>
              <a:spcAft>
                <a:spcPts val="0"/>
              </a:spcAft>
              <a:buFont typeface="Wingdings" pitchFamily="2" charset="2"/>
              <a:buChar char="Ø"/>
            </a:pPr>
            <a:endParaRPr lang="uk-UA" dirty="0" smtClean="0">
              <a:latin typeface="Times New Roman"/>
              <a:ea typeface="Times New Roman"/>
            </a:endParaRPr>
          </a:p>
          <a:p>
            <a:pPr algn="just">
              <a:lnSpc>
                <a:spcPct val="115000"/>
              </a:lnSpc>
              <a:spcAft>
                <a:spcPts val="0"/>
              </a:spcAft>
              <a:buFont typeface="Wingdings" pitchFamily="2" charset="2"/>
              <a:buChar char="Ø"/>
            </a:pPr>
            <a:r>
              <a:rPr lang="uk-UA" dirty="0" smtClean="0">
                <a:latin typeface="Times New Roman"/>
                <a:ea typeface="Times New Roman"/>
              </a:rPr>
              <a:t>За типом діелектрика конденсатори поділяються на паперові, керамічні, слюдяні, повітряні, електролітичні.</a:t>
            </a:r>
            <a:endParaRPr lang="uk-UA" dirty="0" smtClean="0">
              <a:latin typeface="Times New Roman"/>
              <a:ea typeface="Times New Roman"/>
              <a:cs typeface="Times New Roman"/>
            </a:endParaRPr>
          </a:p>
          <a:p>
            <a:pPr indent="449580" algn="just">
              <a:lnSpc>
                <a:spcPct val="115000"/>
              </a:lnSpc>
              <a:spcAft>
                <a:spcPts val="0"/>
              </a:spcAft>
              <a:buNone/>
            </a:pPr>
            <a:endParaRPr lang="uk-UA" sz="2800" dirty="0" smtClean="0">
              <a:latin typeface="Times New Roman"/>
              <a:ea typeface="Times New Roman"/>
              <a:cs typeface="Times New Roman"/>
            </a:endParaRPr>
          </a:p>
          <a:p>
            <a:pPr indent="449580" algn="just">
              <a:lnSpc>
                <a:spcPct val="115000"/>
              </a:lnSpc>
              <a:spcAft>
                <a:spcPts val="0"/>
              </a:spcAft>
              <a:buNone/>
            </a:pPr>
            <a:endParaRPr lang="ru-RU" sz="2000" dirty="0" smtClean="0">
              <a:latin typeface="Calibri"/>
              <a:ea typeface="Times New Roman"/>
              <a:cs typeface="Times New Roman"/>
            </a:endParaRPr>
          </a:p>
          <a:p>
            <a:pPr>
              <a:lnSpc>
                <a:spcPct val="115000"/>
              </a:lnSpc>
              <a:spcAft>
                <a:spcPts val="0"/>
              </a:spcAft>
              <a:buNone/>
            </a:pPr>
            <a:r>
              <a:rPr lang="uk-UA" sz="2800" dirty="0" smtClean="0">
                <a:latin typeface="Times New Roman"/>
                <a:ea typeface="Times New Roman"/>
              </a:rPr>
              <a:t> </a:t>
            </a: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pic>
        <p:nvPicPr>
          <p:cNvPr id="5" name="Рисунок 4" descr="http://ito.vspu.net/SAIT/inst_kaf/kafedru/matem_fizuka_tex_osv/www/Prakt_IT/PIDSUMOK/2010_2011/grupa/buneckiy/nav_mat/teor/el_pole/Image966.gif"/>
          <p:cNvPicPr/>
          <p:nvPr/>
        </p:nvPicPr>
        <p:blipFill>
          <a:blip r:embed="rId2" cstate="print"/>
          <a:srcRect/>
          <a:stretch>
            <a:fillRect/>
          </a:stretch>
        </p:blipFill>
        <p:spPr bwMode="auto">
          <a:xfrm>
            <a:off x="5638800" y="2819400"/>
            <a:ext cx="3505200" cy="2057400"/>
          </a:xfrm>
          <a:prstGeom prst="rect">
            <a:avLst/>
          </a:prstGeom>
          <a:noFill/>
          <a:ln w="9525">
            <a:noFill/>
            <a:miter lim="800000"/>
            <a:headEnd/>
            <a:tailEnd/>
          </a:ln>
        </p:spPr>
      </p:pic>
      <p:pic>
        <p:nvPicPr>
          <p:cNvPr id="35843" name="Picture 3" descr="E:\Біофізика\images.jpeg"/>
          <p:cNvPicPr>
            <a:picLocks noChangeAspect="1" noChangeArrowheads="1"/>
          </p:cNvPicPr>
          <p:nvPr/>
        </p:nvPicPr>
        <p:blipFill>
          <a:blip r:embed="rId3" cstate="print"/>
          <a:srcRect/>
          <a:stretch>
            <a:fillRect/>
          </a:stretch>
        </p:blipFill>
        <p:spPr bwMode="auto">
          <a:xfrm>
            <a:off x="1828800" y="3048000"/>
            <a:ext cx="2762250" cy="16573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7" end="7"/>
                                            </p:txEl>
                                          </p:spTgt>
                                        </p:tgtEl>
                                        <p:attrNameLst>
                                          <p:attrName>style.visibility</p:attrName>
                                        </p:attrNameLst>
                                      </p:cBhvr>
                                      <p:to>
                                        <p:strVal val="visible"/>
                                      </p:to>
                                    </p:set>
                                    <p:anim calcmode="lin" valueType="num">
                                      <p:cBhvr>
                                        <p:cTn id="12" dur="500" fill="hold"/>
                                        <p:tgtEl>
                                          <p:spTgt spid="6147">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6147">
                                            <p:txEl>
                                              <p:pRg st="7" end="7"/>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147">
                                            <p:txEl>
                                              <p:pRg st="9" end="9"/>
                                            </p:txEl>
                                          </p:spTgt>
                                        </p:tgtEl>
                                        <p:attrNameLst>
                                          <p:attrName>style.visibility</p:attrName>
                                        </p:attrNameLst>
                                      </p:cBhvr>
                                      <p:to>
                                        <p:strVal val="visible"/>
                                      </p:to>
                                    </p:set>
                                    <p:anim calcmode="lin" valueType="num">
                                      <p:cBhvr>
                                        <p:cTn id="17" dur="500" fill="hold"/>
                                        <p:tgtEl>
                                          <p:spTgt spid="6147">
                                            <p:txEl>
                                              <p:pRg st="9" end="9"/>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9" end="9"/>
                                            </p:txEl>
                                          </p:spTgt>
                                        </p:tgtEl>
                                        <p:attrNameLst>
                                          <p:attrName>ppt_h</p:attrName>
                                        </p:attrNameLst>
                                      </p:cBhvr>
                                      <p:tavLst>
                                        <p:tav tm="0">
                                          <p:val>
                                            <p:fltVal val="0"/>
                                          </p:val>
                                        </p:tav>
                                        <p:tav tm="100000">
                                          <p:val>
                                            <p:strVal val="#ppt_h"/>
                                          </p:val>
                                        </p:tav>
                                      </p:tavLst>
                                    </p:anim>
                                    <p:animEffect transition="in" filter="fade">
                                      <p:cBhvr>
                                        <p:cTn id="19"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81000"/>
            <a:ext cx="8893175" cy="838200"/>
          </a:xfrm>
        </p:spPr>
        <p:txBody>
          <a:bodyPr/>
          <a:lstStyle/>
          <a:p>
            <a:pPr eaLnBrk="1" hangingPunct="1"/>
            <a:r>
              <a:rPr lang="uk-UA" sz="4000" b="1" dirty="0" smtClean="0">
                <a:latin typeface="Times New Roman" pitchFamily="18" charset="0"/>
                <a:cs typeface="Times New Roman" pitchFamily="18" charset="0"/>
              </a:rPr>
              <a:t>Паралельне з'єднання конденсаторів</a:t>
            </a:r>
          </a:p>
        </p:txBody>
      </p:sp>
      <p:sp>
        <p:nvSpPr>
          <p:cNvPr id="6147" name="Rectangle 3"/>
          <p:cNvSpPr>
            <a:spLocks noGrp="1" noChangeArrowheads="1"/>
          </p:cNvSpPr>
          <p:nvPr>
            <p:ph type="subTitle" idx="4294967295"/>
          </p:nvPr>
        </p:nvSpPr>
        <p:spPr>
          <a:xfrm>
            <a:off x="609600" y="1143000"/>
            <a:ext cx="8534400" cy="5715000"/>
          </a:xfrm>
        </p:spPr>
        <p:txBody>
          <a:bodyPr/>
          <a:lstStyle/>
          <a:p>
            <a:pPr algn="just">
              <a:lnSpc>
                <a:spcPct val="115000"/>
              </a:lnSpc>
              <a:spcAft>
                <a:spcPts val="0"/>
              </a:spcAft>
              <a:buFont typeface="Wingdings" pitchFamily="2" charset="2"/>
              <a:buChar char="Ø"/>
            </a:pPr>
            <a:endParaRPr lang="uk-UA" dirty="0" smtClean="0">
              <a:latin typeface="Times New Roman"/>
              <a:ea typeface="Times New Roman"/>
            </a:endParaRPr>
          </a:p>
          <a:p>
            <a:pPr algn="just">
              <a:lnSpc>
                <a:spcPct val="115000"/>
              </a:lnSpc>
              <a:spcAft>
                <a:spcPts val="0"/>
              </a:spcAft>
              <a:buFont typeface="Wingdings" pitchFamily="2" charset="2"/>
              <a:buChar char="Ø"/>
            </a:pPr>
            <a:endParaRPr lang="uk-UA" dirty="0" smtClean="0">
              <a:latin typeface="Times New Roman"/>
              <a:ea typeface="Times New Roman"/>
            </a:endParaRPr>
          </a:p>
          <a:p>
            <a:pPr algn="just">
              <a:lnSpc>
                <a:spcPct val="115000"/>
              </a:lnSpc>
              <a:spcAft>
                <a:spcPts val="0"/>
              </a:spcAft>
              <a:buFont typeface="Wingdings" pitchFamily="2" charset="2"/>
              <a:buChar char="Ø"/>
            </a:pPr>
            <a:endParaRPr lang="uk-UA" dirty="0" smtClean="0">
              <a:latin typeface="Times New Roman"/>
              <a:ea typeface="Times New Roman"/>
            </a:endParaRPr>
          </a:p>
          <a:p>
            <a:pPr indent="449580" algn="just">
              <a:lnSpc>
                <a:spcPct val="115000"/>
              </a:lnSpc>
              <a:spcAft>
                <a:spcPts val="0"/>
              </a:spcAft>
              <a:buNone/>
            </a:pPr>
            <a:endParaRPr lang="uk-UA" sz="2800" dirty="0" smtClean="0">
              <a:latin typeface="Times New Roman"/>
              <a:ea typeface="Times New Roman"/>
              <a:cs typeface="Times New Roman"/>
            </a:endParaRPr>
          </a:p>
          <a:p>
            <a:pPr indent="449580" algn="just">
              <a:lnSpc>
                <a:spcPct val="115000"/>
              </a:lnSpc>
              <a:spcAft>
                <a:spcPts val="0"/>
              </a:spcAft>
              <a:buNone/>
            </a:pPr>
            <a:endParaRPr lang="ru-RU" sz="2000" dirty="0" smtClean="0">
              <a:latin typeface="Calibri"/>
              <a:ea typeface="Times New Roman"/>
              <a:cs typeface="Times New Roman"/>
            </a:endParaRPr>
          </a:p>
          <a:p>
            <a:pPr>
              <a:lnSpc>
                <a:spcPct val="115000"/>
              </a:lnSpc>
              <a:spcAft>
                <a:spcPts val="0"/>
              </a:spcAft>
              <a:buNone/>
            </a:pPr>
            <a:r>
              <a:rPr lang="uk-UA" sz="2800" dirty="0" smtClean="0">
                <a:latin typeface="Times New Roman"/>
                <a:ea typeface="Times New Roman"/>
              </a:rPr>
              <a:t> </a:t>
            </a: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pic>
        <p:nvPicPr>
          <p:cNvPr id="6" name="Picture 4" descr="два паралельных"/>
          <p:cNvPicPr>
            <a:picLocks noChangeAspect="1" noChangeArrowheads="1"/>
          </p:cNvPicPr>
          <p:nvPr/>
        </p:nvPicPr>
        <p:blipFill>
          <a:blip r:embed="rId3" cstate="print"/>
          <a:srcRect/>
          <a:stretch>
            <a:fillRect/>
          </a:stretch>
        </p:blipFill>
        <p:spPr bwMode="auto">
          <a:xfrm>
            <a:off x="2339975" y="1484313"/>
            <a:ext cx="4762500" cy="3810000"/>
          </a:xfrm>
          <a:prstGeom prst="rect">
            <a:avLst/>
          </a:prstGeom>
          <a:noFill/>
        </p:spPr>
      </p:pic>
      <p:graphicFrame>
        <p:nvGraphicFramePr>
          <p:cNvPr id="7" name="Объект 6"/>
          <p:cNvGraphicFramePr>
            <a:graphicFrameLocks noChangeAspect="1"/>
          </p:cNvGraphicFramePr>
          <p:nvPr/>
        </p:nvGraphicFramePr>
        <p:xfrm>
          <a:off x="2971800" y="5638800"/>
          <a:ext cx="3119718" cy="914400"/>
        </p:xfrm>
        <a:graphic>
          <a:graphicData uri="http://schemas.openxmlformats.org/presentationml/2006/ole">
            <mc:AlternateContent xmlns:mc="http://schemas.openxmlformats.org/markup-compatibility/2006">
              <mc:Choice xmlns:v="urn:schemas-microsoft-com:vml" Requires="v">
                <p:oleObj spid="_x0000_s36867" name="Формула" r:id="rId4" imgW="736560" imgH="215640" progId="Equation.3">
                  <p:embed/>
                </p:oleObj>
              </mc:Choice>
              <mc:Fallback>
                <p:oleObj name="Формула" r:id="rId4" imgW="73656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638800"/>
                        <a:ext cx="3119718" cy="914400"/>
                      </a:xfrm>
                      <a:prstGeom prst="rect">
                        <a:avLst/>
                      </a:prstGeom>
                      <a:solidFill>
                        <a:schemeClr val="bg1"/>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81000"/>
            <a:ext cx="8893175" cy="838200"/>
          </a:xfrm>
        </p:spPr>
        <p:txBody>
          <a:bodyPr/>
          <a:lstStyle/>
          <a:p>
            <a:pPr eaLnBrk="1" hangingPunct="1"/>
            <a:r>
              <a:rPr lang="uk-UA" sz="4000" b="1" dirty="0" smtClean="0">
                <a:latin typeface="Times New Roman" pitchFamily="18" charset="0"/>
                <a:cs typeface="Times New Roman" pitchFamily="18" charset="0"/>
              </a:rPr>
              <a:t>Послідовне з'єднання конденсаторів</a:t>
            </a:r>
          </a:p>
        </p:txBody>
      </p:sp>
      <p:sp>
        <p:nvSpPr>
          <p:cNvPr id="6147" name="Rectangle 3"/>
          <p:cNvSpPr>
            <a:spLocks noGrp="1" noChangeArrowheads="1"/>
          </p:cNvSpPr>
          <p:nvPr>
            <p:ph type="subTitle" idx="4294967295"/>
          </p:nvPr>
        </p:nvSpPr>
        <p:spPr>
          <a:xfrm>
            <a:off x="609600" y="1143000"/>
            <a:ext cx="8534400" cy="5715000"/>
          </a:xfrm>
        </p:spPr>
        <p:txBody>
          <a:bodyPr/>
          <a:lstStyle/>
          <a:p>
            <a:pPr algn="just">
              <a:lnSpc>
                <a:spcPct val="115000"/>
              </a:lnSpc>
              <a:spcAft>
                <a:spcPts val="0"/>
              </a:spcAft>
              <a:buFont typeface="Wingdings" pitchFamily="2" charset="2"/>
              <a:buChar char="Ø"/>
            </a:pPr>
            <a:endParaRPr lang="uk-UA" dirty="0" smtClean="0">
              <a:latin typeface="Times New Roman"/>
              <a:ea typeface="Times New Roman"/>
            </a:endParaRPr>
          </a:p>
          <a:p>
            <a:pPr algn="just">
              <a:lnSpc>
                <a:spcPct val="115000"/>
              </a:lnSpc>
              <a:spcAft>
                <a:spcPts val="0"/>
              </a:spcAft>
              <a:buFont typeface="Wingdings" pitchFamily="2" charset="2"/>
              <a:buChar char="Ø"/>
            </a:pPr>
            <a:endParaRPr lang="uk-UA" dirty="0" smtClean="0">
              <a:latin typeface="Times New Roman"/>
              <a:ea typeface="Times New Roman"/>
            </a:endParaRPr>
          </a:p>
          <a:p>
            <a:pPr algn="just">
              <a:lnSpc>
                <a:spcPct val="115000"/>
              </a:lnSpc>
              <a:spcAft>
                <a:spcPts val="0"/>
              </a:spcAft>
              <a:buFont typeface="Wingdings" pitchFamily="2" charset="2"/>
              <a:buChar char="Ø"/>
            </a:pPr>
            <a:endParaRPr lang="uk-UA" dirty="0" smtClean="0">
              <a:latin typeface="Times New Roman"/>
              <a:ea typeface="Times New Roman"/>
            </a:endParaRPr>
          </a:p>
          <a:p>
            <a:pPr indent="449580" algn="just">
              <a:lnSpc>
                <a:spcPct val="115000"/>
              </a:lnSpc>
              <a:spcAft>
                <a:spcPts val="0"/>
              </a:spcAft>
              <a:buNone/>
            </a:pPr>
            <a:endParaRPr lang="uk-UA" sz="2800" dirty="0" smtClean="0">
              <a:latin typeface="Times New Roman"/>
              <a:ea typeface="Times New Roman"/>
              <a:cs typeface="Times New Roman"/>
            </a:endParaRPr>
          </a:p>
          <a:p>
            <a:pPr indent="449580" algn="just">
              <a:lnSpc>
                <a:spcPct val="115000"/>
              </a:lnSpc>
              <a:spcAft>
                <a:spcPts val="0"/>
              </a:spcAft>
              <a:buNone/>
            </a:pPr>
            <a:endParaRPr lang="ru-RU" sz="2000" dirty="0" smtClean="0">
              <a:latin typeface="Calibri"/>
              <a:ea typeface="Times New Roman"/>
              <a:cs typeface="Times New Roman"/>
            </a:endParaRPr>
          </a:p>
          <a:p>
            <a:pPr>
              <a:lnSpc>
                <a:spcPct val="115000"/>
              </a:lnSpc>
              <a:spcAft>
                <a:spcPts val="0"/>
              </a:spcAft>
              <a:buNone/>
            </a:pPr>
            <a:r>
              <a:rPr lang="uk-UA" sz="2800" dirty="0" smtClean="0">
                <a:latin typeface="Times New Roman"/>
                <a:ea typeface="Times New Roman"/>
              </a:rPr>
              <a:t> </a:t>
            </a: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graphicFrame>
        <p:nvGraphicFramePr>
          <p:cNvPr id="7" name="Объект 6"/>
          <p:cNvGraphicFramePr>
            <a:graphicFrameLocks noChangeAspect="1"/>
          </p:cNvGraphicFramePr>
          <p:nvPr/>
        </p:nvGraphicFramePr>
        <p:xfrm>
          <a:off x="3106738" y="5559425"/>
          <a:ext cx="2849562" cy="1074738"/>
        </p:xfrm>
        <a:graphic>
          <a:graphicData uri="http://schemas.openxmlformats.org/presentationml/2006/ole">
            <mc:AlternateContent xmlns:mc="http://schemas.openxmlformats.org/markup-compatibility/2006">
              <mc:Choice xmlns:v="urn:schemas-microsoft-com:vml" Requires="v">
                <p:oleObj spid="_x0000_s37891" name="Формула" r:id="rId3" imgW="672840" imgH="253800" progId="Equation.3">
                  <p:embed/>
                </p:oleObj>
              </mc:Choice>
              <mc:Fallback>
                <p:oleObj name="Формула" r:id="rId3" imgW="67284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738" y="5559425"/>
                        <a:ext cx="2849562" cy="1074738"/>
                      </a:xfrm>
                      <a:prstGeom prst="rect">
                        <a:avLst/>
                      </a:prstGeom>
                      <a:solidFill>
                        <a:schemeClr val="bg1"/>
                      </a:solidFill>
                    </p:spPr>
                  </p:pic>
                </p:oleObj>
              </mc:Fallback>
            </mc:AlternateContent>
          </a:graphicData>
        </a:graphic>
      </p:graphicFrame>
      <p:pic>
        <p:nvPicPr>
          <p:cNvPr id="8" name="Picture 5" descr="два последовательных"/>
          <p:cNvPicPr>
            <a:picLocks noChangeAspect="1" noChangeArrowheads="1"/>
          </p:cNvPicPr>
          <p:nvPr/>
        </p:nvPicPr>
        <p:blipFill>
          <a:blip r:embed="rId5" cstate="print"/>
          <a:srcRect/>
          <a:stretch>
            <a:fillRect/>
          </a:stretch>
        </p:blipFill>
        <p:spPr bwMode="auto">
          <a:xfrm>
            <a:off x="2362200" y="1295400"/>
            <a:ext cx="4762500" cy="3810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47">
                                            <p:txEl>
                                              <p:pRg st="5" end="5"/>
                                            </p:txEl>
                                          </p:spTgt>
                                        </p:tgtEl>
                                        <p:attrNameLst>
                                          <p:attrName>style.visibility</p:attrName>
                                        </p:attrNameLst>
                                      </p:cBhvr>
                                      <p:to>
                                        <p:strVal val="visible"/>
                                      </p:to>
                                    </p:set>
                                    <p:anim calcmode="lin" valueType="num">
                                      <p:cBhvr>
                                        <p:cTn id="14"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614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147">
                                            <p:txEl>
                                              <p:pRg st="7" end="7"/>
                                            </p:txEl>
                                          </p:spTgt>
                                        </p:tgtEl>
                                        <p:attrNameLst>
                                          <p:attrName>style.visibility</p:attrName>
                                        </p:attrNameLst>
                                      </p:cBhvr>
                                      <p:to>
                                        <p:strVal val="visible"/>
                                      </p:to>
                                    </p:set>
                                    <p:anim calcmode="lin" valueType="num">
                                      <p:cBhvr>
                                        <p:cTn id="21" dur="500" fill="hold"/>
                                        <p:tgtEl>
                                          <p:spTgt spid="6147">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6147">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81000"/>
            <a:ext cx="8893175" cy="838200"/>
          </a:xfrm>
        </p:spPr>
        <p:txBody>
          <a:bodyPr/>
          <a:lstStyle/>
          <a:p>
            <a:pPr eaLnBrk="1" hangingPunct="1"/>
            <a:r>
              <a:rPr lang="uk-UA" dirty="0" smtClean="0">
                <a:latin typeface="Times New Roman"/>
                <a:ea typeface="Times New Roman"/>
              </a:rPr>
              <a:t>Енергія зарядженого конденсатора</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609600" y="1143000"/>
            <a:ext cx="8534400" cy="5715000"/>
          </a:xfrm>
        </p:spPr>
        <p:txBody>
          <a:bodyPr/>
          <a:lstStyle/>
          <a:p>
            <a:pPr algn="ctr">
              <a:lnSpc>
                <a:spcPct val="115000"/>
              </a:lnSpc>
              <a:spcAft>
                <a:spcPts val="0"/>
              </a:spcAft>
              <a:buNone/>
            </a:pPr>
            <a:endParaRPr lang="uk-UA" dirty="0" smtClean="0">
              <a:latin typeface="Times New Roman"/>
              <a:ea typeface="Times New Roman"/>
            </a:endParaRPr>
          </a:p>
          <a:p>
            <a:pPr algn="just">
              <a:lnSpc>
                <a:spcPct val="115000"/>
              </a:lnSpc>
              <a:spcAft>
                <a:spcPts val="0"/>
              </a:spcAft>
              <a:buFont typeface="Wingdings" pitchFamily="2" charset="2"/>
              <a:buChar char="Ø"/>
            </a:pPr>
            <a:endParaRPr lang="uk-UA" dirty="0" smtClean="0">
              <a:latin typeface="Times New Roman"/>
              <a:ea typeface="Times New Roman"/>
            </a:endParaRPr>
          </a:p>
          <a:p>
            <a:pPr algn="just">
              <a:lnSpc>
                <a:spcPct val="115000"/>
              </a:lnSpc>
              <a:spcAft>
                <a:spcPts val="0"/>
              </a:spcAft>
              <a:buNone/>
            </a:pPr>
            <a:endParaRPr lang="uk-UA" dirty="0" smtClean="0">
              <a:latin typeface="Times New Roman"/>
              <a:ea typeface="Times New Roman"/>
            </a:endParaRPr>
          </a:p>
          <a:p>
            <a:pPr lvl="0" eaLnBrk="1" hangingPunct="1">
              <a:buNone/>
            </a:pPr>
            <a:endParaRPr lang="uk-UA" sz="2800" b="1" dirty="0" smtClean="0">
              <a:latin typeface="Times New Roman" pitchFamily="18" charset="0"/>
              <a:cs typeface="Times New Roman" pitchFamily="18" charset="0"/>
            </a:endParaRPr>
          </a:p>
          <a:p>
            <a:pPr lvl="0" eaLnBrk="1" hangingPunct="1">
              <a:buNone/>
            </a:pPr>
            <a:r>
              <a:rPr lang="uk-UA" sz="2800" b="1" dirty="0" smtClean="0">
                <a:latin typeface="Times New Roman" pitchFamily="18" charset="0"/>
                <a:cs typeface="Times New Roman" pitchFamily="18" charset="0"/>
              </a:rPr>
              <a:t>Завдання: Виходячи з визначення конденсатора, отримайте ще дві формули для визначення енергії конденсатора.</a:t>
            </a:r>
          </a:p>
          <a:p>
            <a:pPr lvl="0" eaLnBrk="1" hangingPunct="1">
              <a:buNone/>
            </a:pPr>
            <a:r>
              <a:rPr lang="ru-RU" sz="4000" b="1" dirty="0" smtClean="0">
                <a:cs typeface="Arial" charset="0"/>
              </a:rPr>
              <a:t>      </a:t>
            </a:r>
          </a:p>
          <a:p>
            <a:pPr indent="449580" algn="just">
              <a:lnSpc>
                <a:spcPct val="115000"/>
              </a:lnSpc>
              <a:spcAft>
                <a:spcPts val="0"/>
              </a:spcAft>
              <a:buNone/>
            </a:pPr>
            <a:endParaRPr lang="uk-UA" sz="2800" dirty="0" smtClean="0">
              <a:latin typeface="Times New Roman"/>
              <a:ea typeface="Times New Roman"/>
              <a:cs typeface="Times New Roman"/>
            </a:endParaRPr>
          </a:p>
          <a:p>
            <a:pPr indent="449580" algn="just">
              <a:lnSpc>
                <a:spcPct val="115000"/>
              </a:lnSpc>
              <a:spcAft>
                <a:spcPts val="0"/>
              </a:spcAft>
              <a:buNone/>
            </a:pPr>
            <a:endParaRPr lang="ru-RU" sz="2000" dirty="0" smtClean="0">
              <a:latin typeface="Calibri"/>
              <a:ea typeface="Times New Roman"/>
              <a:cs typeface="Times New Roman"/>
            </a:endParaRPr>
          </a:p>
          <a:p>
            <a:pPr>
              <a:lnSpc>
                <a:spcPct val="115000"/>
              </a:lnSpc>
              <a:spcAft>
                <a:spcPts val="0"/>
              </a:spcAft>
              <a:buNone/>
            </a:pPr>
            <a:r>
              <a:rPr lang="uk-UA" sz="2800" dirty="0" smtClean="0">
                <a:latin typeface="Times New Roman"/>
                <a:ea typeface="Times New Roman"/>
              </a:rPr>
              <a:t> </a:t>
            </a: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graphicFrame>
        <p:nvGraphicFramePr>
          <p:cNvPr id="6" name="Объект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8916" name="Формула" r:id="rId3" imgW="114120" imgH="215640" progId="Equation.3">
                  <p:embed/>
                </p:oleObj>
              </mc:Choice>
              <mc:Fallback>
                <p:oleObj name="Формула"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p:cNvGraphicFramePr>
            <a:graphicFrameLocks noChangeAspect="1"/>
          </p:cNvGraphicFramePr>
          <p:nvPr/>
        </p:nvGraphicFramePr>
        <p:xfrm>
          <a:off x="2743200" y="1600200"/>
          <a:ext cx="3289300" cy="1644650"/>
        </p:xfrm>
        <a:graphic>
          <a:graphicData uri="http://schemas.openxmlformats.org/presentationml/2006/ole">
            <mc:AlternateContent xmlns:mc="http://schemas.openxmlformats.org/markup-compatibility/2006">
              <mc:Choice xmlns:v="urn:schemas-microsoft-com:vml" Requires="v">
                <p:oleObj spid="_x0000_s38917" name="Формула" r:id="rId5" imgW="482400" imgH="241200" progId="Equation.3">
                  <p:embed/>
                </p:oleObj>
              </mc:Choice>
              <mc:Fallback>
                <p:oleObj name="Формула" r:id="rId5" imgW="48240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600200"/>
                        <a:ext cx="3289300" cy="1644650"/>
                      </a:xfrm>
                      <a:prstGeom prst="rect">
                        <a:avLst/>
                      </a:prstGeom>
                      <a:solidFill>
                        <a:schemeClr val="bg1"/>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8" end="8"/>
                                            </p:txEl>
                                          </p:spTgt>
                                        </p:tgtEl>
                                        <p:attrNameLst>
                                          <p:attrName>style.visibility</p:attrName>
                                        </p:attrNameLst>
                                      </p:cBhvr>
                                      <p:to>
                                        <p:strVal val="visible"/>
                                      </p:to>
                                    </p:set>
                                    <p:anim calcmode="lin" valueType="num">
                                      <p:cBhvr>
                                        <p:cTn id="12" dur="500" fill="hold"/>
                                        <p:tgtEl>
                                          <p:spTgt spid="6147">
                                            <p:txEl>
                                              <p:pRg st="8" end="8"/>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8" end="8"/>
                                            </p:txEl>
                                          </p:spTgt>
                                        </p:tgtEl>
                                        <p:attrNameLst>
                                          <p:attrName>ppt_h</p:attrName>
                                        </p:attrNameLst>
                                      </p:cBhvr>
                                      <p:tavLst>
                                        <p:tav tm="0">
                                          <p:val>
                                            <p:fltVal val="0"/>
                                          </p:val>
                                        </p:tav>
                                        <p:tav tm="100000">
                                          <p:val>
                                            <p:strVal val="#ppt_h"/>
                                          </p:val>
                                        </p:tav>
                                      </p:tavLst>
                                    </p:anim>
                                    <p:animEffect transition="in" filter="fade">
                                      <p:cBhvr>
                                        <p:cTn id="14" dur="500"/>
                                        <p:tgtEl>
                                          <p:spTgt spid="6147">
                                            <p:txEl>
                                              <p:pRg st="8" end="8"/>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147">
                                            <p:txEl>
                                              <p:pRg st="10" end="10"/>
                                            </p:txEl>
                                          </p:spTgt>
                                        </p:tgtEl>
                                        <p:attrNameLst>
                                          <p:attrName>style.visibility</p:attrName>
                                        </p:attrNameLst>
                                      </p:cBhvr>
                                      <p:to>
                                        <p:strVal val="visible"/>
                                      </p:to>
                                    </p:set>
                                    <p:anim calcmode="lin" valueType="num">
                                      <p:cBhvr>
                                        <p:cTn id="17" dur="500" fill="hold"/>
                                        <p:tgtEl>
                                          <p:spTgt spid="6147">
                                            <p:txEl>
                                              <p:pRg st="10" end="10"/>
                                            </p:txEl>
                                          </p:spTgt>
                                        </p:tgtEl>
                                        <p:attrNameLst>
                                          <p:attrName>ppt_w</p:attrName>
                                        </p:attrNameLst>
                                      </p:cBhvr>
                                      <p:tavLst>
                                        <p:tav tm="0">
                                          <p:val>
                                            <p:fltVal val="0"/>
                                          </p:val>
                                        </p:tav>
                                        <p:tav tm="100000">
                                          <p:val>
                                            <p:strVal val="#ppt_w"/>
                                          </p:val>
                                        </p:tav>
                                      </p:tavLst>
                                    </p:anim>
                                    <p:anim calcmode="lin" valueType="num">
                                      <p:cBhvr>
                                        <p:cTn id="18" dur="500" fill="hold"/>
                                        <p:tgtEl>
                                          <p:spTgt spid="6147">
                                            <p:txEl>
                                              <p:pRg st="10" end="10"/>
                                            </p:txEl>
                                          </p:spTgt>
                                        </p:tgtEl>
                                        <p:attrNameLst>
                                          <p:attrName>ppt_h</p:attrName>
                                        </p:attrNameLst>
                                      </p:cBhvr>
                                      <p:tavLst>
                                        <p:tav tm="0">
                                          <p:val>
                                            <p:fltVal val="0"/>
                                          </p:val>
                                        </p:tav>
                                        <p:tav tm="100000">
                                          <p:val>
                                            <p:strVal val="#ppt_h"/>
                                          </p:val>
                                        </p:tav>
                                      </p:tavLst>
                                    </p:anim>
                                    <p:animEffect transition="in" filter="fade">
                                      <p:cBhvr>
                                        <p:cTn id="19"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609600"/>
            <a:ext cx="8893175" cy="1143000"/>
          </a:xfrm>
        </p:spPr>
        <p:txBody>
          <a:bodyPr/>
          <a:lstStyle/>
          <a:p>
            <a:pPr eaLnBrk="1" hangingPunct="1"/>
            <a:r>
              <a:rPr lang="uk-UA" sz="4000" b="1" dirty="0" smtClean="0">
                <a:latin typeface="Times New Roman" pitchFamily="18" charset="0"/>
                <a:ea typeface="Times New Roman"/>
                <a:cs typeface="Times New Roman" pitchFamily="18" charset="0"/>
              </a:rPr>
              <a:t>Застосування конденсаторів</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457200" y="1600200"/>
            <a:ext cx="8534400" cy="4191000"/>
          </a:xfrm>
        </p:spPr>
        <p:txBody>
          <a:bodyPr/>
          <a:lstStyle/>
          <a:p>
            <a:pPr marL="0" indent="0" eaLnBrk="1" hangingPunct="1">
              <a:lnSpc>
                <a:spcPct val="90000"/>
              </a:lnSpc>
              <a:buFont typeface="Wingdings" pitchFamily="2" charset="2"/>
              <a:buChar char="Ø"/>
              <a:defRPr/>
            </a:pPr>
            <a:r>
              <a:rPr lang="uk-UA" sz="2800" dirty="0" smtClean="0">
                <a:latin typeface="Times New Roman"/>
                <a:ea typeface="Times New Roman"/>
              </a:rPr>
              <a:t>Фотоспалах</a:t>
            </a:r>
          </a:p>
          <a:p>
            <a:pPr marL="0" indent="0" eaLnBrk="1" hangingPunct="1">
              <a:lnSpc>
                <a:spcPct val="90000"/>
              </a:lnSpc>
              <a:buFont typeface="Wingdings" pitchFamily="2" charset="2"/>
              <a:buChar char="Ø"/>
              <a:defRPr/>
            </a:pPr>
            <a:r>
              <a:rPr lang="uk-UA" sz="2800" dirty="0" smtClean="0">
                <a:latin typeface="Times New Roman"/>
                <a:ea typeface="Times New Roman"/>
              </a:rPr>
              <a:t>Електрошокер</a:t>
            </a:r>
          </a:p>
          <a:p>
            <a:pPr marL="0" indent="0" eaLnBrk="1" hangingPunct="1">
              <a:lnSpc>
                <a:spcPct val="90000"/>
              </a:lnSpc>
              <a:buFont typeface="Wingdings" pitchFamily="2" charset="2"/>
              <a:buChar char="Ø"/>
              <a:defRPr/>
            </a:pPr>
            <a:r>
              <a:rPr lang="uk-UA" sz="2800" dirty="0" smtClean="0">
                <a:latin typeface="Times New Roman"/>
                <a:ea typeface="Times New Roman"/>
              </a:rPr>
              <a:t>Схеми кодування клавіатури персонального комп'ютера</a:t>
            </a:r>
          </a:p>
          <a:p>
            <a:pPr marL="0" indent="0" eaLnBrk="1" hangingPunct="1">
              <a:lnSpc>
                <a:spcPct val="90000"/>
              </a:lnSpc>
              <a:buFont typeface="Wingdings" pitchFamily="2" charset="2"/>
              <a:buChar char="Ø"/>
              <a:defRPr/>
            </a:pPr>
            <a:r>
              <a:rPr lang="uk-UA" sz="2800" dirty="0" smtClean="0">
                <a:latin typeface="Times New Roman"/>
                <a:ea typeface="Times New Roman"/>
              </a:rPr>
              <a:t>Металообробка для високочастотної плавки металів</a:t>
            </a:r>
          </a:p>
          <a:p>
            <a:pPr marL="0" indent="0" eaLnBrk="1" hangingPunct="1">
              <a:lnSpc>
                <a:spcPct val="90000"/>
              </a:lnSpc>
              <a:buFont typeface="Wingdings" pitchFamily="2" charset="2"/>
              <a:buChar char="Ø"/>
              <a:defRPr/>
            </a:pPr>
            <a:r>
              <a:rPr lang="uk-UA" sz="2800" dirty="0" smtClean="0">
                <a:latin typeface="Times New Roman"/>
                <a:ea typeface="Times New Roman"/>
              </a:rPr>
              <a:t>Вугільна промисловість</a:t>
            </a:r>
          </a:p>
          <a:p>
            <a:pPr marL="0" indent="0" eaLnBrk="1" hangingPunct="1">
              <a:lnSpc>
                <a:spcPct val="90000"/>
              </a:lnSpc>
              <a:buFont typeface="Wingdings" pitchFamily="2" charset="2"/>
              <a:buChar char="Ø"/>
              <a:defRPr/>
            </a:pPr>
            <a:r>
              <a:rPr lang="uk-UA" sz="2800" dirty="0" smtClean="0">
                <a:latin typeface="Times New Roman"/>
                <a:ea typeface="Times New Roman"/>
              </a:rPr>
              <a:t>Електропідривні пристрої</a:t>
            </a:r>
          </a:p>
          <a:p>
            <a:pPr marL="0" indent="0" eaLnBrk="1" hangingPunct="1">
              <a:lnSpc>
                <a:spcPct val="90000"/>
              </a:lnSpc>
              <a:buFont typeface="Wingdings" pitchFamily="2" charset="2"/>
              <a:buChar char="Ø"/>
              <a:defRPr/>
            </a:pPr>
            <a:r>
              <a:rPr lang="uk-UA" sz="2800" dirty="0" smtClean="0">
                <a:latin typeface="Times New Roman"/>
                <a:ea typeface="Times New Roman"/>
              </a:rPr>
              <a:t>Радіотехніка</a:t>
            </a:r>
          </a:p>
          <a:p>
            <a:pPr marL="0" indent="0" eaLnBrk="1" hangingPunct="1">
              <a:lnSpc>
                <a:spcPct val="90000"/>
              </a:lnSpc>
              <a:buFont typeface="Wingdings" pitchFamily="2" charset="2"/>
              <a:buChar char="Ø"/>
              <a:defRPr/>
            </a:pPr>
            <a:endParaRPr lang="uk-UA" sz="2800" dirty="0" smtClean="0">
              <a:latin typeface="Times New Roman"/>
              <a:ea typeface="Times New Roman"/>
            </a:endParaRPr>
          </a:p>
          <a:p>
            <a:pPr marL="0" indent="0" eaLnBrk="1" hangingPunct="1">
              <a:lnSpc>
                <a:spcPct val="90000"/>
              </a:lnSpc>
              <a:buFont typeface="Wingdings" pitchFamily="2" charset="2"/>
              <a:buChar char="Ø"/>
              <a:defRPr/>
            </a:pPr>
            <a:endParaRPr lang="uk-UA" sz="28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 calcmode="lin" valueType="num">
                                      <p:cBhvr>
                                        <p:cTn id="14"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14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p:cTn id="21"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14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147">
                                            <p:txEl>
                                              <p:pRg st="2" end="2"/>
                                            </p:txEl>
                                          </p:spTgt>
                                        </p:tgtEl>
                                        <p:attrNameLst>
                                          <p:attrName>style.visibility</p:attrName>
                                        </p:attrNameLst>
                                      </p:cBhvr>
                                      <p:to>
                                        <p:strVal val="visible"/>
                                      </p:to>
                                    </p:set>
                                    <p:anim calcmode="lin" valueType="num">
                                      <p:cBhvr>
                                        <p:cTn id="28"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14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14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147">
                                            <p:txEl>
                                              <p:pRg st="3" end="3"/>
                                            </p:txEl>
                                          </p:spTgt>
                                        </p:tgtEl>
                                        <p:attrNameLst>
                                          <p:attrName>style.visibility</p:attrName>
                                        </p:attrNameLst>
                                      </p:cBhvr>
                                      <p:to>
                                        <p:strVal val="visible"/>
                                      </p:to>
                                    </p:set>
                                    <p:anim calcmode="lin" valueType="num">
                                      <p:cBhvr>
                                        <p:cTn id="35"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6147">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614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6147">
                                            <p:txEl>
                                              <p:pRg st="4" end="4"/>
                                            </p:txEl>
                                          </p:spTgt>
                                        </p:tgtEl>
                                        <p:attrNameLst>
                                          <p:attrName>style.visibility</p:attrName>
                                        </p:attrNameLst>
                                      </p:cBhvr>
                                      <p:to>
                                        <p:strVal val="visible"/>
                                      </p:to>
                                    </p:set>
                                    <p:anim calcmode="lin" valueType="num">
                                      <p:cBhvr>
                                        <p:cTn id="42"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6147">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614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6147">
                                            <p:txEl>
                                              <p:pRg st="5" end="5"/>
                                            </p:txEl>
                                          </p:spTgt>
                                        </p:tgtEl>
                                        <p:attrNameLst>
                                          <p:attrName>style.visibility</p:attrName>
                                        </p:attrNameLst>
                                      </p:cBhvr>
                                      <p:to>
                                        <p:strVal val="visible"/>
                                      </p:to>
                                    </p:set>
                                    <p:anim calcmode="lin" valueType="num">
                                      <p:cBhvr>
                                        <p:cTn id="49" dur="500" fill="hold"/>
                                        <p:tgtEl>
                                          <p:spTgt spid="6147">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6147">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614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6147">
                                            <p:txEl>
                                              <p:pRg st="6" end="6"/>
                                            </p:txEl>
                                          </p:spTgt>
                                        </p:tgtEl>
                                        <p:attrNameLst>
                                          <p:attrName>style.visibility</p:attrName>
                                        </p:attrNameLst>
                                      </p:cBhvr>
                                      <p:to>
                                        <p:strVal val="visible"/>
                                      </p:to>
                                    </p:set>
                                    <p:anim calcmode="lin" valueType="num">
                                      <p:cBhvr>
                                        <p:cTn id="56"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6147">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609600"/>
            <a:ext cx="8893175" cy="1143000"/>
          </a:xfrm>
        </p:spPr>
        <p:txBody>
          <a:bodyPr/>
          <a:lstStyle/>
          <a:p>
            <a:pPr eaLnBrk="1" hangingPunct="1"/>
            <a:r>
              <a:rPr lang="uk-UA" sz="4000" b="1" dirty="0" smtClean="0">
                <a:latin typeface="Times New Roman"/>
                <a:ea typeface="Times New Roman"/>
              </a:rPr>
              <a:t>Історія створення конденсатора</a:t>
            </a:r>
            <a:endParaRPr lang="ru-RU" sz="4000" b="1" dirty="0" smtClean="0">
              <a:latin typeface="Times New Roman" pitchFamily="18" charset="0"/>
            </a:endParaRPr>
          </a:p>
        </p:txBody>
      </p:sp>
      <p:sp>
        <p:nvSpPr>
          <p:cNvPr id="6147" name="Rectangle 3"/>
          <p:cNvSpPr>
            <a:spLocks noGrp="1" noChangeArrowheads="1"/>
          </p:cNvSpPr>
          <p:nvPr>
            <p:ph type="subTitle" idx="4294967295"/>
          </p:nvPr>
        </p:nvSpPr>
        <p:spPr>
          <a:xfrm>
            <a:off x="457200" y="1600200"/>
            <a:ext cx="8534400" cy="1676400"/>
          </a:xfrm>
        </p:spPr>
        <p:txBody>
          <a:bodyPr/>
          <a:lstStyle/>
          <a:p>
            <a:pPr marL="0" indent="0" eaLnBrk="1" hangingPunct="1">
              <a:lnSpc>
                <a:spcPct val="90000"/>
              </a:lnSpc>
              <a:buFont typeface="Wingdings" pitchFamily="2" charset="2"/>
              <a:buChar char="Ø"/>
              <a:defRPr/>
            </a:pPr>
            <a:r>
              <a:rPr lang="uk-UA" sz="2800" dirty="0" smtClean="0">
                <a:latin typeface="Times New Roman"/>
                <a:ea typeface="Times New Roman"/>
              </a:rPr>
              <a:t>У </a:t>
            </a:r>
            <a:r>
              <a:rPr lang="uk-UA" sz="2800" dirty="0" smtClean="0">
                <a:latin typeface="Times New Roman"/>
                <a:ea typeface="Times New Roman"/>
                <a:cs typeface="Times New Roman"/>
              </a:rPr>
              <a:t>1745</a:t>
            </a:r>
            <a:r>
              <a:rPr lang="uk-UA" sz="2800" dirty="0" smtClean="0">
                <a:latin typeface="Times New Roman"/>
                <a:ea typeface="Times New Roman"/>
              </a:rPr>
              <a:t> році в </a:t>
            </a:r>
            <a:r>
              <a:rPr lang="uk-UA" sz="2800" dirty="0" smtClean="0">
                <a:latin typeface="Times New Roman"/>
                <a:ea typeface="Times New Roman"/>
                <a:cs typeface="Times New Roman"/>
              </a:rPr>
              <a:t>Лейдені німецький </a:t>
            </a:r>
            <a:r>
              <a:rPr lang="uk-UA" sz="2800" dirty="0" smtClean="0">
                <a:latin typeface="Times New Roman"/>
                <a:ea typeface="Times New Roman"/>
              </a:rPr>
              <a:t>фізик Евальд Юрген фон Клейст  та голландський фізик Пітер ван Мушенбрук створили перший конденсатор — «лейденську банку».</a:t>
            </a:r>
            <a:endParaRPr lang="uk-UA" sz="28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066800" y="3581400"/>
            <a:ext cx="1981200" cy="2438400"/>
          </a:xfrm>
          <a:prstGeom prst="rect">
            <a:avLst/>
          </a:prstGeom>
          <a:noFill/>
          <a:ln w="9525">
            <a:noFill/>
            <a:miter lim="800000"/>
            <a:headEnd/>
            <a:tailEnd/>
          </a:ln>
        </p:spPr>
      </p:pic>
      <p:pic>
        <p:nvPicPr>
          <p:cNvPr id="1027" name="Picture 3" descr="C:\Users\Сергiй\Desktop\Урок Учитель года\Новая папка\загружено1.jpg"/>
          <p:cNvPicPr>
            <a:picLocks noChangeAspect="1" noChangeArrowheads="1"/>
          </p:cNvPicPr>
          <p:nvPr/>
        </p:nvPicPr>
        <p:blipFill>
          <a:blip r:embed="rId3" cstate="print"/>
          <a:srcRect/>
          <a:stretch>
            <a:fillRect/>
          </a:stretch>
        </p:blipFill>
        <p:spPr bwMode="auto">
          <a:xfrm>
            <a:off x="5486400" y="3581400"/>
            <a:ext cx="1847850" cy="2466975"/>
          </a:xfrm>
          <a:prstGeom prst="rect">
            <a:avLst/>
          </a:prstGeom>
          <a:noFill/>
        </p:spPr>
      </p:pic>
      <p:pic>
        <p:nvPicPr>
          <p:cNvPr id="1028" name="Picture 4" descr="C:\Users\Сергiй\Desktop\Урок Учитель года\Новая папка\загружено2.jpg"/>
          <p:cNvPicPr>
            <a:picLocks noChangeAspect="1" noChangeArrowheads="1"/>
          </p:cNvPicPr>
          <p:nvPr/>
        </p:nvPicPr>
        <p:blipFill>
          <a:blip r:embed="rId4" cstate="print"/>
          <a:srcRect/>
          <a:stretch>
            <a:fillRect/>
          </a:stretch>
        </p:blipFill>
        <p:spPr bwMode="auto">
          <a:xfrm>
            <a:off x="3657600" y="4267200"/>
            <a:ext cx="1371600" cy="2000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609600"/>
            <a:ext cx="8893175" cy="1143000"/>
          </a:xfrm>
        </p:spPr>
        <p:txBody>
          <a:bodyPr/>
          <a:lstStyle/>
          <a:p>
            <a:pPr eaLnBrk="1" hangingPunct="1"/>
            <a:r>
              <a:rPr lang="uk-UA" sz="4000" b="1" dirty="0" smtClean="0">
                <a:latin typeface="Calibri"/>
                <a:ea typeface="Times New Roman"/>
                <a:cs typeface="Times New Roman"/>
              </a:rPr>
              <a:t>Застосування конденсаторів</a:t>
            </a:r>
            <a:endParaRPr lang="ru-RU" sz="4000" b="1" dirty="0" smtClean="0">
              <a:latin typeface="Times New Roman" pitchFamily="18" charset="0"/>
            </a:endParaRPr>
          </a:p>
        </p:txBody>
      </p:sp>
      <p:pic>
        <p:nvPicPr>
          <p:cNvPr id="4" name="Picture 4" descr="фотовспышки"/>
          <p:cNvPicPr>
            <a:picLocks noChangeAspect="1" noChangeArrowheads="1"/>
          </p:cNvPicPr>
          <p:nvPr/>
        </p:nvPicPr>
        <p:blipFill>
          <a:blip r:embed="rId2" cstate="print"/>
          <a:srcRect/>
          <a:stretch>
            <a:fillRect/>
          </a:stretch>
        </p:blipFill>
        <p:spPr bwMode="auto">
          <a:xfrm>
            <a:off x="533400" y="1676400"/>
            <a:ext cx="3733800" cy="2667000"/>
          </a:xfrm>
          <a:prstGeom prst="rect">
            <a:avLst/>
          </a:prstGeom>
          <a:noFill/>
        </p:spPr>
      </p:pic>
      <p:pic>
        <p:nvPicPr>
          <p:cNvPr id="5" name="Picture 5" descr="к в клавиатуре комп"/>
          <p:cNvPicPr>
            <a:picLocks noChangeAspect="1" noChangeArrowheads="1"/>
          </p:cNvPicPr>
          <p:nvPr/>
        </p:nvPicPr>
        <p:blipFill>
          <a:blip r:embed="rId3" cstate="print"/>
          <a:srcRect t="13628" b="15932"/>
          <a:stretch>
            <a:fillRect/>
          </a:stretch>
        </p:blipFill>
        <p:spPr bwMode="auto">
          <a:xfrm>
            <a:off x="2895600" y="4419600"/>
            <a:ext cx="4533900" cy="2155825"/>
          </a:xfrm>
          <a:prstGeom prst="rect">
            <a:avLst/>
          </a:prstGeom>
          <a:noFill/>
        </p:spPr>
      </p:pic>
      <p:pic>
        <p:nvPicPr>
          <p:cNvPr id="39938" name="Picture 2" descr="E:\Біофізика\default.jpeg"/>
          <p:cNvPicPr>
            <a:picLocks noChangeAspect="1" noChangeArrowheads="1"/>
          </p:cNvPicPr>
          <p:nvPr/>
        </p:nvPicPr>
        <p:blipFill>
          <a:blip r:embed="rId4" cstate="print"/>
          <a:srcRect/>
          <a:stretch>
            <a:fillRect/>
          </a:stretch>
        </p:blipFill>
        <p:spPr bwMode="auto">
          <a:xfrm>
            <a:off x="5410200" y="1600200"/>
            <a:ext cx="2819400" cy="2514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609600"/>
            <a:ext cx="8893175" cy="1143000"/>
          </a:xfrm>
        </p:spPr>
        <p:txBody>
          <a:bodyPr/>
          <a:lstStyle/>
          <a:p>
            <a:pPr eaLnBrk="1" hangingPunct="1"/>
            <a:r>
              <a:rPr lang="uk-UA" sz="4000" b="1" dirty="0" smtClean="0">
                <a:latin typeface="Times New Roman" pitchFamily="18" charset="0"/>
                <a:ea typeface="Times New Roman"/>
                <a:cs typeface="Times New Roman" pitchFamily="18" charset="0"/>
              </a:rPr>
              <a:t>Конденсатор в автомобілі</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457200" y="1600200"/>
            <a:ext cx="8534400" cy="2819400"/>
          </a:xfrm>
        </p:spPr>
        <p:txBody>
          <a:bodyPr/>
          <a:lstStyle/>
          <a:p>
            <a:pPr marL="0" indent="0" eaLnBrk="1" hangingPunct="1">
              <a:lnSpc>
                <a:spcPct val="90000"/>
              </a:lnSpc>
              <a:buFont typeface="Wingdings" pitchFamily="2" charset="2"/>
              <a:buChar char="Ø"/>
              <a:defRPr/>
            </a:pPr>
            <a:r>
              <a:rPr lang="uk-UA" sz="2800" dirty="0" smtClean="0">
                <a:latin typeface="Times New Roman"/>
                <a:ea typeface="Times New Roman"/>
              </a:rPr>
              <a:t>Навіщо встановлюють конденсатор в автомобілях? Конденсатор відмінно пригнічує перешкоди (як високі, так і низькі частоти), мережевий шум, скачки напруги при включенні різних приладів, а також різні пульсації струму. </a:t>
            </a:r>
          </a:p>
          <a:p>
            <a:pPr marL="0" indent="0" eaLnBrk="1" hangingPunct="1">
              <a:lnSpc>
                <a:spcPct val="90000"/>
              </a:lnSpc>
              <a:buFont typeface="Wingdings" pitchFamily="2" charset="2"/>
              <a:buChar char="Ø"/>
              <a:defRPr/>
            </a:pPr>
            <a:r>
              <a:rPr lang="uk-UA" sz="2800" dirty="0" smtClean="0">
                <a:latin typeface="Times New Roman"/>
                <a:ea typeface="Times New Roman"/>
              </a:rPr>
              <a:t>Встановлення конденсатора рятує від всіх цих недоліків.</a:t>
            </a:r>
          </a:p>
          <a:p>
            <a:pPr marL="0" indent="0" eaLnBrk="1" hangingPunct="1">
              <a:lnSpc>
                <a:spcPct val="90000"/>
              </a:lnSpc>
              <a:buFont typeface="Wingdings" pitchFamily="2" charset="2"/>
              <a:buChar char="Ø"/>
              <a:defRPr/>
            </a:pPr>
            <a:endParaRPr lang="ru-RU" sz="2800" dirty="0" smtClean="0">
              <a:latin typeface="Times New Roman"/>
              <a:ea typeface="Times New Roman"/>
            </a:endParaRPr>
          </a:p>
          <a:p>
            <a:pPr marL="0" indent="0" eaLnBrk="1" hangingPunct="1">
              <a:lnSpc>
                <a:spcPct val="90000"/>
              </a:lnSpc>
              <a:buFont typeface="Wingdings" pitchFamily="2" charset="2"/>
              <a:buChar char="Ø"/>
              <a:defRPr/>
            </a:pPr>
            <a:endParaRPr lang="ru-RU" sz="2800" dirty="0" smtClean="0">
              <a:latin typeface="Times New Roman"/>
              <a:ea typeface="Times New Roman"/>
            </a:endParaRPr>
          </a:p>
          <a:p>
            <a:pPr marL="0" indent="0" eaLnBrk="1" hangingPunct="1">
              <a:lnSpc>
                <a:spcPct val="90000"/>
              </a:lnSpc>
              <a:buFont typeface="Wingdings" pitchFamily="2" charset="2"/>
              <a:buChar char="Ø"/>
              <a:defRPr/>
            </a:pPr>
            <a:endParaRPr lang="ru-RU" sz="2800" dirty="0" smtClean="0">
              <a:latin typeface="Times New Roman"/>
              <a:ea typeface="Times New Roman"/>
            </a:endParaRPr>
          </a:p>
          <a:p>
            <a:pPr marL="0" indent="0" eaLnBrk="1" hangingPunct="1">
              <a:lnSpc>
                <a:spcPct val="90000"/>
              </a:lnSpc>
              <a:buFont typeface="Wingdings" pitchFamily="2" charset="2"/>
              <a:buChar char="Ø"/>
              <a:defRPr/>
            </a:pPr>
            <a:endParaRPr lang="ru-RU" sz="2800" dirty="0" smtClean="0">
              <a:latin typeface="Times New Roman"/>
              <a:ea typeface="Times New Roman"/>
            </a:endParaRPr>
          </a:p>
          <a:p>
            <a:pPr marL="0" indent="0" eaLnBrk="1" hangingPunct="1">
              <a:lnSpc>
                <a:spcPct val="90000"/>
              </a:lnSpc>
              <a:buNone/>
              <a:defRPr/>
            </a:pPr>
            <a:endParaRPr lang="uk-UA" sz="2800" dirty="0" smtClean="0">
              <a:latin typeface="Times New Roman" pitchFamily="18" charset="0"/>
              <a:cs typeface="Times New Roman" pitchFamily="18" charset="0"/>
            </a:endParaRPr>
          </a:p>
        </p:txBody>
      </p:sp>
      <p:pic>
        <p:nvPicPr>
          <p:cNvPr id="68610" name="Picture 2"/>
          <p:cNvPicPr>
            <a:picLocks noChangeAspect="1" noChangeArrowheads="1"/>
          </p:cNvPicPr>
          <p:nvPr/>
        </p:nvPicPr>
        <p:blipFill>
          <a:blip r:embed="rId2" cstate="print"/>
          <a:srcRect/>
          <a:stretch>
            <a:fillRect/>
          </a:stretch>
        </p:blipFill>
        <p:spPr bwMode="auto">
          <a:xfrm>
            <a:off x="3581400" y="4191000"/>
            <a:ext cx="4343400" cy="2443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47800" y="457200"/>
            <a:ext cx="5943600" cy="838200"/>
          </a:xfrm>
        </p:spPr>
        <p:txBody>
          <a:bodyPr/>
          <a:lstStyle/>
          <a:p>
            <a:pPr eaLnBrk="1" hangingPunct="1"/>
            <a:r>
              <a:rPr lang="uk-UA" sz="4000" b="1" dirty="0" smtClean="0">
                <a:latin typeface="Times New Roman" pitchFamily="18" charset="0"/>
                <a:cs typeface="Times New Roman" pitchFamily="18" charset="0"/>
              </a:rPr>
              <a:t>Релаксація</a:t>
            </a:r>
            <a:endParaRPr lang="ru-RU" sz="4000" b="1" dirty="0" smtClean="0">
              <a:latin typeface="Times New Roman" pitchFamily="18" charset="0"/>
              <a:cs typeface="Times New Roman" pitchFamily="18" charset="0"/>
            </a:endParaRPr>
          </a:p>
        </p:txBody>
      </p:sp>
      <p:sp>
        <p:nvSpPr>
          <p:cNvPr id="3" name="Прямоугольник 2"/>
          <p:cNvSpPr/>
          <p:nvPr/>
        </p:nvSpPr>
        <p:spPr>
          <a:xfrm>
            <a:off x="381000" y="1219200"/>
            <a:ext cx="8610600" cy="4401205"/>
          </a:xfrm>
          <a:prstGeom prst="rect">
            <a:avLst/>
          </a:prstGeom>
        </p:spPr>
        <p:txBody>
          <a:bodyPr wrap="square">
            <a:spAutoFit/>
          </a:bodyPr>
          <a:lstStyle/>
          <a:p>
            <a:r>
              <a:rPr lang="ru-RU" dirty="0" smtClean="0">
                <a:solidFill>
                  <a:schemeClr val="bg1"/>
                </a:solidFill>
                <a:latin typeface="Times New Roman" pitchFamily="18" charset="0"/>
                <a:cs typeface="Times New Roman" pitchFamily="18" charset="0"/>
              </a:rPr>
              <a:t>	</a:t>
            </a:r>
            <a:r>
              <a:rPr lang="uk-UA" sz="2000" b="1" dirty="0" smtClean="0">
                <a:solidFill>
                  <a:schemeClr val="bg1"/>
                </a:solidFill>
                <a:latin typeface="Times New Roman" pitchFamily="18" charset="0"/>
                <a:cs typeface="Times New Roman" pitchFamily="18" charset="0"/>
              </a:rPr>
              <a:t>Візьміть мідну монету, лимон, оцинкований цвях і мідний дріт. Стисніть лимон, щоб він став м'яким. Потім зробіть два маленькі розрізи і вставте в них цвях і монету, приєднавши до них невеликий шматочок дроту. Якщо мокрими руками доторкнутись до дроту, відчуєте удар струмом.</a:t>
            </a:r>
          </a:p>
          <a:p>
            <a:r>
              <a:rPr lang="uk-UA" sz="2000" b="1" dirty="0" smtClean="0">
                <a:solidFill>
                  <a:schemeClr val="bg1"/>
                </a:solidFill>
                <a:latin typeface="Times New Roman" pitchFamily="18" charset="0"/>
                <a:cs typeface="Times New Roman" pitchFamily="18" charset="0"/>
              </a:rPr>
              <a:t>Наукове обґрунтування : У цій </a:t>
            </a:r>
            <a:r>
              <a:rPr lang="uk-UA" sz="2000" b="1" dirty="0" smtClean="0">
                <a:solidFill>
                  <a:schemeClr val="bg1"/>
                </a:solidFill>
                <a:latin typeface="Times New Roman" pitchFamily="18" charset="0"/>
                <a:cs typeface="Times New Roman" pitchFamily="18" charset="0"/>
              </a:rPr>
              <a:t>саморобній  гальванічній </a:t>
            </a:r>
            <a:r>
              <a:rPr lang="uk-UA" sz="2000" b="1" dirty="0" smtClean="0">
                <a:solidFill>
                  <a:schemeClr val="bg1"/>
                </a:solidFill>
                <a:latin typeface="Times New Roman" pitchFamily="18" charset="0"/>
                <a:cs typeface="Times New Roman" pitchFamily="18" charset="0"/>
              </a:rPr>
              <a:t>батарейці покритий цинком цвях діє як негативний електрод, а покрита міддю монета - як позитивний. Електролітом є лимонний сік, його позитивно заряджені іони водню взаємодію з цинком : </a:t>
            </a:r>
            <a:r>
              <a:rPr lang="uk-UA" sz="2000" b="1" dirty="0" err="1" smtClean="0">
                <a:solidFill>
                  <a:schemeClr val="bg1"/>
                </a:solidFill>
                <a:latin typeface="Times New Roman" pitchFamily="18" charset="0"/>
                <a:cs typeface="Times New Roman" pitchFamily="18" charset="0"/>
              </a:rPr>
              <a:t>Zn</a:t>
            </a:r>
            <a:r>
              <a:rPr lang="uk-UA" sz="2000" b="1" dirty="0" smtClean="0">
                <a:solidFill>
                  <a:schemeClr val="bg1"/>
                </a:solidFill>
                <a:latin typeface="Times New Roman" pitchFamily="18" charset="0"/>
                <a:cs typeface="Times New Roman" pitchFamily="18" charset="0"/>
              </a:rPr>
              <a:t> + 2H + -&gt; Zn2 + + H2.</a:t>
            </a:r>
          </a:p>
          <a:p>
            <a:endParaRPr lang="uk-UA" sz="2000" b="1" dirty="0" smtClean="0">
              <a:solidFill>
                <a:schemeClr val="bg1"/>
              </a:solidFill>
              <a:latin typeface="Times New Roman" pitchFamily="18" charset="0"/>
              <a:cs typeface="Times New Roman" pitchFamily="18" charset="0"/>
            </a:endParaRPr>
          </a:p>
          <a:p>
            <a:endParaRPr lang="en-US" sz="2000" b="1" dirty="0" smtClean="0">
              <a:solidFill>
                <a:schemeClr val="bg1"/>
              </a:solidFill>
              <a:latin typeface="Times New Roman" pitchFamily="18" charset="0"/>
              <a:cs typeface="Times New Roman" pitchFamily="18" charset="0"/>
            </a:endParaRPr>
          </a:p>
          <a:p>
            <a:endParaRPr lang="en-US" sz="2000" b="1" dirty="0" smtClean="0">
              <a:solidFill>
                <a:schemeClr val="bg1"/>
              </a:solidFill>
              <a:latin typeface="Times New Roman" pitchFamily="18" charset="0"/>
              <a:cs typeface="Times New Roman" pitchFamily="18" charset="0"/>
            </a:endParaRPr>
          </a:p>
          <a:p>
            <a:endParaRPr lang="en-US" sz="2000" b="1" dirty="0" smtClean="0">
              <a:solidFill>
                <a:schemeClr val="bg1"/>
              </a:solidFill>
              <a:latin typeface="Times New Roman" pitchFamily="18" charset="0"/>
              <a:cs typeface="Times New Roman" pitchFamily="18" charset="0"/>
            </a:endParaRPr>
          </a:p>
          <a:p>
            <a:endParaRPr lang="en-US" sz="2000" b="1" dirty="0" smtClean="0">
              <a:solidFill>
                <a:schemeClr val="bg1"/>
              </a:solidFill>
              <a:latin typeface="Times New Roman" pitchFamily="18" charset="0"/>
              <a:cs typeface="Times New Roman" pitchFamily="18" charset="0"/>
            </a:endParaRPr>
          </a:p>
        </p:txBody>
      </p:sp>
      <p:pic>
        <p:nvPicPr>
          <p:cNvPr id="64513" name="Picture 1"/>
          <p:cNvPicPr>
            <a:picLocks noChangeAspect="1" noChangeArrowheads="1"/>
          </p:cNvPicPr>
          <p:nvPr/>
        </p:nvPicPr>
        <p:blipFill>
          <a:blip r:embed="rId2" cstate="print"/>
          <a:srcRect/>
          <a:stretch>
            <a:fillRect/>
          </a:stretch>
        </p:blipFill>
        <p:spPr bwMode="auto">
          <a:xfrm>
            <a:off x="2895600" y="4114800"/>
            <a:ext cx="3505200" cy="2476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533400" y="381000"/>
            <a:ext cx="8610600" cy="685800"/>
          </a:xfrm>
        </p:spPr>
        <p:txBody>
          <a:bodyPr/>
          <a:lstStyle/>
          <a:p>
            <a:r>
              <a:rPr lang="uk-UA" dirty="0" smtClean="0">
                <a:latin typeface="Times New Roman" pitchFamily="18" charset="0"/>
                <a:cs typeface="Times New Roman" pitchFamily="18" charset="0"/>
              </a:rPr>
              <a:t>Письмовий </a:t>
            </a:r>
            <a:r>
              <a:rPr lang="uk-UA"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контроль:</a:t>
            </a:r>
            <a:endParaRPr lang="ru-RU" dirty="0" smtClean="0">
              <a:latin typeface="Times New Roman" pitchFamily="18" charset="0"/>
              <a:cs typeface="Times New Roman" pitchFamily="18" charset="0"/>
            </a:endParaRPr>
          </a:p>
        </p:txBody>
      </p:sp>
      <p:sp>
        <p:nvSpPr>
          <p:cNvPr id="14338" name="Rectangle 3"/>
          <p:cNvSpPr>
            <a:spLocks noGrp="1" noChangeArrowheads="1"/>
          </p:cNvSpPr>
          <p:nvPr>
            <p:ph type="body" idx="1"/>
          </p:nvPr>
        </p:nvSpPr>
        <p:spPr>
          <a:xfrm>
            <a:off x="685800" y="1143000"/>
            <a:ext cx="8001000" cy="5562600"/>
          </a:xfrm>
        </p:spPr>
        <p:txBody>
          <a:bodyPr/>
          <a:lstStyle/>
          <a:p>
            <a:pPr>
              <a:buFontTx/>
              <a:buNone/>
            </a:pPr>
            <a:endParaRPr lang="uk-UA" sz="2000" dirty="0" smtClean="0"/>
          </a:p>
        </p:txBody>
      </p:sp>
      <p:graphicFrame>
        <p:nvGraphicFramePr>
          <p:cNvPr id="14463" name="Group 127"/>
          <p:cNvGraphicFramePr>
            <a:graphicFrameLocks noGrp="1"/>
          </p:cNvGraphicFramePr>
          <p:nvPr/>
        </p:nvGraphicFramePr>
        <p:xfrm>
          <a:off x="762000" y="1094232"/>
          <a:ext cx="7848600" cy="5763768"/>
        </p:xfrm>
        <a:graphic>
          <a:graphicData uri="http://schemas.openxmlformats.org/drawingml/2006/table">
            <a:tbl>
              <a:tblPr/>
              <a:tblGrid>
                <a:gridCol w="4572000"/>
                <a:gridCol w="3276600"/>
              </a:tblGrid>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C00000"/>
                          </a:solidFill>
                          <a:effectLst/>
                          <a:latin typeface="Times New Roman" pitchFamily="18" charset="0"/>
                          <a:cs typeface="Times New Roman" pitchFamily="18" charset="0"/>
                        </a:rPr>
                        <a:t>Відповісти на запитання</a:t>
                      </a:r>
                      <a:endParaRPr kumimoji="0" lang="ru-RU" sz="1800" b="1" i="0" u="none" strike="noStrike" cap="none" normalizeH="0" baseline="0" dirty="0" smtClean="0">
                        <a:ln>
                          <a:noFill/>
                        </a:ln>
                        <a:solidFill>
                          <a:srgbClr val="C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smtClean="0">
                          <a:ln>
                            <a:noFill/>
                          </a:ln>
                          <a:solidFill>
                            <a:srgbClr val="C00000"/>
                          </a:solidFill>
                          <a:effectLst/>
                          <a:latin typeface="Times New Roman" pitchFamily="18" charset="0"/>
                          <a:cs typeface="Times New Roman" pitchFamily="18" charset="0"/>
                        </a:rPr>
                        <a:t>Варіанти відповідей</a:t>
                      </a:r>
                      <a:endParaRPr kumimoji="0" lang="ru-RU" sz="1800" b="1" i="0" u="none" strike="noStrike" cap="none" normalizeH="0" baseline="0" dirty="0" smtClean="0">
                        <a:ln>
                          <a:noFill/>
                        </a:ln>
                        <a:solidFill>
                          <a:srgbClr val="C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0624">
                <a:tc>
                  <a:txBody>
                    <a:bodyPr/>
                    <a:lstStyle/>
                    <a:p>
                      <a:pPr algn="just">
                        <a:lnSpc>
                          <a:spcPct val="115000"/>
                        </a:lnSpc>
                        <a:spcAft>
                          <a:spcPts val="0"/>
                        </a:spcAft>
                      </a:pPr>
                      <a:r>
                        <a:rPr lang="uk-UA" sz="1200" b="1" dirty="0" smtClean="0">
                          <a:latin typeface="Times New Roman" pitchFamily="18" charset="0"/>
                          <a:ea typeface="Times New Roman"/>
                          <a:cs typeface="Times New Roman" pitchFamily="18" charset="0"/>
                        </a:rPr>
                        <a:t>1.Ємність </a:t>
                      </a:r>
                      <a:r>
                        <a:rPr lang="uk-UA" sz="1200" b="1" dirty="0">
                          <a:latin typeface="Times New Roman" pitchFamily="18" charset="0"/>
                          <a:ea typeface="Times New Roman"/>
                          <a:cs typeface="Times New Roman" pitchFamily="18" charset="0"/>
                        </a:rPr>
                        <a:t>конденсатора залежить</a:t>
                      </a:r>
                      <a:endParaRPr lang="ru-RU" sz="12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algn="just">
                        <a:lnSpc>
                          <a:spcPct val="115000"/>
                        </a:lnSpc>
                        <a:spcAft>
                          <a:spcPts val="0"/>
                        </a:spcAft>
                      </a:pPr>
                      <a:r>
                        <a:rPr lang="ru-RU" sz="1400" b="1">
                          <a:latin typeface="Times New Roman"/>
                          <a:ea typeface="Times New Roman"/>
                          <a:cs typeface="Times New Roman"/>
                        </a:rPr>
                        <a:t>А) </a:t>
                      </a:r>
                      <a:r>
                        <a:rPr lang="uk-UA" sz="1400" b="1">
                          <a:latin typeface="Times New Roman"/>
                          <a:ea typeface="Times New Roman"/>
                          <a:cs typeface="Times New Roman"/>
                        </a:rPr>
                        <a:t>від властивостей діелектрика</a:t>
                      </a:r>
                      <a:r>
                        <a:rPr lang="ru-RU" sz="1400" b="1">
                          <a:latin typeface="Times New Roman"/>
                          <a:ea typeface="Times New Roman"/>
                          <a:cs typeface="Times New Roman"/>
                        </a:rPr>
                        <a:t>, </a:t>
                      </a:r>
                      <a:r>
                        <a:rPr lang="uk-UA" sz="1400" b="1">
                          <a:latin typeface="Times New Roman"/>
                          <a:ea typeface="Times New Roman"/>
                          <a:cs typeface="Times New Roman"/>
                        </a:rPr>
                        <a:t>площі пластин</a:t>
                      </a:r>
                      <a:r>
                        <a:rPr lang="ru-RU" sz="1400" b="1">
                          <a:latin typeface="Times New Roman"/>
                          <a:ea typeface="Times New Roman"/>
                          <a:cs typeface="Times New Roman"/>
                        </a:rPr>
                        <a:t>, </a:t>
                      </a:r>
                      <a:r>
                        <a:rPr lang="uk-UA" sz="1400" b="1">
                          <a:latin typeface="Times New Roman"/>
                          <a:ea typeface="Times New Roman"/>
                          <a:cs typeface="Times New Roman"/>
                        </a:rPr>
                        <a:t>відстані між ними</a:t>
                      </a:r>
                      <a:r>
                        <a:rPr lang="ru-RU" sz="1400" b="1">
                          <a:latin typeface="Times New Roman"/>
                          <a:ea typeface="Times New Roman"/>
                          <a:cs typeface="Times New Roman"/>
                        </a:rPr>
                        <a:t>.</a:t>
                      </a:r>
                      <a:endParaRPr lang="ru-RU" sz="1100" b="1">
                        <a:latin typeface="Calibri"/>
                        <a:ea typeface="Times New Roman"/>
                        <a:cs typeface="Times New Roman"/>
                      </a:endParaRPr>
                    </a:p>
                    <a:p>
                      <a:pPr algn="just">
                        <a:lnSpc>
                          <a:spcPct val="115000"/>
                        </a:lnSpc>
                        <a:spcAft>
                          <a:spcPts val="0"/>
                        </a:spcAft>
                      </a:pPr>
                      <a:r>
                        <a:rPr lang="ru-RU" sz="1400" b="1">
                          <a:latin typeface="Times New Roman"/>
                          <a:ea typeface="Times New Roman"/>
                          <a:cs typeface="Times New Roman"/>
                        </a:rPr>
                        <a:t>Б) </a:t>
                      </a:r>
                      <a:r>
                        <a:rPr lang="uk-UA" sz="1400" b="1">
                          <a:latin typeface="Times New Roman"/>
                          <a:ea typeface="Times New Roman"/>
                          <a:cs typeface="Times New Roman"/>
                        </a:rPr>
                        <a:t>тільки від властивостей діелектрика</a:t>
                      </a:r>
                      <a:endParaRPr lang="ru-RU" sz="1100" b="1">
                        <a:latin typeface="Calibri"/>
                        <a:ea typeface="Times New Roman"/>
                        <a:cs typeface="Times New Roman"/>
                      </a:endParaRPr>
                    </a:p>
                    <a:p>
                      <a:pPr algn="just">
                        <a:lnSpc>
                          <a:spcPct val="115000"/>
                        </a:lnSpc>
                        <a:spcAft>
                          <a:spcPts val="0"/>
                        </a:spcAft>
                      </a:pPr>
                      <a:r>
                        <a:rPr lang="ru-RU" sz="1400" b="1">
                          <a:latin typeface="Times New Roman"/>
                          <a:ea typeface="Times New Roman"/>
                          <a:cs typeface="Times New Roman"/>
                        </a:rPr>
                        <a:t>В) </a:t>
                      </a:r>
                      <a:r>
                        <a:rPr lang="uk-UA" sz="1400" b="1">
                          <a:latin typeface="Times New Roman"/>
                          <a:ea typeface="Times New Roman"/>
                          <a:cs typeface="Times New Roman"/>
                        </a:rPr>
                        <a:t>від опору провідника</a:t>
                      </a:r>
                      <a:endParaRPr lang="ru-RU" sz="1100" b="1">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420624">
                <a:tc>
                  <a:txBody>
                    <a:bodyPr/>
                    <a:lstStyle/>
                    <a:p>
                      <a:pPr algn="just">
                        <a:lnSpc>
                          <a:spcPct val="115000"/>
                        </a:lnSpc>
                        <a:spcAft>
                          <a:spcPts val="0"/>
                        </a:spcAft>
                      </a:pPr>
                      <a:r>
                        <a:rPr lang="uk-UA" sz="1200" b="1" dirty="0" smtClean="0">
                          <a:latin typeface="Times New Roman" pitchFamily="18" charset="0"/>
                          <a:ea typeface="Times New Roman"/>
                          <a:cs typeface="Times New Roman" pitchFamily="18" charset="0"/>
                        </a:rPr>
                        <a:t>2.Одиниця </a:t>
                      </a:r>
                      <a:r>
                        <a:rPr lang="uk-UA" sz="1200" b="1" dirty="0">
                          <a:latin typeface="Times New Roman" pitchFamily="18" charset="0"/>
                          <a:ea typeface="Times New Roman"/>
                          <a:cs typeface="Times New Roman" pitchFamily="18" charset="0"/>
                        </a:rPr>
                        <a:t>вимірювання ємності</a:t>
                      </a:r>
                      <a:r>
                        <a:rPr lang="ru-RU" sz="1200" b="1" dirty="0">
                          <a:latin typeface="Times New Roman" pitchFamily="18" charset="0"/>
                          <a:ea typeface="Times New Roman"/>
                          <a:cs typeface="Times New Roman" pitchFamily="18" charset="0"/>
                        </a:rPr>
                        <a:t> в С</a:t>
                      </a:r>
                      <a:r>
                        <a:rPr lang="uk-UA" sz="1200" b="1" dirty="0">
                          <a:latin typeface="Times New Roman" pitchFamily="18" charset="0"/>
                          <a:ea typeface="Times New Roman"/>
                          <a:cs typeface="Times New Roman" pitchFamily="18" charset="0"/>
                        </a:rPr>
                        <a:t>І</a:t>
                      </a:r>
                      <a:endParaRPr lang="ru-RU" sz="12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algn="just">
                        <a:lnSpc>
                          <a:spcPct val="115000"/>
                        </a:lnSpc>
                        <a:spcAft>
                          <a:spcPts val="0"/>
                        </a:spcAft>
                      </a:pPr>
                      <a:r>
                        <a:rPr lang="ru-RU" sz="1400" b="1" dirty="0">
                          <a:latin typeface="Times New Roman"/>
                          <a:ea typeface="Times New Roman"/>
                          <a:cs typeface="Times New Roman"/>
                        </a:rPr>
                        <a:t>А) </a:t>
                      </a:r>
                      <a:r>
                        <a:rPr lang="uk-UA" sz="1400" b="1" dirty="0">
                          <a:latin typeface="Times New Roman"/>
                          <a:ea typeface="Times New Roman"/>
                          <a:cs typeface="Times New Roman"/>
                        </a:rPr>
                        <a:t>1 мікрофарад</a:t>
                      </a:r>
                      <a:endParaRPr lang="ru-RU" sz="1100" b="1" dirty="0">
                        <a:latin typeface="Calibri"/>
                        <a:ea typeface="Times New Roman"/>
                        <a:cs typeface="Times New Roman"/>
                      </a:endParaRPr>
                    </a:p>
                    <a:p>
                      <a:pPr algn="just">
                        <a:lnSpc>
                          <a:spcPct val="115000"/>
                        </a:lnSpc>
                        <a:spcAft>
                          <a:spcPts val="0"/>
                        </a:spcAft>
                      </a:pPr>
                      <a:r>
                        <a:rPr lang="uk-UA" sz="1400" b="1" dirty="0">
                          <a:latin typeface="Times New Roman"/>
                          <a:ea typeface="Times New Roman"/>
                          <a:cs typeface="Times New Roman"/>
                        </a:rPr>
                        <a:t>Б) 1 пікофарад або 1 мікрофарад</a:t>
                      </a:r>
                      <a:endParaRPr lang="ru-RU" sz="1100" b="1" dirty="0">
                        <a:latin typeface="Calibri"/>
                        <a:ea typeface="Times New Roman"/>
                        <a:cs typeface="Times New Roman"/>
                      </a:endParaRPr>
                    </a:p>
                    <a:p>
                      <a:pPr algn="just">
                        <a:lnSpc>
                          <a:spcPct val="115000"/>
                        </a:lnSpc>
                        <a:spcAft>
                          <a:spcPts val="0"/>
                        </a:spcAft>
                      </a:pPr>
                      <a:r>
                        <a:rPr lang="uk-UA" sz="1400" b="1" dirty="0">
                          <a:latin typeface="Times New Roman"/>
                          <a:ea typeface="Times New Roman"/>
                          <a:cs typeface="Times New Roman"/>
                        </a:rPr>
                        <a:t>В) 1 фарад</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420624">
                <a:tc>
                  <a:txBody>
                    <a:bodyPr/>
                    <a:lstStyle/>
                    <a:p>
                      <a:pPr algn="just">
                        <a:lnSpc>
                          <a:spcPct val="115000"/>
                        </a:lnSpc>
                        <a:spcAft>
                          <a:spcPts val="0"/>
                        </a:spcAft>
                      </a:pPr>
                      <a:r>
                        <a:rPr lang="uk-UA" sz="1200" b="1" dirty="0" smtClean="0">
                          <a:latin typeface="Times New Roman" pitchFamily="18" charset="0"/>
                          <a:ea typeface="Times New Roman"/>
                          <a:cs typeface="Times New Roman" pitchFamily="18" charset="0"/>
                        </a:rPr>
                        <a:t>3.При </a:t>
                      </a:r>
                      <a:r>
                        <a:rPr lang="uk-UA" sz="1200" b="1" dirty="0">
                          <a:latin typeface="Times New Roman" pitchFamily="18" charset="0"/>
                          <a:ea typeface="Times New Roman"/>
                          <a:cs typeface="Times New Roman" pitchFamily="18" charset="0"/>
                        </a:rPr>
                        <a:t>послідовному з’єднанні конденсаторів ємність батареї</a:t>
                      </a:r>
                      <a:r>
                        <a:rPr lang="ru-RU" sz="1200" b="1" dirty="0">
                          <a:latin typeface="Times New Roman" pitchFamily="18" charset="0"/>
                          <a:ea typeface="Times New Roman"/>
                          <a:cs typeface="Times New Roman"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algn="just">
                        <a:lnSpc>
                          <a:spcPct val="115000"/>
                        </a:lnSpc>
                        <a:spcAft>
                          <a:spcPts val="0"/>
                        </a:spcAft>
                      </a:pPr>
                      <a:r>
                        <a:rPr lang="ru-RU" sz="1400" b="1" dirty="0">
                          <a:latin typeface="Times New Roman"/>
                          <a:ea typeface="Times New Roman"/>
                          <a:cs typeface="Times New Roman"/>
                        </a:rPr>
                        <a:t>А) </a:t>
                      </a:r>
                      <a:r>
                        <a:rPr lang="uk-UA" sz="1400" b="1" dirty="0">
                          <a:latin typeface="Times New Roman"/>
                          <a:ea typeface="Times New Roman"/>
                          <a:cs typeface="Times New Roman"/>
                        </a:rPr>
                        <a:t>збільшується</a:t>
                      </a:r>
                      <a:endParaRPr lang="ru-RU" sz="1100" b="1" dirty="0">
                        <a:latin typeface="Calibri"/>
                        <a:ea typeface="Times New Roman"/>
                        <a:cs typeface="Times New Roman"/>
                      </a:endParaRPr>
                    </a:p>
                    <a:p>
                      <a:pPr algn="just">
                        <a:lnSpc>
                          <a:spcPct val="115000"/>
                        </a:lnSpc>
                        <a:spcAft>
                          <a:spcPts val="0"/>
                        </a:spcAft>
                      </a:pPr>
                      <a:r>
                        <a:rPr lang="ru-RU" sz="1400" b="1" dirty="0">
                          <a:latin typeface="Times New Roman"/>
                          <a:ea typeface="Times New Roman"/>
                          <a:cs typeface="Times New Roman"/>
                        </a:rPr>
                        <a:t>Б) </a:t>
                      </a:r>
                      <a:r>
                        <a:rPr lang="uk-UA" sz="1400" b="1" dirty="0">
                          <a:latin typeface="Times New Roman"/>
                          <a:ea typeface="Times New Roman"/>
                          <a:cs typeface="Times New Roman"/>
                        </a:rPr>
                        <a:t>зменшується</a:t>
                      </a:r>
                      <a:endParaRPr lang="ru-RU" sz="1100" b="1" dirty="0">
                        <a:latin typeface="Calibri"/>
                        <a:ea typeface="Times New Roman"/>
                        <a:cs typeface="Times New Roman"/>
                      </a:endParaRPr>
                    </a:p>
                    <a:p>
                      <a:pPr algn="just">
                        <a:lnSpc>
                          <a:spcPct val="115000"/>
                        </a:lnSpc>
                        <a:spcAft>
                          <a:spcPts val="0"/>
                        </a:spcAft>
                      </a:pPr>
                      <a:r>
                        <a:rPr lang="ru-RU" sz="1400" b="1" dirty="0">
                          <a:latin typeface="Times New Roman"/>
                          <a:ea typeface="Times New Roman"/>
                          <a:cs typeface="Times New Roman"/>
                        </a:rPr>
                        <a:t>В) </a:t>
                      </a:r>
                      <a:r>
                        <a:rPr lang="uk-UA" sz="1400" b="1" dirty="0">
                          <a:latin typeface="Times New Roman"/>
                          <a:ea typeface="Times New Roman"/>
                          <a:cs typeface="Times New Roman"/>
                        </a:rPr>
                        <a:t>залишається незмінною</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420624">
                <a:tc>
                  <a:txBody>
                    <a:bodyPr/>
                    <a:lstStyle/>
                    <a:p>
                      <a:pPr algn="just">
                        <a:lnSpc>
                          <a:spcPct val="115000"/>
                        </a:lnSpc>
                        <a:spcAft>
                          <a:spcPts val="0"/>
                        </a:spcAft>
                      </a:pPr>
                      <a:r>
                        <a:rPr lang="uk-UA" sz="1200" b="1" dirty="0" smtClean="0">
                          <a:latin typeface="Times New Roman" pitchFamily="18" charset="0"/>
                          <a:ea typeface="Times New Roman"/>
                          <a:cs typeface="Times New Roman" pitchFamily="18" charset="0"/>
                        </a:rPr>
                        <a:t>4.При </a:t>
                      </a:r>
                      <a:r>
                        <a:rPr lang="uk-UA" sz="1200" b="1" dirty="0">
                          <a:latin typeface="Times New Roman" pitchFamily="18" charset="0"/>
                          <a:ea typeface="Times New Roman"/>
                          <a:cs typeface="Times New Roman" pitchFamily="18" charset="0"/>
                        </a:rPr>
                        <a:t>паралельному з’єднанні конденсаторів ємність батареї</a:t>
                      </a:r>
                      <a:r>
                        <a:rPr lang="ru-RU" sz="1200" b="1" dirty="0">
                          <a:latin typeface="Times New Roman" pitchFamily="18" charset="0"/>
                          <a:ea typeface="Times New Roman"/>
                          <a:cs typeface="Times New Roman"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algn="just">
                        <a:lnSpc>
                          <a:spcPct val="115000"/>
                        </a:lnSpc>
                        <a:spcAft>
                          <a:spcPts val="0"/>
                        </a:spcAft>
                      </a:pPr>
                      <a:r>
                        <a:rPr lang="ru-RU" sz="1400" b="1" dirty="0">
                          <a:latin typeface="Times New Roman"/>
                          <a:ea typeface="Times New Roman"/>
                          <a:cs typeface="Times New Roman"/>
                        </a:rPr>
                        <a:t>А) </a:t>
                      </a:r>
                      <a:r>
                        <a:rPr lang="uk-UA" sz="1400" b="1" dirty="0">
                          <a:latin typeface="Times New Roman"/>
                          <a:ea typeface="Times New Roman"/>
                          <a:cs typeface="Times New Roman"/>
                        </a:rPr>
                        <a:t>збільшується</a:t>
                      </a:r>
                      <a:endParaRPr lang="ru-RU" sz="1100" b="1" dirty="0">
                        <a:latin typeface="Calibri"/>
                        <a:ea typeface="Times New Roman"/>
                        <a:cs typeface="Times New Roman"/>
                      </a:endParaRPr>
                    </a:p>
                    <a:p>
                      <a:pPr algn="just">
                        <a:lnSpc>
                          <a:spcPct val="115000"/>
                        </a:lnSpc>
                        <a:spcAft>
                          <a:spcPts val="0"/>
                        </a:spcAft>
                      </a:pPr>
                      <a:r>
                        <a:rPr lang="ru-RU" sz="1400" b="1" dirty="0">
                          <a:latin typeface="Times New Roman"/>
                          <a:ea typeface="Times New Roman"/>
                          <a:cs typeface="Times New Roman"/>
                        </a:rPr>
                        <a:t>Б) </a:t>
                      </a:r>
                      <a:r>
                        <a:rPr lang="uk-UA" sz="1400" b="1" dirty="0">
                          <a:latin typeface="Times New Roman"/>
                          <a:ea typeface="Times New Roman"/>
                          <a:cs typeface="Times New Roman"/>
                        </a:rPr>
                        <a:t>зменшується</a:t>
                      </a:r>
                      <a:endParaRPr lang="ru-RU" sz="1100" b="1" dirty="0">
                        <a:latin typeface="Calibri"/>
                        <a:ea typeface="Times New Roman"/>
                        <a:cs typeface="Times New Roman"/>
                      </a:endParaRPr>
                    </a:p>
                    <a:p>
                      <a:pPr algn="just">
                        <a:lnSpc>
                          <a:spcPct val="115000"/>
                        </a:lnSpc>
                        <a:spcAft>
                          <a:spcPts val="0"/>
                        </a:spcAft>
                      </a:pPr>
                      <a:r>
                        <a:rPr lang="ru-RU" sz="1400" b="1" dirty="0">
                          <a:latin typeface="Times New Roman"/>
                          <a:ea typeface="Times New Roman"/>
                          <a:cs typeface="Times New Roman"/>
                        </a:rPr>
                        <a:t>В) </a:t>
                      </a:r>
                      <a:r>
                        <a:rPr lang="uk-UA" sz="1400" b="1" dirty="0">
                          <a:latin typeface="Times New Roman"/>
                          <a:ea typeface="Times New Roman"/>
                          <a:cs typeface="Times New Roman"/>
                        </a:rPr>
                        <a:t>залишається незмінною</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420624">
                <a:tc>
                  <a:txBody>
                    <a:bodyPr/>
                    <a:lstStyle/>
                    <a:p>
                      <a:pPr algn="just">
                        <a:lnSpc>
                          <a:spcPct val="115000"/>
                        </a:lnSpc>
                        <a:spcAft>
                          <a:spcPts val="0"/>
                        </a:spcAft>
                      </a:pPr>
                      <a:r>
                        <a:rPr lang="uk-UA" sz="1200" b="1" dirty="0" smtClean="0">
                          <a:latin typeface="Times New Roman" pitchFamily="18" charset="0"/>
                          <a:ea typeface="Times New Roman"/>
                          <a:cs typeface="Times New Roman" pitchFamily="18" charset="0"/>
                        </a:rPr>
                        <a:t>5.Конденсатори </a:t>
                      </a:r>
                      <a:r>
                        <a:rPr lang="uk-UA" sz="1200" b="1" dirty="0">
                          <a:latin typeface="Times New Roman" pitchFamily="18" charset="0"/>
                          <a:ea typeface="Times New Roman"/>
                          <a:cs typeface="Times New Roman" pitchFamily="18" charset="0"/>
                        </a:rPr>
                        <a:t>застосовують для</a:t>
                      </a:r>
                      <a:r>
                        <a:rPr lang="ru-RU" sz="1200" b="1" dirty="0">
                          <a:latin typeface="Times New Roman" pitchFamily="18" charset="0"/>
                          <a:ea typeface="Times New Roman"/>
                          <a:cs typeface="Times New Roman"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algn="just">
                        <a:lnSpc>
                          <a:spcPct val="115000"/>
                        </a:lnSpc>
                        <a:spcAft>
                          <a:spcPts val="0"/>
                        </a:spcAft>
                      </a:pPr>
                      <a:r>
                        <a:rPr lang="ru-RU" sz="1400" b="1" dirty="0">
                          <a:latin typeface="Times New Roman"/>
                          <a:ea typeface="Times New Roman"/>
                          <a:cs typeface="Times New Roman"/>
                        </a:rPr>
                        <a:t>А) </a:t>
                      </a:r>
                      <a:r>
                        <a:rPr lang="uk-UA" sz="1400" b="1" dirty="0">
                          <a:latin typeface="Times New Roman"/>
                          <a:ea typeface="Times New Roman"/>
                          <a:cs typeface="Times New Roman"/>
                        </a:rPr>
                        <a:t>нагромадження електричного заряду і швидкого збільшення напруги</a:t>
                      </a:r>
                      <a:endParaRPr lang="ru-RU" sz="1100" b="1" dirty="0">
                        <a:latin typeface="Calibri"/>
                        <a:ea typeface="Times New Roman"/>
                        <a:cs typeface="Times New Roman"/>
                      </a:endParaRPr>
                    </a:p>
                    <a:p>
                      <a:pPr algn="just">
                        <a:lnSpc>
                          <a:spcPct val="115000"/>
                        </a:lnSpc>
                        <a:spcAft>
                          <a:spcPts val="0"/>
                        </a:spcAft>
                      </a:pPr>
                      <a:r>
                        <a:rPr lang="ru-RU" sz="1400" b="1" dirty="0">
                          <a:latin typeface="Times New Roman"/>
                          <a:ea typeface="Times New Roman"/>
                          <a:cs typeface="Times New Roman"/>
                        </a:rPr>
                        <a:t>Б) </a:t>
                      </a:r>
                      <a:r>
                        <a:rPr lang="uk-UA" sz="1400" b="1" dirty="0">
                          <a:latin typeface="Times New Roman"/>
                          <a:ea typeface="Times New Roman"/>
                          <a:cs typeface="Times New Roman"/>
                        </a:rPr>
                        <a:t>як джерело напруги</a:t>
                      </a:r>
                      <a:r>
                        <a:rPr lang="ru-RU" sz="1400" b="1" dirty="0">
                          <a:latin typeface="Times New Roman"/>
                          <a:ea typeface="Times New Roman"/>
                          <a:cs typeface="Times New Roman"/>
                        </a:rPr>
                        <a:t> для </a:t>
                      </a:r>
                      <a:r>
                        <a:rPr lang="uk-UA" sz="1400" b="1" dirty="0">
                          <a:latin typeface="Times New Roman"/>
                          <a:ea typeface="Times New Roman"/>
                          <a:cs typeface="Times New Roman"/>
                        </a:rPr>
                        <a:t>лампочок</a:t>
                      </a:r>
                      <a:endParaRPr lang="ru-RU" sz="1100" b="1" dirty="0">
                        <a:latin typeface="Calibri"/>
                        <a:ea typeface="Times New Roman"/>
                        <a:cs typeface="Times New Roman"/>
                      </a:endParaRPr>
                    </a:p>
                    <a:p>
                      <a:pPr algn="just">
                        <a:lnSpc>
                          <a:spcPct val="115000"/>
                        </a:lnSpc>
                        <a:spcAft>
                          <a:spcPts val="0"/>
                        </a:spcAft>
                      </a:pPr>
                      <a:r>
                        <a:rPr lang="ru-RU" sz="1400" b="1" dirty="0">
                          <a:latin typeface="Times New Roman"/>
                          <a:ea typeface="Times New Roman"/>
                          <a:cs typeface="Times New Roman"/>
                        </a:rPr>
                        <a:t>В) </a:t>
                      </a:r>
                      <a:r>
                        <a:rPr lang="uk-UA" sz="1400" b="1" dirty="0">
                          <a:latin typeface="Times New Roman"/>
                          <a:ea typeface="Times New Roman"/>
                          <a:cs typeface="Times New Roman"/>
                        </a:rPr>
                        <a:t>замість акумуляторів</a:t>
                      </a:r>
                      <a:r>
                        <a:rPr lang="ru-RU" sz="1400" b="1" dirty="0">
                          <a:latin typeface="Times New Roman"/>
                          <a:ea typeface="Times New Roman"/>
                          <a:cs typeface="Times New Roman"/>
                        </a:rPr>
                        <a:t> </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420624">
                <a:tc>
                  <a:txBody>
                    <a:bodyPr/>
                    <a:lstStyle/>
                    <a:p>
                      <a:pPr algn="just">
                        <a:lnSpc>
                          <a:spcPct val="115000"/>
                        </a:lnSpc>
                        <a:spcAft>
                          <a:spcPts val="0"/>
                        </a:spcAft>
                      </a:pPr>
                      <a:r>
                        <a:rPr lang="uk-UA" sz="1200" b="1" dirty="0" smtClean="0">
                          <a:latin typeface="Times New Roman" pitchFamily="18" charset="0"/>
                          <a:ea typeface="Times New Roman"/>
                          <a:cs typeface="Times New Roman" pitchFamily="18" charset="0"/>
                        </a:rPr>
                        <a:t>6. Електроємність Землі</a:t>
                      </a:r>
                      <a:endParaRPr lang="ru-RU" sz="12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algn="just">
                        <a:lnSpc>
                          <a:spcPct val="115000"/>
                        </a:lnSpc>
                        <a:spcAft>
                          <a:spcPts val="0"/>
                        </a:spcAft>
                      </a:pPr>
                      <a:r>
                        <a:rPr lang="uk-UA" sz="1400" b="1" dirty="0">
                          <a:latin typeface="Times New Roman"/>
                          <a:ea typeface="Times New Roman"/>
                          <a:cs typeface="Times New Roman"/>
                        </a:rPr>
                        <a:t>А) більше 1Ф</a:t>
                      </a:r>
                      <a:endParaRPr lang="ru-RU" sz="1100" b="1" dirty="0">
                        <a:latin typeface="Calibri"/>
                        <a:ea typeface="Times New Roman"/>
                        <a:cs typeface="Times New Roman"/>
                      </a:endParaRPr>
                    </a:p>
                    <a:p>
                      <a:pPr algn="just">
                        <a:lnSpc>
                          <a:spcPct val="115000"/>
                        </a:lnSpc>
                        <a:spcAft>
                          <a:spcPts val="0"/>
                        </a:spcAft>
                      </a:pPr>
                      <a:r>
                        <a:rPr lang="uk-UA" sz="1400" b="1" dirty="0">
                          <a:latin typeface="Times New Roman"/>
                          <a:ea typeface="Times New Roman"/>
                          <a:cs typeface="Times New Roman"/>
                        </a:rPr>
                        <a:t>Б) менше 1Ф</a:t>
                      </a:r>
                      <a:endParaRPr lang="ru-RU" sz="1100" b="1" dirty="0">
                        <a:latin typeface="Calibri"/>
                        <a:ea typeface="Times New Roman"/>
                        <a:cs typeface="Times New Roman"/>
                      </a:endParaRPr>
                    </a:p>
                    <a:p>
                      <a:pPr algn="just">
                        <a:lnSpc>
                          <a:spcPct val="115000"/>
                        </a:lnSpc>
                        <a:spcAft>
                          <a:spcPts val="0"/>
                        </a:spcAft>
                      </a:pPr>
                      <a:r>
                        <a:rPr lang="uk-UA" sz="1400" b="1" dirty="0">
                          <a:latin typeface="Times New Roman"/>
                          <a:ea typeface="Times New Roman"/>
                          <a:cs typeface="Times New Roman"/>
                        </a:rPr>
                        <a:t>В) рівна 1Ф</a:t>
                      </a:r>
                      <a:endParaRPr lang="ru-RU" sz="1100" b="1"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06425" y="685800"/>
            <a:ext cx="8537575" cy="990600"/>
          </a:xfrm>
        </p:spPr>
        <p:txBody>
          <a:bodyPr/>
          <a:lstStyle/>
          <a:p>
            <a:pPr>
              <a:lnSpc>
                <a:spcPct val="115000"/>
              </a:lnSpc>
              <a:spcAft>
                <a:spcPts val="1000"/>
              </a:spcAft>
              <a:tabLst>
                <a:tab pos="1352550" algn="l"/>
              </a:tabLst>
            </a:pPr>
            <a:r>
              <a:rPr lang="uk-UA" sz="2800" b="1" smtClean="0">
                <a:latin typeface="Times New Roman" pitchFamily="18" charset="0"/>
                <a:cs typeface="Times New Roman" pitchFamily="18" charset="0"/>
              </a:rPr>
              <a:t>Правильні відповіді</a:t>
            </a:r>
            <a:endParaRPr lang="ru-RU" sz="2000" smtClean="0">
              <a:latin typeface="Calibri" pitchFamily="34" charset="0"/>
              <a:cs typeface="Times New Roman" pitchFamily="18" charset="0"/>
            </a:endParaRPr>
          </a:p>
        </p:txBody>
      </p:sp>
      <p:sp>
        <p:nvSpPr>
          <p:cNvPr id="15362" name="Rectangle 3"/>
          <p:cNvSpPr>
            <a:spLocks noGrp="1" noChangeArrowheads="1"/>
          </p:cNvSpPr>
          <p:nvPr>
            <p:ph type="body" idx="1"/>
          </p:nvPr>
        </p:nvSpPr>
        <p:spPr>
          <a:xfrm>
            <a:off x="228600" y="4267200"/>
            <a:ext cx="8915400" cy="2209800"/>
          </a:xfrm>
        </p:spPr>
        <p:txBody>
          <a:bodyPr/>
          <a:lstStyle/>
          <a:p>
            <a:pPr>
              <a:lnSpc>
                <a:spcPct val="115000"/>
              </a:lnSpc>
              <a:spcAft>
                <a:spcPts val="1000"/>
              </a:spcAft>
              <a:buFontTx/>
              <a:buNone/>
            </a:pPr>
            <a:r>
              <a:rPr lang="ru-RU" sz="1800" smtClean="0">
                <a:latin typeface="Times New Roman" pitchFamily="18" charset="0"/>
                <a:ea typeface="Calibri" pitchFamily="34" charset="0"/>
                <a:cs typeface="Times New Roman" pitchFamily="18" charset="0"/>
              </a:rPr>
              <a:t>                                                </a:t>
            </a:r>
            <a:endParaRPr lang="ru-RU" sz="1800" smtClean="0">
              <a:latin typeface="Calibri" pitchFamily="34" charset="0"/>
              <a:ea typeface="Calibri" pitchFamily="34" charset="0"/>
              <a:cs typeface="Times New Roman" pitchFamily="18" charset="0"/>
            </a:endParaRPr>
          </a:p>
          <a:p>
            <a:pPr>
              <a:lnSpc>
                <a:spcPct val="115000"/>
              </a:lnSpc>
              <a:spcAft>
                <a:spcPts val="1000"/>
              </a:spcAft>
              <a:buFontTx/>
              <a:buNone/>
            </a:pPr>
            <a:r>
              <a:rPr lang="ru-RU" sz="1800" smtClean="0">
                <a:latin typeface="Times New Roman" pitchFamily="18" charset="0"/>
                <a:ea typeface="Calibri" pitchFamily="34" charset="0"/>
                <a:cs typeface="Times New Roman" pitchFamily="18" charset="0"/>
              </a:rPr>
              <a:t>                                                           </a:t>
            </a:r>
            <a:endParaRPr lang="ru-RU" sz="1800" smtClean="0">
              <a:latin typeface="Calibri" pitchFamily="34" charset="0"/>
              <a:ea typeface="Calibri" pitchFamily="34" charset="0"/>
              <a:cs typeface="Times New Roman" pitchFamily="18" charset="0"/>
            </a:endParaRPr>
          </a:p>
          <a:p>
            <a:pPr>
              <a:lnSpc>
                <a:spcPct val="115000"/>
              </a:lnSpc>
              <a:spcAft>
                <a:spcPts val="1000"/>
              </a:spcAft>
              <a:buFontTx/>
              <a:buNone/>
            </a:pPr>
            <a:r>
              <a:rPr lang="ru-RU" sz="1800" smtClean="0">
                <a:latin typeface="Times New Roman" pitchFamily="18" charset="0"/>
                <a:ea typeface="Calibri" pitchFamily="34" charset="0"/>
                <a:cs typeface="Times New Roman" pitchFamily="18" charset="0"/>
              </a:rPr>
              <a:t>                              </a:t>
            </a:r>
          </a:p>
          <a:p>
            <a:pPr>
              <a:lnSpc>
                <a:spcPct val="115000"/>
              </a:lnSpc>
              <a:spcAft>
                <a:spcPts val="1000"/>
              </a:spcAft>
              <a:buFontTx/>
              <a:buNone/>
            </a:pPr>
            <a:r>
              <a:rPr lang="ru-RU" sz="1800" smtClean="0">
                <a:latin typeface="Times New Roman" pitchFamily="18" charset="0"/>
                <a:ea typeface="Calibri" pitchFamily="34" charset="0"/>
                <a:cs typeface="Times New Roman" pitchFamily="18" charset="0"/>
              </a:rPr>
              <a:t>                                                              </a:t>
            </a:r>
            <a:r>
              <a:rPr lang="en-US" sz="1800" smtClean="0">
                <a:latin typeface="Times New Roman" pitchFamily="18" charset="0"/>
                <a:ea typeface="Calibri" pitchFamily="34" charset="0"/>
                <a:cs typeface="Times New Roman" pitchFamily="18" charset="0"/>
              </a:rPr>
              <a:t> </a:t>
            </a:r>
            <a:endParaRPr lang="ru-RU" sz="1800" smtClean="0">
              <a:latin typeface="Calibri" pitchFamily="34" charset="0"/>
              <a:ea typeface="Calibri" pitchFamily="34" charset="0"/>
              <a:cs typeface="Times New Roman" pitchFamily="18" charset="0"/>
            </a:endParaRPr>
          </a:p>
          <a:p>
            <a:pPr>
              <a:lnSpc>
                <a:spcPct val="115000"/>
              </a:lnSpc>
              <a:spcAft>
                <a:spcPts val="1000"/>
              </a:spcAft>
              <a:buFontTx/>
              <a:buNone/>
            </a:pPr>
            <a:r>
              <a:rPr lang="uk-UA" sz="1800" smtClean="0">
                <a:latin typeface="Times New Roman" pitchFamily="18" charset="0"/>
                <a:ea typeface="Calibri" pitchFamily="34" charset="0"/>
                <a:cs typeface="Times New Roman" pitchFamily="18" charset="0"/>
              </a:rPr>
              <a:t>               </a:t>
            </a:r>
            <a:endParaRPr lang="uk-UA" sz="1800" b="1" i="1" smtClean="0">
              <a:ea typeface="Calibri" pitchFamily="34" charset="0"/>
              <a:cs typeface="Times New Roman" pitchFamily="18" charset="0"/>
            </a:endParaRPr>
          </a:p>
        </p:txBody>
      </p:sp>
      <p:graphicFrame>
        <p:nvGraphicFramePr>
          <p:cNvPr id="15404" name="Group 44"/>
          <p:cNvGraphicFramePr>
            <a:graphicFrameLocks noGrp="1"/>
          </p:cNvGraphicFramePr>
          <p:nvPr/>
        </p:nvGraphicFramePr>
        <p:xfrm>
          <a:off x="1600200" y="2133600"/>
          <a:ext cx="5943600" cy="1389063"/>
        </p:xfrm>
        <a:graphic>
          <a:graphicData uri="http://schemas.openxmlformats.org/drawingml/2006/table">
            <a:tbl>
              <a:tblPr>
                <a:effectLst>
                  <a:outerShdw blurRad="50800" dist="38100" dir="5400000" algn="t" rotWithShape="0">
                    <a:prstClr val="black">
                      <a:alpha val="40000"/>
                    </a:prstClr>
                  </a:outerShdw>
                </a:effectLst>
              </a:tblPr>
              <a:tblGrid>
                <a:gridCol w="1033670"/>
                <a:gridCol w="1033670"/>
                <a:gridCol w="904460"/>
                <a:gridCol w="1033670"/>
                <a:gridCol w="1033670"/>
                <a:gridCol w="904460"/>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6270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2800" b="1" i="1" u="none" strike="noStrike" cap="none" normalizeH="0" baseline="0" dirty="0" smtClean="0">
                          <a:ln>
                            <a:noFill/>
                          </a:ln>
                          <a:solidFill>
                            <a:schemeClr val="tx1"/>
                          </a:solidFill>
                          <a:effectLst/>
                          <a:latin typeface="Times New Roman" pitchFamily="18" charset="0"/>
                          <a:cs typeface="Times New Roman" pitchFamily="18" charset="0"/>
                        </a:rPr>
                        <a:t>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81000"/>
            <a:ext cx="8893175" cy="838200"/>
          </a:xfrm>
        </p:spPr>
        <p:txBody>
          <a:bodyPr/>
          <a:lstStyle/>
          <a:p>
            <a:pPr eaLnBrk="1" hangingPunct="1"/>
            <a:r>
              <a:rPr lang="uk-UA" dirty="0" smtClean="0">
                <a:latin typeface="Times New Roman"/>
                <a:ea typeface="Times New Roman"/>
              </a:rPr>
              <a:t> Розв’язування задач</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609600" y="1143000"/>
            <a:ext cx="8077200" cy="5715000"/>
          </a:xfrm>
        </p:spPr>
        <p:txBody>
          <a:bodyPr/>
          <a:lstStyle/>
          <a:p>
            <a:pPr indent="449580">
              <a:lnSpc>
                <a:spcPct val="115000"/>
              </a:lnSpc>
              <a:spcAft>
                <a:spcPts val="0"/>
              </a:spcAft>
              <a:buFont typeface="Wingdings" pitchFamily="2" charset="2"/>
              <a:buChar char="Ø"/>
            </a:pPr>
            <a:r>
              <a:rPr lang="uk-UA" dirty="0" smtClean="0">
                <a:latin typeface="Times New Roman"/>
                <a:ea typeface="Times New Roman"/>
                <a:cs typeface="Times New Roman"/>
              </a:rPr>
              <a:t>1. Яка ємність конденсатора, якщо при його зарядці до напруги 1,4кВ він дістає заряд 28нКл?</a:t>
            </a:r>
          </a:p>
          <a:p>
            <a:pPr indent="449580">
              <a:lnSpc>
                <a:spcPct val="115000"/>
              </a:lnSpc>
              <a:spcAft>
                <a:spcPts val="0"/>
              </a:spcAft>
              <a:buFont typeface="Wingdings" pitchFamily="2" charset="2"/>
              <a:buChar char="Ø"/>
            </a:pPr>
            <a:r>
              <a:rPr lang="uk-UA" dirty="0" smtClean="0">
                <a:solidFill>
                  <a:srgbClr val="FFFFFF"/>
                </a:solidFill>
                <a:latin typeface="Times New Roman"/>
                <a:ea typeface="Times New Roman"/>
              </a:rPr>
              <a:t>2. В скільки разів зміниться ємність конденсатора при зменшенні робочої площі пластин в 2 рази і зменшенні відстані між ними в 3 рази?</a:t>
            </a:r>
            <a:endParaRPr lang="uk-UA" dirty="0" smtClean="0">
              <a:latin typeface="Times New Roman"/>
              <a:ea typeface="Times New Roman"/>
            </a:endParaRPr>
          </a:p>
          <a:p>
            <a:pPr algn="just">
              <a:lnSpc>
                <a:spcPct val="115000"/>
              </a:lnSpc>
              <a:spcAft>
                <a:spcPts val="0"/>
              </a:spcAft>
              <a:buFont typeface="Wingdings" pitchFamily="2" charset="2"/>
              <a:buChar char="Ø"/>
            </a:pPr>
            <a:endParaRPr lang="uk-UA" dirty="0" smtClean="0">
              <a:latin typeface="Times New Roman"/>
              <a:ea typeface="Times New Roman"/>
            </a:endParaRPr>
          </a:p>
          <a:p>
            <a:pPr algn="just">
              <a:lnSpc>
                <a:spcPct val="115000"/>
              </a:lnSpc>
              <a:spcAft>
                <a:spcPts val="0"/>
              </a:spcAft>
              <a:buNone/>
            </a:pPr>
            <a:endParaRPr lang="uk-UA" dirty="0" smtClean="0">
              <a:latin typeface="Times New Roman"/>
              <a:ea typeface="Times New Roman"/>
            </a:endParaRPr>
          </a:p>
          <a:p>
            <a:pPr lvl="0" eaLnBrk="1" hangingPunct="1">
              <a:buNone/>
            </a:pPr>
            <a:endParaRPr lang="uk-UA" sz="2800" b="1" dirty="0" smtClean="0">
              <a:latin typeface="Times New Roman" pitchFamily="18" charset="0"/>
              <a:cs typeface="Times New Roman" pitchFamily="18" charset="0"/>
            </a:endParaRPr>
          </a:p>
        </p:txBody>
      </p:sp>
      <p:graphicFrame>
        <p:nvGraphicFramePr>
          <p:cNvPr id="6" name="Объект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987" name="Формула" r:id="rId3" imgW="114120" imgH="215640" progId="Equation.3">
                  <p:embed/>
                </p:oleObj>
              </mc:Choice>
              <mc:Fallback>
                <p:oleObj name="Формула"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Домашнє завдання</a:t>
            </a:r>
            <a:endParaRPr lang="ru-RU" dirty="0">
              <a:latin typeface="Times New Roman" pitchFamily="18" charset="0"/>
              <a:cs typeface="Times New Roman" pitchFamily="18" charset="0"/>
            </a:endParaRPr>
          </a:p>
        </p:txBody>
      </p:sp>
      <p:sp>
        <p:nvSpPr>
          <p:cNvPr id="4" name="Місце для вмісту 3"/>
          <p:cNvSpPr>
            <a:spLocks noGrp="1"/>
          </p:cNvSpPr>
          <p:nvPr>
            <p:ph idx="1"/>
          </p:nvPr>
        </p:nvSpPr>
        <p:spPr/>
        <p:txBody>
          <a:bodyPr/>
          <a:lstStyle/>
          <a:p>
            <a:r>
              <a:rPr lang="uk-UA" dirty="0" smtClean="0"/>
              <a:t>Опрацювати параграф 44</a:t>
            </a:r>
          </a:p>
          <a:p>
            <a:r>
              <a:rPr lang="uk-UA" dirty="0" smtClean="0"/>
              <a:t>Виконати вправу 44 (два завдання на вибір)</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609600"/>
            <a:ext cx="8893175" cy="1143000"/>
          </a:xfrm>
        </p:spPr>
        <p:txBody>
          <a:bodyPr/>
          <a:lstStyle/>
          <a:p>
            <a:pPr eaLnBrk="1" hangingPunct="1"/>
            <a:r>
              <a:rPr lang="uk-UA" sz="4000" dirty="0" smtClean="0">
                <a:latin typeface="Times New Roman"/>
                <a:ea typeface="Times New Roman"/>
              </a:rPr>
              <a:t>Дослід з лейденською банкою</a:t>
            </a:r>
            <a:endParaRPr lang="ru-RU" sz="4000" b="1" dirty="0" smtClean="0">
              <a:latin typeface="Times New Roman" pitchFamily="18" charset="0"/>
            </a:endParaRPr>
          </a:p>
        </p:txBody>
      </p:sp>
      <p:sp>
        <p:nvSpPr>
          <p:cNvPr id="6147" name="Rectangle 3"/>
          <p:cNvSpPr>
            <a:spLocks noGrp="1" noChangeArrowheads="1"/>
          </p:cNvSpPr>
          <p:nvPr>
            <p:ph type="subTitle" idx="4294967295"/>
          </p:nvPr>
        </p:nvSpPr>
        <p:spPr>
          <a:xfrm>
            <a:off x="457200" y="1600200"/>
            <a:ext cx="8534400" cy="1676400"/>
          </a:xfrm>
        </p:spPr>
        <p:txBody>
          <a:bodyPr/>
          <a:lstStyle/>
          <a:p>
            <a:pPr marL="0" indent="0" eaLnBrk="1" hangingPunct="1">
              <a:lnSpc>
                <a:spcPct val="90000"/>
              </a:lnSpc>
              <a:buFont typeface="Wingdings" pitchFamily="2" charset="2"/>
              <a:buChar char="Ø"/>
              <a:defRPr/>
            </a:pPr>
            <a:r>
              <a:rPr lang="uk-UA" sz="2800" dirty="0" smtClean="0">
                <a:latin typeface="Times New Roman"/>
                <a:ea typeface="Times New Roman"/>
              </a:rPr>
              <a:t>Ж. </a:t>
            </a:r>
            <a:r>
              <a:rPr lang="uk-UA" sz="2800" dirty="0" err="1" smtClean="0">
                <a:latin typeface="Times New Roman"/>
                <a:ea typeface="Times New Roman"/>
              </a:rPr>
              <a:t>Нолле</a:t>
            </a:r>
            <a:r>
              <a:rPr lang="uk-UA" sz="2800" dirty="0" smtClean="0">
                <a:latin typeface="Times New Roman"/>
                <a:ea typeface="Times New Roman"/>
              </a:rPr>
              <a:t> в присутності французького короля утворив ланцюг із 180 солдатів-гвардійців, що тримались за руки, причому перший у ланцюгу тримав банку в руці, а останній — торкався дроту, викликаючи проскакування іскри. Ймовірно, звідси бере початок термін «електричний ланцюг»</a:t>
            </a:r>
            <a:endParaRPr lang="uk-UA" sz="2800" dirty="0" smtClean="0">
              <a:latin typeface="Times New Roman" pitchFamily="18" charset="0"/>
              <a:cs typeface="Times New Roman" pitchFamily="18" charset="0"/>
            </a:endParaRPr>
          </a:p>
        </p:txBody>
      </p:sp>
      <p:pic>
        <p:nvPicPr>
          <p:cNvPr id="2050" name="Picture 2" descr="C:\Users\Сергiй\Desktop\Урок Учитель года\Новая папка\загружено4.jpg"/>
          <p:cNvPicPr>
            <a:picLocks noChangeAspect="1" noChangeArrowheads="1"/>
          </p:cNvPicPr>
          <p:nvPr/>
        </p:nvPicPr>
        <p:blipFill>
          <a:blip r:embed="rId2" cstate="print"/>
          <a:srcRect/>
          <a:stretch>
            <a:fillRect/>
          </a:stretch>
        </p:blipFill>
        <p:spPr bwMode="auto">
          <a:xfrm>
            <a:off x="3124200" y="3962400"/>
            <a:ext cx="3810000" cy="2667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609600"/>
            <a:ext cx="8893175" cy="1143000"/>
          </a:xfrm>
        </p:spPr>
        <p:txBody>
          <a:bodyPr/>
          <a:lstStyle/>
          <a:p>
            <a:pPr eaLnBrk="1" hangingPunct="1"/>
            <a:r>
              <a:rPr lang="uk-UA" sz="4000" dirty="0" smtClean="0">
                <a:latin typeface="Times New Roman"/>
                <a:ea typeface="Times New Roman"/>
              </a:rPr>
              <a:t>Наслідки винаходу лейденської банки</a:t>
            </a:r>
            <a:endParaRPr lang="ru-RU" sz="4000" b="1" dirty="0" smtClean="0">
              <a:latin typeface="Times New Roman" pitchFamily="18" charset="0"/>
            </a:endParaRPr>
          </a:p>
        </p:txBody>
      </p:sp>
      <p:sp>
        <p:nvSpPr>
          <p:cNvPr id="6147" name="Rectangle 3"/>
          <p:cNvSpPr>
            <a:spLocks noGrp="1" noChangeArrowheads="1"/>
          </p:cNvSpPr>
          <p:nvPr>
            <p:ph type="subTitle" idx="4294967295"/>
          </p:nvPr>
        </p:nvSpPr>
        <p:spPr>
          <a:xfrm>
            <a:off x="457200" y="1600200"/>
            <a:ext cx="8534400" cy="1676400"/>
          </a:xfrm>
        </p:spPr>
        <p:txBody>
          <a:bodyPr/>
          <a:lstStyle/>
          <a:p>
            <a:pPr marL="0" indent="0" eaLnBrk="1" hangingPunct="1">
              <a:lnSpc>
                <a:spcPct val="90000"/>
              </a:lnSpc>
              <a:buFont typeface="Wingdings" pitchFamily="2" charset="2"/>
              <a:buChar char="Ø"/>
              <a:defRPr/>
            </a:pPr>
            <a:r>
              <a:rPr lang="uk-UA" sz="2800" dirty="0" smtClean="0">
                <a:latin typeface="Times New Roman"/>
                <a:ea typeface="Times New Roman"/>
              </a:rPr>
              <a:t>Одним з найважливіших наслідків винаходу лейденської банки стало встановлення впливу електричних розрядів на організм людини, що привело до зародження електромедицини</a:t>
            </a:r>
            <a:endParaRPr lang="uk-UA" sz="2800" dirty="0" smtClean="0">
              <a:latin typeface="Times New Roman" pitchFamily="18" charset="0"/>
              <a:cs typeface="Times New Roman" pitchFamily="18" charset="0"/>
            </a:endParaRPr>
          </a:p>
        </p:txBody>
      </p:sp>
      <p:pic>
        <p:nvPicPr>
          <p:cNvPr id="3074" name="Picture 2" descr="C:\Users\Сергiй\Desktop\Урок Учитель года\Новая папка\images.jpg"/>
          <p:cNvPicPr>
            <a:picLocks noChangeAspect="1" noChangeArrowheads="1"/>
          </p:cNvPicPr>
          <p:nvPr/>
        </p:nvPicPr>
        <p:blipFill>
          <a:blip r:embed="rId2" cstate="print"/>
          <a:srcRect/>
          <a:stretch>
            <a:fillRect/>
          </a:stretch>
        </p:blipFill>
        <p:spPr bwMode="auto">
          <a:xfrm>
            <a:off x="2362200" y="3733800"/>
            <a:ext cx="4953000" cy="25336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609600"/>
            <a:ext cx="8893175" cy="1143000"/>
          </a:xfrm>
        </p:spPr>
        <p:txBody>
          <a:bodyPr/>
          <a:lstStyle/>
          <a:p>
            <a:pPr eaLnBrk="1" hangingPunct="1"/>
            <a:r>
              <a:rPr lang="uk-UA" sz="4000" dirty="0" smtClean="0">
                <a:latin typeface="Times New Roman"/>
                <a:ea typeface="Times New Roman"/>
              </a:rPr>
              <a:t>Перший плоский конденсатор</a:t>
            </a:r>
            <a:endParaRPr lang="ru-RU" sz="4000" b="1" dirty="0" smtClean="0">
              <a:latin typeface="Times New Roman" pitchFamily="18" charset="0"/>
            </a:endParaRPr>
          </a:p>
        </p:txBody>
      </p:sp>
      <p:sp>
        <p:nvSpPr>
          <p:cNvPr id="6147" name="Rectangle 3"/>
          <p:cNvSpPr>
            <a:spLocks noGrp="1" noChangeArrowheads="1"/>
          </p:cNvSpPr>
          <p:nvPr>
            <p:ph type="subTitle" idx="4294967295"/>
          </p:nvPr>
        </p:nvSpPr>
        <p:spPr>
          <a:xfrm>
            <a:off x="457200" y="1600200"/>
            <a:ext cx="8534400" cy="1143000"/>
          </a:xfrm>
        </p:spPr>
        <p:txBody>
          <a:bodyPr/>
          <a:lstStyle/>
          <a:p>
            <a:pPr marL="0" indent="0" eaLnBrk="1" hangingPunct="1">
              <a:lnSpc>
                <a:spcPct val="90000"/>
              </a:lnSpc>
              <a:buFont typeface="Wingdings" pitchFamily="2" charset="2"/>
              <a:buChar char="Ø"/>
              <a:defRPr/>
            </a:pPr>
            <a:r>
              <a:rPr lang="uk-UA" sz="2800" dirty="0" smtClean="0">
                <a:latin typeface="Times New Roman"/>
                <a:ea typeface="Times New Roman"/>
              </a:rPr>
              <a:t>Перший плоский конденсатор створив у 1783 італійський фізик Алесандро Вольта</a:t>
            </a:r>
            <a:endParaRPr lang="uk-UA" sz="2800" dirty="0" smtClean="0">
              <a:latin typeface="Times New Roman" pitchFamily="18" charset="0"/>
              <a:cs typeface="Times New Roman" pitchFamily="18" charset="0"/>
            </a:endParaRPr>
          </a:p>
        </p:txBody>
      </p:sp>
      <p:pic>
        <p:nvPicPr>
          <p:cNvPr id="4098" name="Picture 2" descr="C:\Users\Сергiй\Desktop\Урок Учитель года\Новая папка\images1.jpg"/>
          <p:cNvPicPr>
            <a:picLocks noChangeAspect="1" noChangeArrowheads="1"/>
          </p:cNvPicPr>
          <p:nvPr/>
        </p:nvPicPr>
        <p:blipFill>
          <a:blip r:embed="rId2" cstate="print"/>
          <a:srcRect/>
          <a:stretch>
            <a:fillRect/>
          </a:stretch>
        </p:blipFill>
        <p:spPr bwMode="auto">
          <a:xfrm>
            <a:off x="4876800" y="3429000"/>
            <a:ext cx="1562100" cy="2000250"/>
          </a:xfrm>
          <a:prstGeom prst="rect">
            <a:avLst/>
          </a:prstGeom>
          <a:noFill/>
        </p:spPr>
      </p:pic>
      <p:pic>
        <p:nvPicPr>
          <p:cNvPr id="4099" name="Picture 3" descr="C:\Users\Сергiй\Desktop\Урок Учитель года\Новая папка\загружено5.jpg"/>
          <p:cNvPicPr>
            <a:picLocks noChangeAspect="1" noChangeArrowheads="1"/>
          </p:cNvPicPr>
          <p:nvPr/>
        </p:nvPicPr>
        <p:blipFill>
          <a:blip r:embed="rId3" cstate="print"/>
          <a:srcRect/>
          <a:stretch>
            <a:fillRect/>
          </a:stretch>
        </p:blipFill>
        <p:spPr bwMode="auto">
          <a:xfrm>
            <a:off x="2286000" y="3200400"/>
            <a:ext cx="1924050" cy="2371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p:cTn id="12"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609600"/>
            <a:ext cx="8893175" cy="1143000"/>
          </a:xfrm>
        </p:spPr>
        <p:txBody>
          <a:bodyPr/>
          <a:lstStyle/>
          <a:p>
            <a:pPr eaLnBrk="1" hangingPunct="1"/>
            <a:r>
              <a:rPr lang="ru-RU" sz="3600" b="1" dirty="0" smtClean="0">
                <a:solidFill>
                  <a:srgbClr val="FFFF00"/>
                </a:solidFill>
                <a:latin typeface="Times New Roman"/>
                <a:ea typeface="Times New Roman"/>
              </a:rPr>
              <a:t>Тема </a:t>
            </a:r>
            <a:r>
              <a:rPr lang="uk-UA" sz="3600" b="1" dirty="0" smtClean="0">
                <a:solidFill>
                  <a:srgbClr val="FFFF00"/>
                </a:solidFill>
                <a:latin typeface="Times New Roman"/>
                <a:ea typeface="Times New Roman"/>
              </a:rPr>
              <a:t>заняття</a:t>
            </a:r>
            <a:r>
              <a:rPr lang="ru-RU" sz="3600" b="1" dirty="0" smtClean="0">
                <a:solidFill>
                  <a:srgbClr val="002060"/>
                </a:solidFill>
                <a:latin typeface="Times New Roman"/>
                <a:ea typeface="Times New Roman"/>
              </a:rPr>
              <a:t>:</a:t>
            </a:r>
            <a:r>
              <a:rPr lang="ru-RU" sz="3600" b="1" dirty="0" smtClean="0">
                <a:latin typeface="Times New Roman"/>
                <a:ea typeface="Times New Roman"/>
              </a:rPr>
              <a:t>   </a:t>
            </a:r>
            <a:r>
              <a:rPr lang="uk-UA" sz="4000" b="1" i="1" dirty="0" smtClean="0">
                <a:latin typeface="Times New Roman"/>
                <a:ea typeface="Times New Roman"/>
              </a:rPr>
              <a:t>Електроємність. Конденсатори.</a:t>
            </a:r>
            <a:endParaRPr lang="ru-RU" sz="4000" b="1" dirty="0" smtClean="0">
              <a:latin typeface="Times New Roman" pitchFamily="18" charset="0"/>
            </a:endParaRPr>
          </a:p>
        </p:txBody>
      </p:sp>
      <p:sp>
        <p:nvSpPr>
          <p:cNvPr id="6147" name="Rectangle 3"/>
          <p:cNvSpPr>
            <a:spLocks noGrp="1" noChangeArrowheads="1"/>
          </p:cNvSpPr>
          <p:nvPr>
            <p:ph type="subTitle" idx="4294967295"/>
          </p:nvPr>
        </p:nvSpPr>
        <p:spPr>
          <a:xfrm>
            <a:off x="457200" y="1600200"/>
            <a:ext cx="8534400" cy="5029200"/>
          </a:xfrm>
        </p:spPr>
        <p:txBody>
          <a:bodyPr/>
          <a:lstStyle/>
          <a:p>
            <a:pPr>
              <a:lnSpc>
                <a:spcPct val="115000"/>
              </a:lnSpc>
              <a:spcAft>
                <a:spcPts val="0"/>
              </a:spcAft>
            </a:pPr>
            <a:r>
              <a:rPr lang="ru-RU" sz="2400" b="1" dirty="0" smtClean="0">
                <a:solidFill>
                  <a:srgbClr val="FFFF00"/>
                </a:solidFill>
                <a:latin typeface="Times New Roman"/>
                <a:ea typeface="Times New Roman"/>
                <a:cs typeface="Times New Roman"/>
              </a:rPr>
              <a:t>Дидактична мета </a:t>
            </a:r>
            <a:r>
              <a:rPr lang="uk-UA" sz="2400" b="1" dirty="0" smtClean="0">
                <a:solidFill>
                  <a:srgbClr val="FFFF00"/>
                </a:solidFill>
                <a:latin typeface="Times New Roman"/>
                <a:ea typeface="Times New Roman"/>
                <a:cs typeface="Times New Roman"/>
              </a:rPr>
              <a:t>заняття</a:t>
            </a:r>
            <a:r>
              <a:rPr lang="ru-RU" sz="2400" b="1" dirty="0" smtClean="0">
                <a:solidFill>
                  <a:srgbClr val="002060"/>
                </a:solidFill>
                <a:latin typeface="Times New Roman"/>
                <a:ea typeface="Times New Roman"/>
                <a:cs typeface="Times New Roman"/>
              </a:rPr>
              <a:t>:</a:t>
            </a:r>
            <a:r>
              <a:rPr lang="uk-UA" sz="2400" b="1" dirty="0" smtClean="0">
                <a:latin typeface="Times New Roman"/>
                <a:ea typeface="Times New Roman"/>
                <a:cs typeface="Times New Roman"/>
              </a:rPr>
              <a:t>  </a:t>
            </a:r>
            <a:r>
              <a:rPr lang="uk-UA" sz="2400" dirty="0" smtClean="0">
                <a:latin typeface="Times New Roman"/>
                <a:ea typeface="Times New Roman"/>
                <a:cs typeface="Times New Roman"/>
              </a:rPr>
              <a:t>Сформувати поняття електричної ємності , одиниці місткості ; вивчити залежність ємності від розмірів провідника , діелектричної проникності середовища і відстані між пластинами конденсатора , продовжити формування уявлення про будову речовини ; про частинках , що входять до складу молекул і атомів ; показати реальність електричного поля</a:t>
            </a:r>
            <a:r>
              <a:rPr lang="ru-RU" sz="2400" dirty="0" smtClean="0">
                <a:latin typeface="Times New Roman"/>
                <a:ea typeface="Times New Roman"/>
                <a:cs typeface="Times New Roman"/>
              </a:rPr>
              <a:t>.</a:t>
            </a:r>
            <a:endParaRPr lang="ru-RU" sz="2400" dirty="0" smtClean="0">
              <a:latin typeface="Calibri"/>
              <a:ea typeface="Times New Roman"/>
              <a:cs typeface="Times New Roman"/>
            </a:endParaRPr>
          </a:p>
          <a:p>
            <a:pPr>
              <a:lnSpc>
                <a:spcPct val="115000"/>
              </a:lnSpc>
              <a:spcAft>
                <a:spcPts val="0"/>
              </a:spcAft>
            </a:pPr>
            <a:r>
              <a:rPr lang="uk-UA" sz="2400" b="1" dirty="0" smtClean="0">
                <a:solidFill>
                  <a:srgbClr val="FFFF00"/>
                </a:solidFill>
                <a:latin typeface="Times New Roman"/>
                <a:ea typeface="Times New Roman"/>
                <a:cs typeface="Times New Roman"/>
              </a:rPr>
              <a:t>Розвивальна</a:t>
            </a:r>
            <a:r>
              <a:rPr lang="ru-RU" sz="2400" b="1" dirty="0" smtClean="0">
                <a:solidFill>
                  <a:srgbClr val="FFFF00"/>
                </a:solidFill>
                <a:latin typeface="Times New Roman"/>
                <a:ea typeface="Times New Roman"/>
                <a:cs typeface="Times New Roman"/>
              </a:rPr>
              <a:t> мета </a:t>
            </a:r>
            <a:r>
              <a:rPr lang="uk-UA" sz="2400" b="1" dirty="0" smtClean="0">
                <a:solidFill>
                  <a:srgbClr val="FFFF00"/>
                </a:solidFill>
                <a:latin typeface="Times New Roman"/>
                <a:ea typeface="Times New Roman"/>
                <a:cs typeface="Times New Roman"/>
              </a:rPr>
              <a:t>заняття</a:t>
            </a:r>
            <a:r>
              <a:rPr lang="ru-RU" sz="2400" b="1" dirty="0" smtClean="0">
                <a:solidFill>
                  <a:srgbClr val="FFFF00"/>
                </a:solidFill>
                <a:latin typeface="Times New Roman"/>
                <a:ea typeface="Times New Roman"/>
                <a:cs typeface="Times New Roman"/>
              </a:rPr>
              <a:t>: </a:t>
            </a:r>
            <a:r>
              <a:rPr lang="uk-UA" sz="2400" dirty="0" smtClean="0">
                <a:latin typeface="Times New Roman"/>
                <a:ea typeface="Times New Roman"/>
                <a:cs typeface="Times New Roman"/>
              </a:rPr>
              <a:t>Формувати вміння порівнювати результати дослідів, формули , а також величини характеризують електроємність ; навчитися використовувати знання формул у вирішенні завдань.</a:t>
            </a:r>
            <a:endParaRPr lang="ru-RU" sz="2400" dirty="0">
              <a:latin typeface="Calibri"/>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 calcmode="lin" valueType="num">
                                      <p:cBhvr>
                                        <p:cTn id="14"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14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p:cTn id="21"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04800"/>
            <a:ext cx="8893175" cy="1143000"/>
          </a:xfrm>
        </p:spPr>
        <p:txBody>
          <a:bodyPr/>
          <a:lstStyle/>
          <a:p>
            <a:pPr eaLnBrk="1" hangingPunct="1"/>
            <a:r>
              <a:rPr lang="uk-UA" sz="2800" b="1" dirty="0" smtClean="0">
                <a:latin typeface="Times New Roman"/>
                <a:ea typeface="Times New Roman"/>
              </a:rPr>
              <a:t>У сильному електричному полі діелектрик  може стати провідним.</a:t>
            </a:r>
            <a:endParaRPr lang="ru-RU" sz="28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457200" y="1905000"/>
            <a:ext cx="8686800" cy="1676400"/>
          </a:xfrm>
        </p:spPr>
        <p:txBody>
          <a:bodyPr/>
          <a:lstStyle/>
          <a:p>
            <a:pPr indent="449580" algn="just">
              <a:lnSpc>
                <a:spcPct val="115000"/>
              </a:lnSpc>
              <a:spcAft>
                <a:spcPts val="0"/>
              </a:spcAft>
              <a:buFont typeface="Wingdings" pitchFamily="2" charset="2"/>
              <a:buChar char="Ø"/>
            </a:pPr>
            <a:r>
              <a:rPr lang="uk-UA" sz="2800" b="1" dirty="0" smtClean="0">
                <a:latin typeface="Times New Roman"/>
                <a:ea typeface="Times New Roman"/>
                <a:cs typeface="Times New Roman"/>
              </a:rPr>
              <a:t>Це називають « пробоєм діелектрика »</a:t>
            </a:r>
            <a:endParaRPr lang="ru-RU" sz="2800" b="1" dirty="0" smtClean="0">
              <a:latin typeface="Calibri"/>
              <a:ea typeface="Times New Roman"/>
              <a:cs typeface="Times New Roman"/>
            </a:endParaRPr>
          </a:p>
          <a:p>
            <a:pPr algn="ctr">
              <a:buNone/>
            </a:pPr>
            <a:r>
              <a:rPr lang="uk-UA" sz="2800" b="1" dirty="0" smtClean="0">
                <a:latin typeface="Times New Roman"/>
                <a:ea typeface="Times New Roman"/>
              </a:rPr>
              <a:t>Приклад : свічка запалювання на автомобілі, мотоциклі , бензопила.</a:t>
            </a:r>
          </a:p>
          <a:p>
            <a:pPr>
              <a:lnSpc>
                <a:spcPct val="115000"/>
              </a:lnSpc>
              <a:spcAft>
                <a:spcPts val="0"/>
              </a:spcAft>
              <a:buFont typeface="Wingdings" pitchFamily="2" charset="2"/>
              <a:buChar char="Ø"/>
            </a:pPr>
            <a:endParaRPr lang="el-GR" sz="2800" dirty="0" smtClean="0">
              <a:latin typeface="Times New Roman"/>
              <a:ea typeface="Times New Roman"/>
            </a:endParaRPr>
          </a:p>
          <a:p>
            <a:pPr>
              <a:lnSpc>
                <a:spcPct val="115000"/>
              </a:lnSpc>
              <a:spcAft>
                <a:spcPts val="0"/>
              </a:spcAft>
              <a:buFont typeface="Wingdings" pitchFamily="2" charset="2"/>
              <a:buChar char="Ø"/>
            </a:pPr>
            <a:endParaRPr lang="uk-UA" sz="2400" dirty="0" smtClean="0">
              <a:latin typeface="Times New Roman"/>
              <a:ea typeface="Times New Roman"/>
            </a:endParaRPr>
          </a:p>
          <a:p>
            <a:pPr>
              <a:lnSpc>
                <a:spcPct val="115000"/>
              </a:lnSpc>
              <a:spcAft>
                <a:spcPts val="0"/>
              </a:spcAft>
              <a:buFont typeface="Wingdings" pitchFamily="2" charset="2"/>
              <a:buChar char="Ø"/>
            </a:pP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pic>
        <p:nvPicPr>
          <p:cNvPr id="69635" name="Picture 3"/>
          <p:cNvPicPr>
            <a:picLocks noChangeAspect="1" noChangeArrowheads="1"/>
          </p:cNvPicPr>
          <p:nvPr/>
        </p:nvPicPr>
        <p:blipFill>
          <a:blip r:embed="rId2" cstate="print"/>
          <a:srcRect/>
          <a:stretch>
            <a:fillRect/>
          </a:stretch>
        </p:blipFill>
        <p:spPr bwMode="auto">
          <a:xfrm>
            <a:off x="2743200" y="3505200"/>
            <a:ext cx="3733800"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47">
                                            <p:txEl>
                                              <p:pRg st="6" end="6"/>
                                            </p:txEl>
                                          </p:spTgt>
                                        </p:tgtEl>
                                        <p:attrNameLst>
                                          <p:attrName>style.visibility</p:attrName>
                                        </p:attrNameLst>
                                      </p:cBhvr>
                                      <p:to>
                                        <p:strVal val="visible"/>
                                      </p:to>
                                    </p:set>
                                    <p:anim calcmode="lin" valueType="num">
                                      <p:cBhvr>
                                        <p:cTn id="14"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304800"/>
            <a:ext cx="8893175" cy="1143000"/>
          </a:xfrm>
        </p:spPr>
        <p:txBody>
          <a:bodyPr/>
          <a:lstStyle/>
          <a:p>
            <a:pPr eaLnBrk="1" hangingPunct="1"/>
            <a:r>
              <a:rPr lang="uk-UA" b="1" dirty="0" smtClean="0">
                <a:solidFill>
                  <a:srgbClr val="FFFFFF"/>
                </a:solidFill>
                <a:latin typeface="Times New Roman" pitchFamily="18" charset="0"/>
                <a:cs typeface="Times New Roman" pitchFamily="18" charset="0"/>
              </a:rPr>
              <a:t>Поняття електроємності</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533400" y="1219200"/>
            <a:ext cx="8610600" cy="3581400"/>
          </a:xfrm>
        </p:spPr>
        <p:txBody>
          <a:bodyPr/>
          <a:lstStyle/>
          <a:p>
            <a:pPr>
              <a:lnSpc>
                <a:spcPct val="115000"/>
              </a:lnSpc>
              <a:spcAft>
                <a:spcPts val="0"/>
              </a:spcAft>
              <a:buFont typeface="Wingdings" pitchFamily="2" charset="2"/>
              <a:buChar char="Ø"/>
            </a:pPr>
            <a:r>
              <a:rPr lang="uk-UA" sz="2000" dirty="0" smtClean="0">
                <a:latin typeface="Times New Roman"/>
                <a:ea typeface="Times New Roman"/>
              </a:rPr>
              <a:t>Дослідимо, від чого залежить потенціал зарядженого тіла. Для цього скористаємося двома електрометрами, корпуси яких заземлені. На стержнях електрометрів закріпимо металеві порожнисті кулі різного діаметра. Зарядимо металеву кульку на ізоляційній ручці від високовольтного перетворювача і почнемо вносити її у порожнину меншої за діаметром кулі Проробивши аналогічний дослід з більшою кулею, ми побачимо, що стрілки обох електрометрів відхиляються, але кут відхилення у них буде різний. Можна зробити висновки: потенціал кожної кулі прямо пропорційний її заряду; коефіцієнт пропорційності для різних куль має різні значення.</a:t>
            </a:r>
          </a:p>
          <a:p>
            <a:pPr>
              <a:lnSpc>
                <a:spcPct val="115000"/>
              </a:lnSpc>
              <a:spcAft>
                <a:spcPts val="0"/>
              </a:spcAft>
              <a:buFont typeface="Wingdings" pitchFamily="2" charset="2"/>
              <a:buChar char="Ø"/>
            </a:pPr>
            <a:endParaRPr lang="uk-UA" sz="1600" dirty="0" smtClean="0">
              <a:latin typeface="Times New Roman"/>
              <a:ea typeface="Times New Roman"/>
            </a:endParaRPr>
          </a:p>
          <a:p>
            <a:pPr>
              <a:lnSpc>
                <a:spcPct val="115000"/>
              </a:lnSpc>
              <a:spcAft>
                <a:spcPts val="0"/>
              </a:spcAft>
              <a:buFont typeface="Wingdings" pitchFamily="2" charset="2"/>
              <a:buChar char="Ø"/>
            </a:pPr>
            <a:endParaRPr lang="el-GR" sz="2800" dirty="0" smtClean="0">
              <a:latin typeface="Times New Roman"/>
              <a:ea typeface="Times New Roman"/>
            </a:endParaRPr>
          </a:p>
          <a:p>
            <a:pPr>
              <a:lnSpc>
                <a:spcPct val="115000"/>
              </a:lnSpc>
              <a:spcAft>
                <a:spcPts val="0"/>
              </a:spcAft>
              <a:buFont typeface="Wingdings" pitchFamily="2" charset="2"/>
              <a:buChar char="Ø"/>
            </a:pPr>
            <a:endParaRPr lang="uk-UA" sz="2400" dirty="0" smtClean="0">
              <a:latin typeface="Times New Roman"/>
              <a:ea typeface="Times New Roman"/>
            </a:endParaRPr>
          </a:p>
          <a:p>
            <a:pPr>
              <a:lnSpc>
                <a:spcPct val="115000"/>
              </a:lnSpc>
              <a:spcAft>
                <a:spcPts val="0"/>
              </a:spcAft>
              <a:buFont typeface="Wingdings" pitchFamily="2" charset="2"/>
              <a:buChar char="Ø"/>
            </a:pP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pic>
        <p:nvPicPr>
          <p:cNvPr id="5124" name="Picture 4"/>
          <p:cNvPicPr>
            <a:picLocks noChangeAspect="1" noChangeArrowheads="1"/>
          </p:cNvPicPr>
          <p:nvPr/>
        </p:nvPicPr>
        <p:blipFill>
          <a:blip r:embed="rId2" cstate="print"/>
          <a:srcRect/>
          <a:stretch>
            <a:fillRect/>
          </a:stretch>
        </p:blipFill>
        <p:spPr bwMode="auto">
          <a:xfrm>
            <a:off x="5029200" y="4495800"/>
            <a:ext cx="3311525" cy="2209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47">
                                            <p:txEl>
                                              <p:pRg st="6" end="6"/>
                                            </p:txEl>
                                          </p:spTgt>
                                        </p:tgtEl>
                                        <p:attrNameLst>
                                          <p:attrName>style.visibility</p:attrName>
                                        </p:attrNameLst>
                                      </p:cBhvr>
                                      <p:to>
                                        <p:strVal val="visible"/>
                                      </p:to>
                                    </p:set>
                                    <p:anim calcmode="lin" valueType="num">
                                      <p:cBhvr>
                                        <p:cTn id="14"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609600"/>
            <a:ext cx="8893175" cy="1143000"/>
          </a:xfrm>
        </p:spPr>
        <p:txBody>
          <a:bodyPr/>
          <a:lstStyle/>
          <a:p>
            <a:pPr eaLnBrk="1" hangingPunct="1"/>
            <a:r>
              <a:rPr lang="uk-UA" b="1" dirty="0" smtClean="0">
                <a:solidFill>
                  <a:srgbClr val="FFFFFF"/>
                </a:solidFill>
                <a:latin typeface="Times New Roman" pitchFamily="18" charset="0"/>
                <a:cs typeface="Times New Roman" pitchFamily="18" charset="0"/>
              </a:rPr>
              <a:t>Поняття електроємності</a:t>
            </a:r>
            <a:endParaRPr lang="ru-RU" sz="4000" b="1" dirty="0" smtClean="0">
              <a:latin typeface="Times New Roman" pitchFamily="18" charset="0"/>
              <a:cs typeface="Times New Roman" pitchFamily="18" charset="0"/>
            </a:endParaRPr>
          </a:p>
        </p:txBody>
      </p:sp>
      <p:sp>
        <p:nvSpPr>
          <p:cNvPr id="6147" name="Rectangle 3"/>
          <p:cNvSpPr>
            <a:spLocks noGrp="1" noChangeArrowheads="1"/>
          </p:cNvSpPr>
          <p:nvPr>
            <p:ph type="subTitle" idx="4294967295"/>
          </p:nvPr>
        </p:nvSpPr>
        <p:spPr>
          <a:xfrm>
            <a:off x="457200" y="1600200"/>
            <a:ext cx="8534400" cy="5029200"/>
          </a:xfrm>
        </p:spPr>
        <p:txBody>
          <a:bodyPr/>
          <a:lstStyle/>
          <a:p>
            <a:pPr>
              <a:lnSpc>
                <a:spcPct val="115000"/>
              </a:lnSpc>
              <a:spcAft>
                <a:spcPts val="0"/>
              </a:spcAft>
              <a:buFont typeface="Wingdings" pitchFamily="2" charset="2"/>
              <a:buChar char="Ø"/>
            </a:pPr>
            <a:r>
              <a:rPr lang="uk-UA" sz="2800" dirty="0" smtClean="0">
                <a:solidFill>
                  <a:srgbClr val="FFFFFF"/>
                </a:solidFill>
                <a:latin typeface="Times New Roman"/>
                <a:ea typeface="Times New Roman"/>
              </a:rPr>
              <a:t>Відношення заряду провідника до його потенціалу для різних куль буде різним. Це відношення називають електроємністю провідника. </a:t>
            </a:r>
          </a:p>
          <a:p>
            <a:pPr>
              <a:lnSpc>
                <a:spcPct val="115000"/>
              </a:lnSpc>
              <a:spcAft>
                <a:spcPts val="0"/>
              </a:spcAft>
              <a:buFont typeface="Wingdings" pitchFamily="2" charset="2"/>
              <a:buChar char="Ø"/>
            </a:pPr>
            <a:r>
              <a:rPr lang="uk-UA" sz="2800" b="1" i="1" u="sng" dirty="0" smtClean="0">
                <a:latin typeface="Times New Roman"/>
                <a:ea typeface="Times New Roman"/>
              </a:rPr>
              <a:t>Електроємністю </a:t>
            </a:r>
            <a:r>
              <a:rPr lang="uk-UA" sz="2800" dirty="0" smtClean="0">
                <a:latin typeface="Times New Roman"/>
                <a:ea typeface="Times New Roman"/>
              </a:rPr>
              <a:t>провідника називають величину, яка вимірюється відношенням заряду провідника q до його потенціалу: </a:t>
            </a:r>
          </a:p>
          <a:p>
            <a:pPr>
              <a:lnSpc>
                <a:spcPct val="115000"/>
              </a:lnSpc>
              <a:spcAft>
                <a:spcPts val="0"/>
              </a:spcAft>
              <a:buFont typeface="Wingdings" pitchFamily="2" charset="2"/>
              <a:buChar char="Ø"/>
            </a:pPr>
            <a:endParaRPr lang="uk-UA" sz="2800" dirty="0" smtClean="0">
              <a:latin typeface="Times New Roman" pitchFamily="18" charset="0"/>
              <a:cs typeface="Times New Roman" pitchFamily="18" charset="0"/>
            </a:endParaRPr>
          </a:p>
          <a:p>
            <a:pPr>
              <a:lnSpc>
                <a:spcPct val="115000"/>
              </a:lnSpc>
              <a:spcAft>
                <a:spcPts val="0"/>
              </a:spcAft>
              <a:buFont typeface="Wingdings" pitchFamily="2" charset="2"/>
              <a:buChar char="Ø"/>
            </a:pPr>
            <a:r>
              <a:rPr lang="uk-UA" sz="2800" dirty="0" smtClean="0">
                <a:latin typeface="Times New Roman" pitchFamily="18" charset="0"/>
                <a:cs typeface="Times New Roman" pitchFamily="18" charset="0"/>
              </a:rPr>
              <a:t>Електроємність не залежить ні від заряду провідника, ні від його потенціалу.</a:t>
            </a:r>
            <a:endParaRPr lang="ru-RU" sz="2800" dirty="0" smtClean="0">
              <a:latin typeface="Times New Roman" pitchFamily="18" charset="0"/>
              <a:cs typeface="Times New Roman" pitchFamily="18" charset="0"/>
            </a:endParaRPr>
          </a:p>
          <a:p>
            <a:pPr>
              <a:lnSpc>
                <a:spcPct val="115000"/>
              </a:lnSpc>
              <a:spcAft>
                <a:spcPts val="0"/>
              </a:spcAft>
              <a:buFont typeface="Wingdings" pitchFamily="2" charset="2"/>
              <a:buChar char="Ø"/>
            </a:pPr>
            <a:endParaRPr lang="uk-UA" sz="2400" dirty="0" smtClean="0">
              <a:latin typeface="Times New Roman"/>
              <a:ea typeface="Times New Roman"/>
            </a:endParaRPr>
          </a:p>
          <a:p>
            <a:pPr>
              <a:lnSpc>
                <a:spcPct val="115000"/>
              </a:lnSpc>
              <a:spcAft>
                <a:spcPts val="0"/>
              </a:spcAft>
              <a:buFont typeface="Wingdings" pitchFamily="2" charset="2"/>
              <a:buChar char="Ø"/>
            </a:pPr>
            <a:endParaRPr lang="uk-UA" sz="2400" dirty="0" smtClean="0">
              <a:latin typeface="Times New Roman"/>
              <a:ea typeface="Times New Roman"/>
            </a:endParaRPr>
          </a:p>
          <a:p>
            <a:pPr indent="449580" algn="just">
              <a:lnSpc>
                <a:spcPct val="115000"/>
              </a:lnSpc>
              <a:spcAft>
                <a:spcPts val="0"/>
              </a:spcAft>
              <a:buNone/>
            </a:pPr>
            <a:endParaRPr lang="uk-UA" sz="2400" dirty="0" smtClean="0">
              <a:latin typeface="Times New Roman"/>
              <a:ea typeface="Times New Roman"/>
            </a:endParaRPr>
          </a:p>
          <a:p>
            <a:pPr indent="449580" algn="just">
              <a:lnSpc>
                <a:spcPct val="115000"/>
              </a:lnSpc>
              <a:spcAft>
                <a:spcPts val="0"/>
              </a:spcAft>
              <a:buNone/>
            </a:pPr>
            <a:r>
              <a:rPr lang="uk-UA" sz="2400" dirty="0" smtClean="0">
                <a:latin typeface="Times New Roman"/>
                <a:ea typeface="Times New Roman"/>
              </a:rPr>
              <a:t> </a:t>
            </a:r>
            <a:endParaRPr lang="ru-RU" sz="2400" dirty="0">
              <a:latin typeface="Calibri"/>
              <a:ea typeface="Times New Roman"/>
              <a:cs typeface="Times New Roman"/>
            </a:endParaRPr>
          </a:p>
        </p:txBody>
      </p:sp>
      <p:graphicFrame>
        <p:nvGraphicFramePr>
          <p:cNvPr id="4" name="Объект 3"/>
          <p:cNvGraphicFramePr>
            <a:graphicFrameLocks noChangeAspect="1"/>
          </p:cNvGraphicFramePr>
          <p:nvPr/>
        </p:nvGraphicFramePr>
        <p:xfrm>
          <a:off x="4876800" y="4343400"/>
          <a:ext cx="1614170" cy="914400"/>
        </p:xfrm>
        <a:graphic>
          <a:graphicData uri="http://schemas.openxmlformats.org/presentationml/2006/ole">
            <mc:AlternateContent xmlns:mc="http://schemas.openxmlformats.org/markup-compatibility/2006">
              <mc:Choice xmlns:v="urn:schemas-microsoft-com:vml" Requires="v">
                <p:oleObj spid="_x0000_s30723" name="Формула" r:id="rId3" imgW="393480" imgH="253800" progId="Equation.3">
                  <p:embed/>
                </p:oleObj>
              </mc:Choice>
              <mc:Fallback>
                <p:oleObj name="Формула" r:id="rId3" imgW="39348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343400"/>
                        <a:ext cx="1614170" cy="914400"/>
                      </a:xfrm>
                      <a:prstGeom prst="rect">
                        <a:avLst/>
                      </a:prstGeom>
                      <a:solidFill>
                        <a:schemeClr val="bg1"/>
                      </a:solidFill>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 calcmode="lin" valueType="num">
                                      <p:cBhvr>
                                        <p:cTn id="14"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14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147">
                                            <p:txEl>
                                              <p:pRg st="1" end="1"/>
                                            </p:txEl>
                                          </p:spTgt>
                                        </p:tgtEl>
                                        <p:attrNameLst>
                                          <p:attrName>style.visibility</p:attrName>
                                        </p:attrNameLst>
                                      </p:cBhvr>
                                      <p:to>
                                        <p:strVal val="visible"/>
                                      </p:to>
                                    </p:set>
                                    <p:anim calcmode="lin" valueType="num">
                                      <p:cBhvr>
                                        <p:cTn id="21"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14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p:cTn id="28" dur="5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14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14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anim calcmode="lin" valueType="num">
                                      <p:cBhvr>
                                        <p:cTn id="35" dur="500" fill="hold"/>
                                        <p:tgtEl>
                                          <p:spTgt spid="6147">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6147">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theme/theme1.xml><?xml version="1.0" encoding="utf-8"?>
<a:theme xmlns:a="http://schemas.openxmlformats.org/drawingml/2006/main" name="Fizika">
  <a:themeElements>
    <a:clrScheme name="Fizi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zi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zik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zik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zik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zik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zik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zik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zik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zik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zik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zik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zik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zik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897</TotalTime>
  <Words>961</Words>
  <Application>Microsoft Office PowerPoint</Application>
  <PresentationFormat>Екран (4:3)</PresentationFormat>
  <Paragraphs>198</Paragraphs>
  <Slides>26</Slides>
  <Notes>0</Notes>
  <HiddenSlides>0</HiddenSlides>
  <MMClips>0</MMClips>
  <ScaleCrop>false</ScaleCrop>
  <HeadingPairs>
    <vt:vector size="8" baseType="variant">
      <vt:variant>
        <vt:lpstr>Використані шрифти</vt:lpstr>
      </vt:variant>
      <vt:variant>
        <vt:i4>4</vt:i4>
      </vt:variant>
      <vt:variant>
        <vt:lpstr>Тема</vt:lpstr>
      </vt:variant>
      <vt:variant>
        <vt:i4>1</vt:i4>
      </vt:variant>
      <vt:variant>
        <vt:lpstr>Вбудовані сервери OLE</vt:lpstr>
      </vt:variant>
      <vt:variant>
        <vt:i4>1</vt:i4>
      </vt:variant>
      <vt:variant>
        <vt:lpstr>Заголовки слайдів</vt:lpstr>
      </vt:variant>
      <vt:variant>
        <vt:i4>26</vt:i4>
      </vt:variant>
    </vt:vector>
  </HeadingPairs>
  <TitlesOfParts>
    <vt:vector size="32" baseType="lpstr">
      <vt:lpstr>Arial</vt:lpstr>
      <vt:lpstr>Calibri</vt:lpstr>
      <vt:lpstr>Times New Roman</vt:lpstr>
      <vt:lpstr>Wingdings</vt:lpstr>
      <vt:lpstr>Fizika</vt:lpstr>
      <vt:lpstr>Формула</vt:lpstr>
      <vt:lpstr>Електроємність. Конденсатори.  Енергія зарядженого конденсатора  </vt:lpstr>
      <vt:lpstr>Історія створення конденсатора</vt:lpstr>
      <vt:lpstr>Дослід з лейденською банкою</vt:lpstr>
      <vt:lpstr>Наслідки винаходу лейденської банки</vt:lpstr>
      <vt:lpstr>Перший плоский конденсатор</vt:lpstr>
      <vt:lpstr>Тема заняття:   Електроємність. Конденсатори.</vt:lpstr>
      <vt:lpstr>У сильному електричному полі діелектрик  може стати провідним.</vt:lpstr>
      <vt:lpstr>Поняття електроємності</vt:lpstr>
      <vt:lpstr>Поняття електроємності</vt:lpstr>
      <vt:lpstr>Одиниці електроємності</vt:lpstr>
      <vt:lpstr>Конденсатори</vt:lpstr>
      <vt:lpstr>Електрична ємність конденсатора</vt:lpstr>
      <vt:lpstr>Від чого залежить електроємність конденсатора?</vt:lpstr>
      <vt:lpstr>Висновок</vt:lpstr>
      <vt:lpstr>Види конденсаторів</vt:lpstr>
      <vt:lpstr>Паралельне з'єднання конденсаторів</vt:lpstr>
      <vt:lpstr>Послідовне з'єднання конденсаторів</vt:lpstr>
      <vt:lpstr>Енергія зарядженого конденсатора</vt:lpstr>
      <vt:lpstr>Застосування конденсаторів</vt:lpstr>
      <vt:lpstr>Застосування конденсаторів</vt:lpstr>
      <vt:lpstr>Конденсатор в автомобілі</vt:lpstr>
      <vt:lpstr>Релаксація</vt:lpstr>
      <vt:lpstr>Письмовий  контроль:</vt:lpstr>
      <vt:lpstr>Правильні відповіді</vt:lpstr>
      <vt:lpstr> Розв’язування задач</vt:lpstr>
      <vt:lpstr>Домашнє завдання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RePack by Diakov</cp:lastModifiedBy>
  <cp:revision>69</cp:revision>
  <cp:lastPrinted>1601-01-01T00:00:00Z</cp:lastPrinted>
  <dcterms:created xsi:type="dcterms:W3CDTF">1601-01-01T00:00:00Z</dcterms:created>
  <dcterms:modified xsi:type="dcterms:W3CDTF">2022-05-05T09:55:21Z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