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71" r:id="rId5"/>
    <p:sldId id="272" r:id="rId6"/>
    <p:sldId id="273" r:id="rId7"/>
    <p:sldId id="275" r:id="rId8"/>
    <p:sldId id="261" r:id="rId9"/>
    <p:sldId id="262" r:id="rId10"/>
    <p:sldId id="281" r:id="rId11"/>
    <p:sldId id="276" r:id="rId12"/>
    <p:sldId id="277" r:id="rId13"/>
    <p:sldId id="269" r:id="rId14"/>
    <p:sldId id="278" r:id="rId15"/>
    <p:sldId id="264" r:id="rId16"/>
    <p:sldId id="265" r:id="rId17"/>
    <p:sldId id="266" r:id="rId18"/>
    <p:sldId id="270" r:id="rId19"/>
    <p:sldId id="280" r:id="rId20"/>
    <p:sldId id="279" r:id="rId21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9" autoAdjust="0"/>
    <p:restoredTop sz="94647" autoAdjust="0"/>
  </p:normalViewPr>
  <p:slideViewPr>
    <p:cSldViewPr showGuides="1">
      <p:cViewPr varScale="1">
        <p:scale>
          <a:sx n="81" d="100"/>
          <a:sy n="81" d="100"/>
        </p:scale>
        <p:origin x="108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1A8D0-7AA8-4A9D-B60B-1E53E082291D}" type="datetimeFigureOut">
              <a:rPr lang="ru-RU"/>
              <a:pPr>
                <a:defRPr/>
              </a:pPr>
              <a:t>07.02.2022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3F368-6483-4F93-8530-F857F3298EBB}" type="slidenum">
              <a:rPr lang="ru-RU" altLang="ru-RU"/>
              <a:pPr>
                <a:defRPr/>
              </a:pPr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13137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CF5EC-6E8C-4E7F-AA6A-6560FEAB2D8B}" type="datetimeFigureOut">
              <a:rPr lang="ru-RU"/>
              <a:pPr>
                <a:defRPr/>
              </a:pPr>
              <a:t>07.02.2022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0C9E3-C607-4FD1-B1CA-9CEF36A4182B}" type="slidenum">
              <a:rPr lang="ru-RU" altLang="ru-RU"/>
              <a:pPr>
                <a:defRPr/>
              </a:pPr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49589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F9E28-0801-47FC-9394-5F0B064638BD}" type="datetimeFigureOut">
              <a:rPr lang="ru-RU"/>
              <a:pPr>
                <a:defRPr/>
              </a:pPr>
              <a:t>07.02.2022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7D295-29C4-47F2-8310-636884B2F575}" type="slidenum">
              <a:rPr lang="ru-RU" altLang="ru-RU"/>
              <a:pPr>
                <a:defRPr/>
              </a:pPr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76912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62CD5-A686-4D0B-B192-10C3E577459B}" type="datetimeFigureOut">
              <a:rPr lang="ru-RU"/>
              <a:pPr>
                <a:defRPr/>
              </a:pPr>
              <a:t>07.02.2022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3BA3C-B621-45BC-BB82-A8EB2DFF72EA}" type="slidenum">
              <a:rPr lang="ru-RU" altLang="ru-RU"/>
              <a:pPr>
                <a:defRPr/>
              </a:pPr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17646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B25425-9D22-43E2-B1BF-EDED2F485003}" type="datetimeFigureOut">
              <a:rPr lang="ru-RU"/>
              <a:pPr>
                <a:defRPr/>
              </a:pPr>
              <a:t>07.02.2022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2DDF6-49D0-41F7-B6C6-17F942DDDBA7}" type="slidenum">
              <a:rPr lang="ru-RU" altLang="ru-RU"/>
              <a:pPr>
                <a:defRPr/>
              </a:pPr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08612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1CA06D-A690-43FC-888F-AC082E15C706}" type="datetimeFigureOut">
              <a:rPr lang="ru-RU"/>
              <a:pPr>
                <a:defRPr/>
              </a:pPr>
              <a:t>07.02.2022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57BF2-BA16-4FA3-A5E4-1BD9A217C99C}" type="slidenum">
              <a:rPr lang="ru-RU" altLang="ru-RU"/>
              <a:pPr>
                <a:defRPr/>
              </a:pPr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90040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C16D6-D581-4E83-B6D3-B48362D8C22D}" type="datetimeFigureOut">
              <a:rPr lang="ru-RU"/>
              <a:pPr>
                <a:defRPr/>
              </a:pPr>
              <a:t>07.02.2022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616B7-EC5A-4507-9040-3162424C7AB6}" type="slidenum">
              <a:rPr lang="ru-RU" altLang="ru-RU"/>
              <a:pPr>
                <a:defRPr/>
              </a:pPr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62416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321E3-052D-41CA-BB7F-EC36A38AF1B0}" type="datetimeFigureOut">
              <a:rPr lang="ru-RU"/>
              <a:pPr>
                <a:defRPr/>
              </a:pPr>
              <a:t>07.02.2022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1884C-6765-4E55-AA39-12B5B3C03AEF}" type="slidenum">
              <a:rPr lang="ru-RU" altLang="ru-RU"/>
              <a:pPr>
                <a:defRPr/>
              </a:pPr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25837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18A523-543E-466F-B960-4A0B91F2A83E}" type="datetimeFigureOut">
              <a:rPr lang="ru-RU"/>
              <a:pPr>
                <a:defRPr/>
              </a:pPr>
              <a:t>07.02.2022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3CA56B-ADCC-45E9-A633-4DCC2E262C5B}" type="slidenum">
              <a:rPr lang="ru-RU" altLang="ru-RU"/>
              <a:pPr>
                <a:defRPr/>
              </a:pPr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03311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0B068E-A850-4566-A6B1-A93E0F9785FD}" type="datetimeFigureOut">
              <a:rPr lang="ru-RU"/>
              <a:pPr>
                <a:defRPr/>
              </a:pPr>
              <a:t>07.02.2022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2700F0-5D7C-434F-B8D0-2AE18F4CFD51}" type="slidenum">
              <a:rPr lang="ru-RU" altLang="ru-RU"/>
              <a:pPr>
                <a:defRPr/>
              </a:pPr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61481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CC8D0-9D1E-4AC2-8A33-722EB303E376}" type="datetimeFigureOut">
              <a:rPr lang="ru-RU"/>
              <a:pPr>
                <a:defRPr/>
              </a:pPr>
              <a:t>07.02.2022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04701C-D41E-4D1F-8B94-FA526B01FF2D}" type="slidenum">
              <a:rPr lang="ru-RU" altLang="ru-RU"/>
              <a:pPr>
                <a:defRPr/>
              </a:pPr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48111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675158D-5251-4D23-BB1D-8C8F0F8A7E4D}" type="datetimeFigureOut">
              <a:rPr lang="ru-RU"/>
              <a:pPr>
                <a:defRPr/>
              </a:pPr>
              <a:t>07.02.2022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EE830604-9B1A-42CF-9D54-0BC84B03B3DF}" type="slidenum">
              <a:rPr lang="ru-RU" altLang="ru-RU"/>
              <a:pPr>
                <a:defRPr/>
              </a:pPr>
              <a:t>‹№›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11560" y="836712"/>
            <a:ext cx="8335963" cy="4516621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spAutoFit/>
          </a:bodyPr>
          <a:lstStyle/>
          <a:p>
            <a:pPr algn="ctr" eaLnBrk="1" hangingPunct="1">
              <a:lnSpc>
                <a:spcPts val="45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4800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ПАРОУТВОРЕННЯ Й КОНДЕНСАЦІЯ.</a:t>
            </a:r>
          </a:p>
          <a:p>
            <a:pPr algn="ctr" eaLnBrk="1" hangingPunct="1">
              <a:lnSpc>
                <a:spcPts val="45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4800" b="1" dirty="0" err="1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Насичена</a:t>
            </a:r>
            <a:r>
              <a:rPr lang="ru-RU" sz="4800" b="1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 і </a:t>
            </a:r>
            <a:r>
              <a:rPr lang="ru-RU" sz="4800" b="1" dirty="0" err="1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ненасичена</a:t>
            </a:r>
            <a:r>
              <a:rPr lang="ru-RU" sz="4800" b="1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 пара</a:t>
            </a:r>
            <a:endParaRPr lang="ru-RU" sz="4800" b="1" dirty="0">
              <a:solidFill>
                <a:srgbClr val="002060"/>
              </a:solidFill>
              <a:latin typeface="+mn-lt"/>
              <a:cs typeface="Arial" panose="020B0604020202020204" pitchFamily="34" charset="0"/>
            </a:endParaRPr>
          </a:p>
          <a:p>
            <a:pPr algn="ctr" eaLnBrk="1" hangingPunct="1">
              <a:lnSpc>
                <a:spcPts val="45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4800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КИПІННЯ</a:t>
            </a:r>
            <a:r>
              <a:rPr lang="ru-RU" sz="4800" b="1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.</a:t>
            </a:r>
          </a:p>
          <a:p>
            <a:pPr algn="ctr" eaLnBrk="1" hangingPunct="1">
              <a:lnSpc>
                <a:spcPts val="45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4800" b="1" dirty="0" err="1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Розв</a:t>
            </a:r>
            <a:r>
              <a:rPr lang="en-US" sz="4800" b="1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’</a:t>
            </a:r>
            <a:r>
              <a:rPr lang="uk-UA" sz="4800" b="1" dirty="0" err="1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язування</a:t>
            </a:r>
            <a:r>
              <a:rPr lang="uk-UA" sz="4800" b="1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 задач</a:t>
            </a:r>
          </a:p>
          <a:p>
            <a:pPr algn="ctr" eaLnBrk="1" hangingPunct="1">
              <a:lnSpc>
                <a:spcPts val="45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ru-RU" sz="4800" b="1" dirty="0" smtClean="0">
              <a:solidFill>
                <a:srgbClr val="002060"/>
              </a:solidFill>
              <a:latin typeface="+mn-lt"/>
              <a:cs typeface="Arial" panose="020B0604020202020204" pitchFamily="34" charset="0"/>
            </a:endParaRPr>
          </a:p>
          <a:p>
            <a:pPr algn="ctr" eaLnBrk="1" hangingPunct="1">
              <a:lnSpc>
                <a:spcPts val="45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4000" b="1" dirty="0" err="1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Фізика</a:t>
            </a:r>
            <a:r>
              <a:rPr lang="ru-RU" sz="4000" b="1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 10 </a:t>
            </a:r>
            <a:r>
              <a:rPr lang="ru-RU" sz="4000" b="1" dirty="0" err="1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клас</a:t>
            </a:r>
            <a:r>
              <a:rPr lang="ru-RU" sz="4000" b="1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  09.02.2022р.</a:t>
            </a:r>
            <a:endParaRPr lang="ru-RU" sz="4000" b="1" dirty="0">
              <a:solidFill>
                <a:srgbClr val="002060"/>
              </a:solidFill>
              <a:latin typeface="+mn-lt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Завдання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Доповніть презентацію матеріалом підручника (параграф 31)</a:t>
            </a:r>
          </a:p>
          <a:p>
            <a:r>
              <a:rPr lang="uk-UA" dirty="0" smtClean="0"/>
              <a:t>Розгляньте запропоновані задачі</a:t>
            </a:r>
          </a:p>
          <a:p>
            <a:r>
              <a:rPr lang="uk-UA" dirty="0" smtClean="0"/>
              <a:t>Письмово дайте відповіді на цікаві запитання про тваринний світ та природні явища із серії «</a:t>
            </a:r>
            <a:r>
              <a:rPr lang="uk-UA" smtClean="0"/>
              <a:t>Для допитливих»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750872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332656"/>
            <a:ext cx="8496944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1. 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Яка </a:t>
            </a:r>
            <a:r>
              <a:rPr lang="ru-RU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теплоти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виділиться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конденсації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400 г </a:t>
            </a:r>
            <a:r>
              <a:rPr lang="ru-RU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водяної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пари 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температури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100 С ? </a:t>
            </a:r>
            <a:endParaRPr lang="ru-RU" sz="28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Дано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Розв’язання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 = 400 г = 0,4 кг      𝑄 = 𝑟 ∙ 𝑚     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2,3 · 106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Дж/кг · 0,4 кг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2,3 · 106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Дж/кг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=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0,92 МДж.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 - ? 	</a:t>
            </a:r>
            <a:endParaRPr lang="uk-UA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i="1" dirty="0" smtClean="0"/>
              <a:t>                       </a:t>
            </a:r>
            <a:r>
              <a:rPr lang="ru-RU" sz="2400" b="1" i="1" dirty="0" err="1" smtClean="0"/>
              <a:t>Відповідь</a:t>
            </a:r>
            <a:r>
              <a:rPr lang="ru-RU" sz="2400" b="1" i="1" dirty="0"/>
              <a:t>: </a:t>
            </a:r>
            <a:r>
              <a:rPr lang="ru-RU" sz="2400" b="1" dirty="0" err="1"/>
              <a:t>виділиться</a:t>
            </a:r>
            <a:r>
              <a:rPr lang="ru-RU" sz="2400" b="1" dirty="0"/>
              <a:t> 0,92 МДж </a:t>
            </a:r>
            <a:r>
              <a:rPr lang="ru-RU" sz="2400" b="1" dirty="0" err="1"/>
              <a:t>теплоти</a:t>
            </a:r>
            <a:r>
              <a:rPr lang="ru-RU" sz="2400" b="1" dirty="0"/>
              <a:t>.</a:t>
            </a:r>
            <a:endParaRPr lang="uk-UA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endParaRPr lang="ru-RU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471761" y="3717032"/>
            <a:ext cx="273630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>
            <a:off x="3203848" y="2420888"/>
            <a:ext cx="4217" cy="194421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4716016" y="2686633"/>
            <a:ext cx="0" cy="165618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8964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16632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2.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енергії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затратити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перетворення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води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масою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кг,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взятої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20°С, у пару, яка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температуру 100°С?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354459"/>
            <a:ext cx="9001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Дано: 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</a:t>
            </a:r>
            <a:r>
              <a:rPr lang="ru-RU" sz="1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Розв’язання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 = 2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кг                                       </a:t>
            </a:r>
            <a:r>
              <a:rPr lang="en-US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 = Q1 + Q2 </a:t>
            </a:r>
            <a:r>
              <a:rPr lang="uk-UA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4,2·103 Дж/кг ·°С · 2 кг · (1000C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-200°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C)+</a:t>
            </a:r>
            <a:r>
              <a:rPr lang="uk-UA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t1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200C </a:t>
            </a:r>
            <a:r>
              <a:rPr lang="uk-UA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𝑄1 = 𝑐𝑚(𝑡2 − 𝑡1)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+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2,3 ·106 Дж/кг · 2 кг = 5,3 · 106 Дж 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t2 = 1000C </a:t>
            </a:r>
            <a:r>
              <a:rPr lang="uk-UA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𝑄2 = 𝑟 ∙ 𝑚 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= 4,2·103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Дж/кг·°С                 </a:t>
            </a:r>
            <a:r>
              <a:rPr lang="en-US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𝑐𝑚(𝑡2 − 𝑡1) + 𝑟 ∙ 𝑚 </a:t>
            </a:r>
          </a:p>
          <a:p>
            <a:pPr>
              <a:lnSpc>
                <a:spcPct val="150000"/>
              </a:lnSpc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 = 2,3 ·106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Дж/кг 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 - ? 	</a:t>
            </a:r>
            <a:endParaRPr lang="uk-UA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i="1" dirty="0" smtClean="0"/>
              <a:t>                      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Відповідь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еобхідно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5,3 · 106 Дж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енергії</a:t>
            </a:r>
            <a:endParaRPr lang="uk-UA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07504" y="3573016"/>
            <a:ext cx="252028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2549327" y="1772816"/>
            <a:ext cx="0" cy="223224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871839" y="1772816"/>
            <a:ext cx="0" cy="216024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7390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28625" y="122237"/>
            <a:ext cx="80581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ru-RU" sz="4000" b="1" i="1" dirty="0" smtClean="0">
                <a:solidFill>
                  <a:srgbClr val="A50021"/>
                </a:solidFill>
                <a:latin typeface="Arial" charset="0"/>
              </a:rPr>
              <a:t>Для допитливих</a:t>
            </a:r>
            <a:endParaRPr lang="uk-UA" altLang="ru-RU" sz="4000" i="1" dirty="0">
              <a:solidFill>
                <a:srgbClr val="A50021"/>
              </a:solidFill>
              <a:latin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5496" y="843677"/>
            <a:ext cx="8496944" cy="2120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/>
              <a:t> 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пустелях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температура </a:t>
            </a:r>
            <a:r>
              <a:rPr lang="ru-RU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земної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поверхні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підвищуватися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70 - 80 С вдень і </a:t>
            </a:r>
            <a:r>
              <a:rPr lang="ru-RU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падати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4 С до </a:t>
            </a:r>
            <a:r>
              <a:rPr lang="ru-RU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кінця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ночі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У </a:t>
            </a:r>
            <a:r>
              <a:rPr lang="ru-RU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цих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умовах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більшість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ящірок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шукає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притулок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Крім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того </a:t>
            </a:r>
            <a:r>
              <a:rPr lang="ru-RU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ящірка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здатна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міняти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положення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тіла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забарвлення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а коли температура </a:t>
            </a:r>
            <a:r>
              <a:rPr lang="ru-RU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стає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високою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ru-RU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зменшити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поверхню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тіла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ru-RU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втягуючи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ребра.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894" y="2780927"/>
            <a:ext cx="5265611" cy="3923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28625" y="122237"/>
            <a:ext cx="80581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ru-RU" sz="4000" b="1" i="1" dirty="0" smtClean="0">
                <a:solidFill>
                  <a:srgbClr val="A50021"/>
                </a:solidFill>
                <a:latin typeface="Arial" charset="0"/>
              </a:rPr>
              <a:t>Для допитливих</a:t>
            </a:r>
            <a:endParaRPr lang="uk-UA" altLang="ru-RU" sz="4000" i="1" dirty="0">
              <a:solidFill>
                <a:srgbClr val="A50021"/>
              </a:solidFill>
              <a:latin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5496" y="843677"/>
            <a:ext cx="6480720" cy="2951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/>
              <a:t> 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Шерсть у собак </a:t>
            </a:r>
            <a:r>
              <a:rPr lang="ru-RU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дуже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тепла , а </a:t>
            </a:r>
            <a:r>
              <a:rPr lang="ru-RU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потових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залоз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шкірі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практично </a:t>
            </a:r>
            <a:r>
              <a:rPr lang="ru-RU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немає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(Є </a:t>
            </a:r>
            <a:r>
              <a:rPr lang="ru-RU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пальцях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лап ) . Собаки </a:t>
            </a:r>
            <a:r>
              <a:rPr lang="ru-RU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ніколи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пітніють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  <a:r>
              <a:rPr lang="ru-RU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Влітку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їм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стає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особливо </a:t>
            </a:r>
            <a:r>
              <a:rPr lang="ru-RU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спекотно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  <a:r>
              <a:rPr lang="ru-RU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охолодити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себе , собака широко </a:t>
            </a:r>
            <a:r>
              <a:rPr lang="ru-RU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розкриває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рота і </a:t>
            </a:r>
            <a:r>
              <a:rPr lang="ru-RU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висовує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язик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  <a:r>
              <a:rPr lang="ru-RU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Слина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починає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інтенсивно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випаровуватися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і температура </a:t>
            </a:r>
            <a:r>
              <a:rPr lang="ru-RU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тіла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знижується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нормальної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692695"/>
            <a:ext cx="2400952" cy="2794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457700" y="3933056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слона в </a:t>
            </a:r>
            <a:r>
              <a:rPr lang="ru-RU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шкірі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немає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жодної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потової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залози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Але </a:t>
            </a:r>
            <a:r>
              <a:rPr lang="ru-RU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водойма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слона </a:t>
            </a:r>
            <a:r>
              <a:rPr lang="ru-RU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завжди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рукою. </a:t>
            </a:r>
            <a:r>
              <a:rPr lang="ru-RU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Набирає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слон </a:t>
            </a:r>
            <a:r>
              <a:rPr lang="ru-RU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слини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рота хоботом і </a:t>
            </a:r>
            <a:r>
              <a:rPr lang="ru-RU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розмазує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тілу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Відразу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полегшення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відчувається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адже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слина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добре </a:t>
            </a:r>
            <a:r>
              <a:rPr lang="ru-RU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випаровується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933056"/>
            <a:ext cx="4030701" cy="2705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895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6"/>
          <p:cNvSpPr>
            <a:spLocks noChangeArrowheads="1"/>
          </p:cNvSpPr>
          <p:nvPr/>
        </p:nvSpPr>
        <p:spPr bwMode="auto">
          <a:xfrm>
            <a:off x="382588" y="1336675"/>
            <a:ext cx="8535987" cy="522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572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ts val="5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uk-UA" altLang="ru-RU" dirty="0" smtClean="0">
                <a:solidFill>
                  <a:srgbClr val="00153E"/>
                </a:solidFill>
                <a:latin typeface="Arial" charset="0"/>
              </a:rPr>
              <a:t> </a:t>
            </a:r>
            <a:r>
              <a:rPr lang="uk-UA" altLang="ru-RU" dirty="0">
                <a:solidFill>
                  <a:srgbClr val="00153E"/>
                </a:solidFill>
                <a:latin typeface="Arial" charset="0"/>
              </a:rPr>
              <a:t>Жаба — чудовий синоптик. Африканські племена помітили, що перед початком сезону дощів жаби виходять із води й підіймаються на дерева для метання ікри. Якщо «прогноз» жаб виявиться помилковим, то ікра висохне й потомство загине. Чому? Як із фізичної точки зору пояснити поведінку жаб?</a:t>
            </a:r>
          </a:p>
        </p:txBody>
      </p:sp>
      <p:pic>
        <p:nvPicPr>
          <p:cNvPr id="9220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063" y="327025"/>
            <a:ext cx="2420937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6"/>
          <p:cNvSpPr>
            <a:spLocks noChangeArrowheads="1"/>
          </p:cNvSpPr>
          <p:nvPr/>
        </p:nvSpPr>
        <p:spPr bwMode="auto">
          <a:xfrm>
            <a:off x="323850" y="1203325"/>
            <a:ext cx="8535988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572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ts val="4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uk-UA" altLang="ru-RU" sz="2800" dirty="0" smtClean="0">
                <a:solidFill>
                  <a:srgbClr val="00153E"/>
                </a:solidFill>
                <a:latin typeface="Arial" charset="0"/>
              </a:rPr>
              <a:t> </a:t>
            </a:r>
            <a:r>
              <a:rPr lang="uk-UA" altLang="ru-RU" sz="2800" dirty="0">
                <a:solidFill>
                  <a:srgbClr val="00153E"/>
                </a:solidFill>
                <a:latin typeface="Arial" charset="0"/>
              </a:rPr>
              <a:t>Улітку в спекотні дні робочі бджоли приносять у вулик воду. Бджоли, що перебувають у вулику, збирають цю воду й розпилюють її, при цьому безперервно махаючи крильцями. Через деякий час вони перестають забирати воду в робочих бджіл і знову починають приносити нектар. Поясніть із фізичної точки зору причину інстинктивної поведінки бджіл і </a:t>
            </a:r>
            <a:r>
              <a:rPr lang="en-US" altLang="ru-RU" sz="2800" dirty="0">
                <a:solidFill>
                  <a:srgbClr val="00153E"/>
                </a:solidFill>
                <a:latin typeface="Arial" charset="0"/>
              </a:rPr>
              <a:t>                                 </a:t>
            </a:r>
            <a:r>
              <a:rPr lang="uk-UA" altLang="ru-RU" sz="2800" dirty="0">
                <a:solidFill>
                  <a:srgbClr val="00153E"/>
                </a:solidFill>
                <a:latin typeface="Arial" charset="0"/>
              </a:rPr>
              <a:t>сутність спостережуваних явищ.</a:t>
            </a:r>
          </a:p>
        </p:txBody>
      </p:sp>
      <p:pic>
        <p:nvPicPr>
          <p:cNvPr id="10244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4941888"/>
            <a:ext cx="2374900" cy="168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6"/>
          <p:cNvSpPr>
            <a:spLocks noChangeArrowheads="1"/>
          </p:cNvSpPr>
          <p:nvPr/>
        </p:nvSpPr>
        <p:spPr bwMode="auto">
          <a:xfrm>
            <a:off x="190500" y="1771596"/>
            <a:ext cx="8534400" cy="733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572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ts val="5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uk-UA" altLang="ru-RU" dirty="0" smtClean="0">
                <a:solidFill>
                  <a:srgbClr val="00153E"/>
                </a:solidFill>
                <a:latin typeface="Arial" charset="0"/>
              </a:rPr>
              <a:t> </a:t>
            </a:r>
            <a:r>
              <a:rPr lang="uk-UA" altLang="ru-RU" dirty="0">
                <a:solidFill>
                  <a:srgbClr val="00153E"/>
                </a:solidFill>
                <a:latin typeface="Arial" charset="0"/>
              </a:rPr>
              <a:t>Чому сирі дрова </a:t>
            </a:r>
            <a:r>
              <a:rPr lang="uk-UA" altLang="ru-RU" dirty="0" smtClean="0">
                <a:solidFill>
                  <a:srgbClr val="00153E"/>
                </a:solidFill>
                <a:latin typeface="Arial" charset="0"/>
              </a:rPr>
              <a:t>у вогні</a:t>
            </a:r>
            <a:r>
              <a:rPr lang="uk-UA" altLang="ru-RU" dirty="0" smtClean="0">
                <a:solidFill>
                  <a:srgbClr val="00153E"/>
                </a:solidFill>
                <a:latin typeface="Arial" charset="0"/>
              </a:rPr>
              <a:t> </a:t>
            </a:r>
            <a:r>
              <a:rPr lang="uk-UA" altLang="ru-RU" dirty="0">
                <a:solidFill>
                  <a:srgbClr val="00153E"/>
                </a:solidFill>
                <a:latin typeface="Arial" charset="0"/>
              </a:rPr>
              <a:t>«стріляють»?</a:t>
            </a:r>
          </a:p>
        </p:txBody>
      </p:sp>
      <p:pic>
        <p:nvPicPr>
          <p:cNvPr id="11268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0" y="2924175"/>
            <a:ext cx="5437188" cy="34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6"/>
          <p:cNvSpPr>
            <a:spLocks noChangeArrowheads="1"/>
          </p:cNvSpPr>
          <p:nvPr/>
        </p:nvSpPr>
        <p:spPr bwMode="auto">
          <a:xfrm>
            <a:off x="190500" y="1335088"/>
            <a:ext cx="8534400" cy="194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572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ts val="5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uk-UA" altLang="ru-RU" dirty="0" smtClean="0">
                <a:solidFill>
                  <a:srgbClr val="00153E"/>
                </a:solidFill>
                <a:latin typeface="Arial" charset="0"/>
              </a:rPr>
              <a:t>Перед </a:t>
            </a:r>
            <a:r>
              <a:rPr lang="uk-UA" altLang="ru-RU" dirty="0">
                <a:solidFill>
                  <a:srgbClr val="00153E"/>
                </a:solidFill>
                <a:latin typeface="Arial" charset="0"/>
              </a:rPr>
              <a:t>дощем ластівки літають дуже низько. Якими фізичними змінами в атмосфері це обумовлено?</a:t>
            </a:r>
          </a:p>
        </p:txBody>
      </p:sp>
      <p:pic>
        <p:nvPicPr>
          <p:cNvPr id="1229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3433763"/>
            <a:ext cx="3240087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Домашнє завдання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Вивчити параграф 31</a:t>
            </a:r>
          </a:p>
          <a:p>
            <a:r>
              <a:rPr lang="uk-UA" dirty="0" smtClean="0"/>
              <a:t>Вправа 32 (на вибір)</a:t>
            </a:r>
          </a:p>
          <a:p>
            <a:r>
              <a:rPr lang="uk-UA" dirty="0" smtClean="0"/>
              <a:t>Експериментальне завдання на ст.191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65197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ChangeArrowheads="1"/>
          </p:cNvSpPr>
          <p:nvPr/>
        </p:nvSpPr>
        <p:spPr bwMode="auto">
          <a:xfrm>
            <a:off x="323850" y="549275"/>
            <a:ext cx="8535988" cy="194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572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ts val="5000"/>
              </a:lnSpc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uk-UA" altLang="ru-RU" dirty="0">
                <a:solidFill>
                  <a:srgbClr val="00153E"/>
                </a:solidFill>
                <a:latin typeface="Arial" charset="0"/>
              </a:rPr>
              <a:t>Перехід речовини з рідкого або твердого стану в газоподібний називається </a:t>
            </a:r>
            <a:r>
              <a:rPr lang="uk-UA" altLang="ru-RU" b="1" i="1" dirty="0">
                <a:solidFill>
                  <a:srgbClr val="00153E"/>
                </a:solidFill>
                <a:latin typeface="Arial" charset="0"/>
              </a:rPr>
              <a:t>пароутворенням</a:t>
            </a:r>
            <a:r>
              <a:rPr lang="uk-UA" altLang="ru-RU" dirty="0">
                <a:solidFill>
                  <a:srgbClr val="00153E"/>
                </a:solidFill>
                <a:latin typeface="Arial" charset="0"/>
              </a:rPr>
              <a:t>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708920"/>
            <a:ext cx="4752528" cy="3540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348880"/>
            <a:ext cx="8352927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Дякую</a:t>
            </a:r>
            <a:r>
              <a:rPr lang="ru-RU" sz="8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8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увагу</a:t>
            </a:r>
            <a:endParaRPr lang="ru-RU" sz="8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58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ChangeArrowheads="1"/>
          </p:cNvSpPr>
          <p:nvPr/>
        </p:nvSpPr>
        <p:spPr bwMode="auto">
          <a:xfrm>
            <a:off x="250825" y="549275"/>
            <a:ext cx="8535988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572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ts val="5000"/>
              </a:lnSpc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uk-UA" altLang="ru-RU">
                <a:solidFill>
                  <a:srgbClr val="00153E"/>
                </a:solidFill>
                <a:latin typeface="Arial" charset="0"/>
              </a:rPr>
              <a:t>Розрізняють два види </a:t>
            </a:r>
            <a:r>
              <a:rPr lang="uk-UA" altLang="ru-RU" b="1" i="1">
                <a:solidFill>
                  <a:srgbClr val="00153E"/>
                </a:solidFill>
                <a:latin typeface="Arial" charset="0"/>
              </a:rPr>
              <a:t>пароутворення</a:t>
            </a:r>
            <a:r>
              <a:rPr lang="uk-UA" altLang="ru-RU">
                <a:solidFill>
                  <a:srgbClr val="00153E"/>
                </a:solidFill>
                <a:latin typeface="Arial" charset="0"/>
              </a:rPr>
              <a:t> — </a:t>
            </a:r>
            <a:r>
              <a:rPr lang="uk-UA" altLang="ru-RU" i="1">
                <a:solidFill>
                  <a:srgbClr val="00153E"/>
                </a:solidFill>
                <a:latin typeface="Arial" charset="0"/>
              </a:rPr>
              <a:t>випаровування</a:t>
            </a:r>
            <a:r>
              <a:rPr lang="uk-UA" altLang="ru-RU">
                <a:solidFill>
                  <a:srgbClr val="00153E"/>
                </a:solidFill>
                <a:latin typeface="Arial" charset="0"/>
              </a:rPr>
              <a:t> й </a:t>
            </a:r>
            <a:r>
              <a:rPr lang="uk-UA" altLang="ru-RU" i="1">
                <a:solidFill>
                  <a:srgbClr val="00153E"/>
                </a:solidFill>
                <a:latin typeface="Arial" charset="0"/>
              </a:rPr>
              <a:t>кипіння</a:t>
            </a:r>
            <a:r>
              <a:rPr lang="uk-UA" altLang="ru-RU">
                <a:solidFill>
                  <a:srgbClr val="00153E"/>
                </a:solidFill>
                <a:latin typeface="Arial" charset="0"/>
              </a:rPr>
              <a:t>.</a:t>
            </a:r>
          </a:p>
        </p:txBody>
      </p:sp>
      <p:pic>
        <p:nvPicPr>
          <p:cNvPr id="4099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06" y="4078560"/>
            <a:ext cx="3488084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77072"/>
            <a:ext cx="3151298" cy="2377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6034" y="1227628"/>
            <a:ext cx="2013174" cy="3019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861048"/>
            <a:ext cx="5128926" cy="2721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5576" y="764704"/>
            <a:ext cx="748883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ru-RU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Швидкість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хаотичного </a:t>
            </a:r>
            <a:r>
              <a:rPr lang="ru-RU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руху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однакова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всіх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молекул </a:t>
            </a:r>
            <a:r>
              <a:rPr lang="ru-RU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рідини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них є </a:t>
            </a:r>
            <a:r>
              <a:rPr lang="ru-RU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більш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швидкі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і </a:t>
            </a:r>
            <a:r>
              <a:rPr lang="ru-RU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більш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повільні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І </a:t>
            </a:r>
            <a:r>
              <a:rPr lang="ru-RU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досить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швидка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молекула </a:t>
            </a:r>
            <a:r>
              <a:rPr lang="ru-RU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виявиться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поблизу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поверхні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рідини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вона </a:t>
            </a:r>
            <a:r>
              <a:rPr lang="ru-RU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вирватися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рідини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подолавши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притягання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молекул. </a:t>
            </a:r>
          </a:p>
        </p:txBody>
      </p:sp>
    </p:spTree>
    <p:extLst>
      <p:ext uri="{BB962C8B-B14F-4D97-AF65-F5344CB8AC3E}">
        <p14:creationId xmlns:p14="http://schemas.microsoft.com/office/powerpoint/2010/main" val="332823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732" y="1412776"/>
            <a:ext cx="3286125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732" y="3478759"/>
            <a:ext cx="3744416" cy="110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251356"/>
            <a:ext cx="85689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rgbClr val="7030A0"/>
                </a:solidFill>
              </a:rPr>
              <a:t>Р</a:t>
            </a:r>
            <a:r>
              <a:rPr lang="ru-RU" b="1" dirty="0" err="1" smtClean="0">
                <a:solidFill>
                  <a:srgbClr val="7030A0"/>
                </a:solidFill>
              </a:rPr>
              <a:t>ідина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випаровується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тим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швидше</a:t>
            </a:r>
            <a:r>
              <a:rPr lang="ru-RU" b="1" dirty="0" smtClean="0">
                <a:solidFill>
                  <a:srgbClr val="7030A0"/>
                </a:solidFill>
              </a:rPr>
              <a:t>, </a:t>
            </a:r>
            <a:r>
              <a:rPr lang="ru-RU" b="1" dirty="0" err="1" smtClean="0">
                <a:solidFill>
                  <a:srgbClr val="7030A0"/>
                </a:solidFill>
              </a:rPr>
              <a:t>чим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вища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її</a:t>
            </a:r>
            <a:r>
              <a:rPr lang="ru-RU" b="1" dirty="0">
                <a:solidFill>
                  <a:srgbClr val="7030A0"/>
                </a:solidFill>
              </a:rPr>
              <a:t> температура. 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908720"/>
            <a:ext cx="7704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rgbClr val="7030A0"/>
                </a:solidFill>
              </a:rPr>
              <a:t>Ш</a:t>
            </a:r>
            <a:r>
              <a:rPr lang="ru-RU" b="1" dirty="0" err="1" smtClean="0">
                <a:solidFill>
                  <a:srgbClr val="7030A0"/>
                </a:solidFill>
              </a:rPr>
              <a:t>видкість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випаровування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залежить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від</a:t>
            </a:r>
            <a:r>
              <a:rPr lang="ru-RU" b="1" dirty="0">
                <a:solidFill>
                  <a:srgbClr val="7030A0"/>
                </a:solidFill>
              </a:rPr>
              <a:t> роду </a:t>
            </a:r>
            <a:r>
              <a:rPr lang="ru-RU" b="1" dirty="0" err="1">
                <a:solidFill>
                  <a:srgbClr val="7030A0"/>
                </a:solidFill>
              </a:rPr>
              <a:t>рідини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3109427"/>
            <a:ext cx="813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rgbClr val="7030A0"/>
                </a:solidFill>
              </a:rPr>
              <a:t>Ш</a:t>
            </a:r>
            <a:r>
              <a:rPr lang="ru-RU" b="1" dirty="0" err="1" smtClean="0">
                <a:solidFill>
                  <a:srgbClr val="7030A0"/>
                </a:solidFill>
              </a:rPr>
              <a:t>видкість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випаровування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рідини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залежить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від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площі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її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поверхні</a:t>
            </a:r>
            <a:r>
              <a:rPr lang="ru-RU" b="1" dirty="0">
                <a:solidFill>
                  <a:srgbClr val="7030A0"/>
                </a:solidFill>
              </a:rPr>
              <a:t>. 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1017" y="4695104"/>
            <a:ext cx="7632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rgbClr val="7030A0"/>
                </a:solidFill>
              </a:rPr>
              <a:t>Ш</a:t>
            </a:r>
            <a:r>
              <a:rPr lang="ru-RU" b="1" dirty="0" err="1" smtClean="0">
                <a:solidFill>
                  <a:srgbClr val="7030A0"/>
                </a:solidFill>
              </a:rPr>
              <a:t>видкість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випаровування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залежить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також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від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руху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повітр</a:t>
            </a:r>
            <a:r>
              <a:rPr lang="ru-RU" dirty="0" err="1">
                <a:solidFill>
                  <a:srgbClr val="7030A0"/>
                </a:solidFill>
              </a:rPr>
              <a:t>я</a:t>
            </a:r>
            <a:r>
              <a:rPr lang="ru-RU" dirty="0">
                <a:solidFill>
                  <a:srgbClr val="7030A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6736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620688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/>
              <a:t>Процес</a:t>
            </a:r>
            <a:r>
              <a:rPr lang="ru-RU" b="1" dirty="0"/>
              <a:t> переходу </a:t>
            </a:r>
            <a:r>
              <a:rPr lang="ru-RU" b="1" dirty="0" err="1"/>
              <a:t>речовини</a:t>
            </a:r>
            <a:r>
              <a:rPr lang="ru-RU" b="1" dirty="0"/>
              <a:t> з </a:t>
            </a:r>
            <a:r>
              <a:rPr lang="ru-RU" b="1" dirty="0" err="1"/>
              <a:t>газоподібного</a:t>
            </a:r>
            <a:r>
              <a:rPr lang="ru-RU" b="1" dirty="0"/>
              <a:t> стану в </a:t>
            </a:r>
            <a:r>
              <a:rPr lang="ru-RU" b="1" dirty="0" err="1"/>
              <a:t>рідкий</a:t>
            </a:r>
            <a:r>
              <a:rPr lang="ru-RU" b="1" dirty="0"/>
              <a:t> </a:t>
            </a:r>
            <a:r>
              <a:rPr lang="ru-RU" b="1" dirty="0" err="1"/>
              <a:t>називають</a:t>
            </a:r>
            <a:r>
              <a:rPr lang="ru-RU" b="1" dirty="0"/>
              <a:t> </a:t>
            </a:r>
            <a:r>
              <a:rPr lang="ru-RU" b="1" dirty="0" err="1">
                <a:solidFill>
                  <a:srgbClr val="0070C0"/>
                </a:solidFill>
              </a:rPr>
              <a:t>конденсацією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267019"/>
            <a:ext cx="3336429" cy="2307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5536" y="4533925"/>
            <a:ext cx="60486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/>
              <a:t>В</a:t>
            </a:r>
            <a:r>
              <a:rPr lang="ru-RU" b="1" dirty="0" err="1" smtClean="0"/>
              <a:t>ипаровування</a:t>
            </a:r>
            <a:r>
              <a:rPr lang="ru-RU" b="1" dirty="0" smtClean="0"/>
              <a:t> </a:t>
            </a:r>
            <a:r>
              <a:rPr lang="ru-RU" b="1" dirty="0"/>
              <a:t>і </a:t>
            </a:r>
            <a:r>
              <a:rPr lang="ru-RU" b="1" dirty="0" err="1"/>
              <a:t>конденсація</a:t>
            </a:r>
            <a:r>
              <a:rPr lang="ru-RU" b="1" dirty="0"/>
              <a:t> </a:t>
            </a:r>
            <a:r>
              <a:rPr lang="ru-RU" b="1" dirty="0" err="1"/>
              <a:t>завжди</a:t>
            </a:r>
            <a:r>
              <a:rPr lang="ru-RU" b="1" dirty="0"/>
              <a:t> </a:t>
            </a:r>
            <a:r>
              <a:rPr lang="ru-RU" b="1" dirty="0" err="1"/>
              <a:t>відбуваються</a:t>
            </a:r>
            <a:r>
              <a:rPr lang="ru-RU" b="1" dirty="0"/>
              <a:t> </a:t>
            </a:r>
            <a:r>
              <a:rPr lang="ru-RU" b="1" dirty="0" err="1"/>
              <a:t>одночасно</a:t>
            </a:r>
            <a:r>
              <a:rPr lang="ru-RU" b="1" dirty="0"/>
              <a:t>, і «</a:t>
            </a:r>
            <a:r>
              <a:rPr lang="ru-RU" b="1" dirty="0" err="1"/>
              <a:t>підсумковий</a:t>
            </a:r>
            <a:r>
              <a:rPr lang="ru-RU" b="1" dirty="0"/>
              <a:t> результат» </a:t>
            </a:r>
            <a:r>
              <a:rPr lang="ru-RU" b="1" dirty="0" err="1"/>
              <a:t>залежить</a:t>
            </a:r>
            <a:r>
              <a:rPr lang="ru-RU" b="1" dirty="0"/>
              <a:t> </a:t>
            </a:r>
            <a:r>
              <a:rPr lang="ru-RU" b="1" dirty="0" err="1"/>
              <a:t>від</a:t>
            </a:r>
            <a:r>
              <a:rPr lang="ru-RU" b="1" dirty="0"/>
              <a:t> того, </a:t>
            </a:r>
            <a:r>
              <a:rPr lang="ru-RU" b="1" dirty="0" err="1"/>
              <a:t>який</a:t>
            </a:r>
            <a:r>
              <a:rPr lang="ru-RU" b="1" dirty="0"/>
              <a:t> </a:t>
            </a:r>
            <a:r>
              <a:rPr lang="ru-RU" b="1" dirty="0" err="1"/>
              <a:t>із</a:t>
            </a:r>
            <a:r>
              <a:rPr lang="ru-RU" b="1" dirty="0"/>
              <a:t> </a:t>
            </a:r>
            <a:r>
              <a:rPr lang="ru-RU" b="1" dirty="0" err="1"/>
              <a:t>цих</a:t>
            </a:r>
            <a:r>
              <a:rPr lang="ru-RU" b="1" dirty="0"/>
              <a:t> </a:t>
            </a:r>
            <a:r>
              <a:rPr lang="ru-RU" b="1" dirty="0" err="1"/>
              <a:t>процесів</a:t>
            </a:r>
            <a:r>
              <a:rPr lang="ru-RU" b="1" dirty="0"/>
              <a:t> </a:t>
            </a:r>
            <a:r>
              <a:rPr lang="ru-RU" b="1" dirty="0" err="1"/>
              <a:t>відбувається</a:t>
            </a:r>
            <a:r>
              <a:rPr lang="ru-RU" b="1" dirty="0"/>
              <a:t> з </a:t>
            </a:r>
            <a:r>
              <a:rPr lang="ru-RU" b="1" dirty="0" err="1"/>
              <a:t>більшою</a:t>
            </a:r>
            <a:r>
              <a:rPr lang="ru-RU" b="1" dirty="0"/>
              <a:t> </a:t>
            </a:r>
            <a:r>
              <a:rPr lang="ru-RU" b="1" dirty="0" err="1"/>
              <a:t>швидкістю</a:t>
            </a:r>
            <a:r>
              <a:rPr lang="ru-RU" b="1" dirty="0"/>
              <a:t> 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753352"/>
            <a:ext cx="2165226" cy="2762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074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03848" y="309294"/>
            <a:ext cx="52565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rgbClr val="C00000"/>
                </a:solidFill>
              </a:rPr>
              <a:t>К</a:t>
            </a:r>
            <a:r>
              <a:rPr lang="ru-RU" b="1" dirty="0" err="1" smtClean="0">
                <a:solidFill>
                  <a:srgbClr val="C00000"/>
                </a:solidFill>
              </a:rPr>
              <a:t>ипіння</a:t>
            </a:r>
            <a:r>
              <a:rPr lang="ru-RU" b="1" dirty="0" smtClean="0"/>
              <a:t> </a:t>
            </a:r>
            <a:r>
              <a:rPr lang="ru-RU" dirty="0"/>
              <a:t>– </a:t>
            </a:r>
            <a:r>
              <a:rPr lang="ru-RU" b="1" dirty="0" err="1"/>
              <a:t>це</a:t>
            </a:r>
            <a:r>
              <a:rPr lang="ru-RU" b="1" dirty="0"/>
              <a:t> </a:t>
            </a:r>
            <a:r>
              <a:rPr lang="ru-RU" b="1" dirty="0" err="1"/>
              <a:t>процес</a:t>
            </a:r>
            <a:r>
              <a:rPr lang="ru-RU" b="1" dirty="0"/>
              <a:t> </a:t>
            </a:r>
            <a:r>
              <a:rPr lang="ru-RU" b="1" dirty="0" err="1"/>
              <a:t>пароутворення</a:t>
            </a:r>
            <a:r>
              <a:rPr lang="ru-RU" b="1" dirty="0"/>
              <a:t>, </a:t>
            </a:r>
            <a:r>
              <a:rPr lang="ru-RU" b="1" dirty="0" err="1"/>
              <a:t>який</a:t>
            </a:r>
            <a:r>
              <a:rPr lang="ru-RU" b="1" dirty="0"/>
              <a:t> </a:t>
            </a:r>
            <a:r>
              <a:rPr lang="ru-RU" b="1" dirty="0" err="1"/>
              <a:t>відбувається</a:t>
            </a:r>
            <a:r>
              <a:rPr lang="ru-RU" b="1" dirty="0"/>
              <a:t> в </a:t>
            </a:r>
            <a:r>
              <a:rPr lang="ru-RU" b="1" dirty="0" err="1"/>
              <a:t>усьому</a:t>
            </a:r>
            <a:r>
              <a:rPr lang="ru-RU" b="1" dirty="0"/>
              <a:t> </a:t>
            </a:r>
            <a:r>
              <a:rPr lang="ru-RU" b="1" dirty="0" err="1"/>
              <a:t>об’ємі</a:t>
            </a:r>
            <a:r>
              <a:rPr lang="ru-RU" b="1" dirty="0"/>
              <a:t> </a:t>
            </a:r>
            <a:r>
              <a:rPr lang="ru-RU" b="1" dirty="0" err="1"/>
              <a:t>рідини</a:t>
            </a:r>
            <a:r>
              <a:rPr lang="ru-RU" b="1" dirty="0"/>
              <a:t> й </a:t>
            </a:r>
            <a:r>
              <a:rPr lang="ru-RU" b="1" dirty="0" err="1"/>
              <a:t>супроводжується</a:t>
            </a:r>
            <a:r>
              <a:rPr lang="ru-RU" b="1" dirty="0"/>
              <a:t> </a:t>
            </a:r>
            <a:r>
              <a:rPr lang="ru-RU" b="1" dirty="0" err="1"/>
              <a:t>утворенням</a:t>
            </a:r>
            <a:r>
              <a:rPr lang="ru-RU" b="1" dirty="0"/>
              <a:t> і </a:t>
            </a:r>
            <a:r>
              <a:rPr lang="ru-RU" b="1" dirty="0" err="1"/>
              <a:t>зростанням</a:t>
            </a:r>
            <a:r>
              <a:rPr lang="ru-RU" b="1" dirty="0"/>
              <a:t> </a:t>
            </a:r>
            <a:r>
              <a:rPr lang="ru-RU" b="1" dirty="0" err="1"/>
              <a:t>бульбашок</a:t>
            </a:r>
            <a:r>
              <a:rPr lang="ru-RU" b="1" dirty="0"/>
              <a:t> пари.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8423"/>
            <a:ext cx="2706960" cy="2583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348880"/>
            <a:ext cx="3241179" cy="2106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7544" y="306896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err="1"/>
              <a:t>П</a:t>
            </a:r>
            <a:r>
              <a:rPr lang="ru-RU" b="1" dirty="0" err="1" smtClean="0"/>
              <a:t>ід</a:t>
            </a:r>
            <a:r>
              <a:rPr lang="ru-RU" b="1" dirty="0" smtClean="0"/>
              <a:t> </a:t>
            </a:r>
            <a:r>
              <a:rPr lang="ru-RU" b="1" dirty="0"/>
              <a:t>час </a:t>
            </a:r>
            <a:r>
              <a:rPr lang="ru-RU" b="1" dirty="0" err="1"/>
              <a:t>кипіння</a:t>
            </a:r>
            <a:r>
              <a:rPr lang="ru-RU" b="1" dirty="0"/>
              <a:t> </a:t>
            </a:r>
            <a:r>
              <a:rPr lang="ru-RU" b="1" dirty="0" err="1"/>
              <a:t>температури</a:t>
            </a:r>
            <a:r>
              <a:rPr lang="ru-RU" b="1" dirty="0"/>
              <a:t> </a:t>
            </a:r>
            <a:r>
              <a:rPr lang="ru-RU" b="1" dirty="0" err="1"/>
              <a:t>рідини</a:t>
            </a:r>
            <a:r>
              <a:rPr lang="ru-RU" b="1" dirty="0"/>
              <a:t> й пари над </a:t>
            </a:r>
            <a:r>
              <a:rPr lang="ru-RU" b="1" dirty="0" err="1"/>
              <a:t>її</a:t>
            </a:r>
            <a:r>
              <a:rPr lang="ru-RU" b="1" dirty="0"/>
              <a:t> </a:t>
            </a:r>
            <a:r>
              <a:rPr lang="ru-RU" b="1" dirty="0" err="1"/>
              <a:t>поверхнею</a:t>
            </a:r>
            <a:r>
              <a:rPr lang="ru-RU" b="1" dirty="0"/>
              <a:t> </a:t>
            </a:r>
            <a:r>
              <a:rPr lang="ru-RU" b="1" dirty="0" err="1"/>
              <a:t>однакові</a:t>
            </a:r>
            <a:r>
              <a:rPr lang="ru-RU" b="1" dirty="0"/>
              <a:t> й </a:t>
            </a:r>
            <a:r>
              <a:rPr lang="ru-RU" b="1" dirty="0" err="1"/>
              <a:t>залишаються</a:t>
            </a:r>
            <a:r>
              <a:rPr lang="ru-RU" b="1" dirty="0"/>
              <a:t> </a:t>
            </a:r>
            <a:r>
              <a:rPr lang="ru-RU" b="1" dirty="0" err="1"/>
              <a:t>постійними</a:t>
            </a:r>
            <a:r>
              <a:rPr lang="ru-RU" b="1" dirty="0"/>
              <a:t> до </a:t>
            </a:r>
            <a:r>
              <a:rPr lang="ru-RU" b="1" dirty="0" err="1"/>
              <a:t>повного</a:t>
            </a:r>
            <a:r>
              <a:rPr lang="ru-RU" b="1" dirty="0"/>
              <a:t> </a:t>
            </a:r>
            <a:r>
              <a:rPr lang="ru-RU" b="1" dirty="0" err="1"/>
              <a:t>викіпання</a:t>
            </a:r>
            <a:r>
              <a:rPr lang="ru-RU" b="1" dirty="0"/>
              <a:t> </a:t>
            </a:r>
            <a:r>
              <a:rPr lang="ru-RU" b="1" dirty="0" err="1"/>
              <a:t>рідини</a:t>
            </a:r>
            <a:r>
              <a:rPr lang="ru-RU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5571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ChangeArrowheads="1"/>
          </p:cNvSpPr>
          <p:nvPr/>
        </p:nvSpPr>
        <p:spPr bwMode="auto">
          <a:xfrm>
            <a:off x="323850" y="476250"/>
            <a:ext cx="8535988" cy="329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572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ts val="5000"/>
              </a:lnSpc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uk-UA" altLang="ru-RU" sz="2800" dirty="0">
                <a:solidFill>
                  <a:srgbClr val="00153E"/>
                </a:solidFill>
                <a:latin typeface="Arial" charset="0"/>
              </a:rPr>
              <a:t>Фізична величина, що показує, яка кількість теплоти необхідна, щоб перетворити рідину масою 1 кг на пару без зміни температури, дістала назву </a:t>
            </a:r>
            <a:r>
              <a:rPr lang="uk-UA" altLang="ru-RU" sz="2800" b="1" i="1" dirty="0">
                <a:solidFill>
                  <a:srgbClr val="FF0000"/>
                </a:solidFill>
                <a:latin typeface="Arial" charset="0"/>
              </a:rPr>
              <a:t>питомої теплоти пароутворення</a:t>
            </a:r>
            <a:r>
              <a:rPr lang="uk-UA" altLang="ru-RU" sz="2800" dirty="0">
                <a:solidFill>
                  <a:srgbClr val="FF0000"/>
                </a:solidFill>
                <a:latin typeface="Arial" charset="0"/>
              </a:rPr>
              <a:t>: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3773488"/>
            <a:ext cx="73448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 err="1">
                <a:solidFill>
                  <a:srgbClr val="FF0000"/>
                </a:solidFill>
              </a:rPr>
              <a:t>Питома</a:t>
            </a:r>
            <a:r>
              <a:rPr lang="ru-RU" sz="2400" b="1" dirty="0">
                <a:solidFill>
                  <a:srgbClr val="FF0000"/>
                </a:solidFill>
              </a:rPr>
              <a:t> теплота </a:t>
            </a:r>
            <a:r>
              <a:rPr lang="ru-RU" sz="2400" b="1" dirty="0" err="1">
                <a:solidFill>
                  <a:srgbClr val="FF0000"/>
                </a:solidFill>
              </a:rPr>
              <a:t>паротворення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/>
              <a:t>позначається</a:t>
            </a:r>
            <a:r>
              <a:rPr lang="ru-RU" sz="2400" b="1" dirty="0"/>
              <a:t> буквою </a:t>
            </a:r>
            <a:r>
              <a:rPr lang="ru-RU" sz="2400" b="1" i="1" dirty="0">
                <a:solidFill>
                  <a:srgbClr val="FF0000"/>
                </a:solidFill>
              </a:rPr>
              <a:t>r</a:t>
            </a:r>
            <a:r>
              <a:rPr lang="ru-RU" sz="2400" b="1" i="1" dirty="0"/>
              <a:t> </a:t>
            </a:r>
            <a:r>
              <a:rPr lang="ru-RU" sz="2400" b="1" dirty="0"/>
              <a:t>і </a:t>
            </a:r>
            <a:r>
              <a:rPr lang="ru-RU" sz="2400" b="1" dirty="0" err="1"/>
              <a:t>вимірюється</a:t>
            </a:r>
            <a:r>
              <a:rPr lang="ru-RU" sz="2400" b="1" dirty="0"/>
              <a:t> в Дж/кг. </a:t>
            </a:r>
            <a:r>
              <a:rPr lang="ru-RU" sz="2400" b="1" dirty="0" smtClean="0"/>
              <a:t>[</a:t>
            </a:r>
            <a:r>
              <a:rPr lang="ru-RU" sz="2400" b="1" dirty="0"/>
              <a:t>𝒓] = 𝟏 Дж </a:t>
            </a:r>
            <a:r>
              <a:rPr lang="ru-RU" sz="2400" b="1" dirty="0" smtClean="0"/>
              <a:t>/кг </a:t>
            </a:r>
            <a:endParaRPr lang="ru-RU" sz="2400" b="1" dirty="0"/>
          </a:p>
          <a:p>
            <a:pPr>
              <a:lnSpc>
                <a:spcPct val="150000"/>
              </a:lnSpc>
            </a:pPr>
            <a:r>
              <a:rPr lang="ru-RU" sz="2400" b="1" dirty="0"/>
              <a:t>Питому теплоту </a:t>
            </a:r>
            <a:r>
              <a:rPr lang="ru-RU" sz="2400" b="1" dirty="0" err="1"/>
              <a:t>пароутворення</a:t>
            </a:r>
            <a:r>
              <a:rPr lang="ru-RU" sz="2400" b="1" dirty="0"/>
              <a:t> </a:t>
            </a:r>
            <a:r>
              <a:rPr lang="ru-RU" sz="2400" b="1" dirty="0" err="1"/>
              <a:t>визначають</a:t>
            </a:r>
            <a:r>
              <a:rPr lang="ru-RU" sz="2400" b="1" dirty="0"/>
              <a:t> </a:t>
            </a:r>
            <a:r>
              <a:rPr lang="ru-RU" sz="2400" b="1" dirty="0" err="1"/>
              <a:t>дослідним</a:t>
            </a:r>
            <a:r>
              <a:rPr lang="ru-RU" sz="2400" b="1" dirty="0"/>
              <a:t> шляхом і </a:t>
            </a:r>
            <a:r>
              <a:rPr lang="ru-RU" sz="2400" b="1" dirty="0" err="1"/>
              <a:t>заносять</a:t>
            </a:r>
            <a:r>
              <a:rPr lang="ru-RU" sz="2400" b="1" dirty="0"/>
              <a:t> до </a:t>
            </a:r>
            <a:r>
              <a:rPr lang="ru-RU" sz="2400" b="1" dirty="0" err="1"/>
              <a:t>таблиць</a:t>
            </a:r>
            <a:r>
              <a:rPr lang="ru-RU" sz="2400" b="1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ChangeArrowheads="1"/>
          </p:cNvSpPr>
          <p:nvPr/>
        </p:nvSpPr>
        <p:spPr bwMode="auto">
          <a:xfrm>
            <a:off x="323850" y="419100"/>
            <a:ext cx="8535988" cy="220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572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ts val="5500"/>
              </a:lnSpc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en-US" altLang="ru-RU">
                <a:solidFill>
                  <a:srgbClr val="00153E"/>
                </a:solidFill>
                <a:latin typeface="Arial" charset="0"/>
              </a:rPr>
              <a:t>                        </a:t>
            </a:r>
            <a:r>
              <a:rPr lang="uk-UA" altLang="ru-RU">
                <a:solidFill>
                  <a:srgbClr val="00153E"/>
                </a:solidFill>
                <a:latin typeface="Arial" charset="0"/>
              </a:rPr>
              <a:t>— </a:t>
            </a:r>
            <a:r>
              <a:rPr lang="uk-UA" altLang="ru-RU" b="1">
                <a:solidFill>
                  <a:srgbClr val="00153E"/>
                </a:solidFill>
                <a:latin typeface="Arial" charset="0"/>
              </a:rPr>
              <a:t>теплота, необхідна для перетворення рідини масою </a:t>
            </a:r>
            <a:r>
              <a:rPr lang="uk-UA" altLang="ru-RU" b="1" i="1">
                <a:solidFill>
                  <a:srgbClr val="00153E"/>
                </a:solidFill>
                <a:latin typeface="Arial" charset="0"/>
              </a:rPr>
              <a:t>m</a:t>
            </a:r>
            <a:r>
              <a:rPr lang="uk-UA" altLang="ru-RU" b="1">
                <a:solidFill>
                  <a:srgbClr val="00153E"/>
                </a:solidFill>
                <a:latin typeface="Arial" charset="0"/>
              </a:rPr>
              <a:t> на пару без зміни температури.</a:t>
            </a:r>
          </a:p>
        </p:txBody>
      </p:sp>
      <p:pic>
        <p:nvPicPr>
          <p:cNvPr id="6147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04813"/>
            <a:ext cx="2536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4513171157SlideId25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4513174750SlideId26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4513174750SlideId266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784</Words>
  <Application>Microsoft Office PowerPoint</Application>
  <PresentationFormat>Екран (4:3)</PresentationFormat>
  <Paragraphs>67</Paragraphs>
  <Slides>20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20</vt:i4>
      </vt:variant>
    </vt:vector>
  </HeadingPairs>
  <TitlesOfParts>
    <vt:vector size="25" baseType="lpstr">
      <vt:lpstr>Arial</vt:lpstr>
      <vt:lpstr>Calibri</vt:lpstr>
      <vt:lpstr>Times New Roman</vt:lpstr>
      <vt:lpstr>Wingdings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Завдання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Домашнє завдання</vt:lpstr>
      <vt:lpstr>Презентація PowerPoint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Max</dc:creator>
  <cp:lastModifiedBy>RePack by Diakov</cp:lastModifiedBy>
  <cp:revision>40</cp:revision>
  <dcterms:created xsi:type="dcterms:W3CDTF">2010-07-26T05:28:58Z</dcterms:created>
  <dcterms:modified xsi:type="dcterms:W3CDTF">2022-02-07T15:32:24Z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BookName">
    <vt:lpwstr/>
  </property>
  <property fmtid="{D5CDD505-2E9C-101B-9397-08002B2CF9AE}" pid="3" name="MayClose">
    <vt:bool>false</vt:bool>
  </property>
  <property fmtid="{D5CDD505-2E9C-101B-9397-08002B2CF9AE}" pid="4" name="IsFreeze">
    <vt:bool>true</vt:bool>
  </property>
  <property fmtid="{D5CDD505-2E9C-101B-9397-08002B2CF9AE}" pid="5" name="UserClose">
    <vt:bool>false</vt:bool>
  </property>
  <property fmtid="{D5CDD505-2E9C-101B-9397-08002B2CF9AE}" pid="6" name="StrPasteIntoNotes">
    <vt:lpwstr/>
  </property>
</Properties>
</file>