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2" r:id="rId2"/>
    <p:sldId id="319" r:id="rId3"/>
    <p:sldId id="503" r:id="rId4"/>
    <p:sldId id="509" r:id="rId5"/>
    <p:sldId id="452" r:id="rId6"/>
    <p:sldId id="510" r:id="rId7"/>
    <p:sldId id="512" r:id="rId8"/>
    <p:sldId id="514" r:id="rId9"/>
    <p:sldId id="513" r:id="rId10"/>
    <p:sldId id="516" r:id="rId11"/>
    <p:sldId id="517" r:id="rId12"/>
    <p:sldId id="515" r:id="rId13"/>
    <p:sldId id="477" r:id="rId14"/>
    <p:sldId id="476" r:id="rId15"/>
    <p:sldId id="484" r:id="rId16"/>
    <p:sldId id="493" r:id="rId17"/>
    <p:sldId id="501" r:id="rId18"/>
    <p:sldId id="508" r:id="rId19"/>
    <p:sldId id="475" r:id="rId20"/>
    <p:sldId id="518" r:id="rId21"/>
    <p:sldId id="479" r:id="rId22"/>
    <p:sldId id="456" r:id="rId23"/>
    <p:sldId id="519" r:id="rId24"/>
    <p:sldId id="521" r:id="rId25"/>
    <p:sldId id="522" r:id="rId26"/>
    <p:sldId id="457" r:id="rId27"/>
    <p:sldId id="329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>
      <p:cViewPr varScale="1">
        <p:scale>
          <a:sx n="81" d="100"/>
          <a:sy n="81" d="100"/>
        </p:scale>
        <p:origin x="106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C97A9A-48E8-461B-82CC-2FFA0F89EF67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F373C5-B18E-4433-AA6F-49B51869731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24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/>
          </a:p>
        </p:txBody>
      </p:sp>
      <p:sp>
        <p:nvSpPr>
          <p:cNvPr id="20483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04C0D9D-3543-4D5E-81A6-BC2CD2950BEE}" type="slidenum">
              <a:rPr lang="uk-UA" sz="1200">
                <a:latin typeface="Calibri" pitchFamily="34" charset="0"/>
              </a:rPr>
              <a:pPr algn="r"/>
              <a:t>1</a:t>
            </a:fld>
            <a:endParaRPr lang="uk-UA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375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95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066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48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815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A9E4C-866A-4EDD-850C-9DA1C282438F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4B78F-78E7-406C-9C8D-7789D73BBB1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C22D8-DB73-4D24-880E-11E6A52B6133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E8F3C-9FCE-4720-AEB5-71FE6DCCE2B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9C060-AB1A-4BAB-97DD-9027B5B48B37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6E014-6E2D-43C2-BED7-57487E37E78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E5974-4DB4-4BEC-8C8F-2D114581C9D3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5E4CA-E2EC-4FCE-A9FB-6DA19486BA7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698AE-D097-44E7-B6C8-11E0BBF8BBB0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6F2F0-94CA-42D9-BE61-AF2DB868337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72A6B-61A5-41DD-9A26-31D6904BA206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79E6B-ECBE-46FA-A4D4-F3A06B5FE4B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9ACFE-074E-4BF3-91BA-E20368C72687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F4399-5617-47D1-B679-4E7EBA38137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076A4-8790-4B8C-87DC-4B17D27382AB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38BB6-53EA-488E-B83A-707880ACD1F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45D52-29A6-4244-B87E-6740328C6265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FFAAB-7460-4471-BE5C-E174D3BB1B1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03142-6C6A-4A6A-83C8-6C289A1DA9AA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99D3-0A34-46D7-8199-7CF09FAD6CB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238AA-7E57-4069-BB90-C3569DFF226E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33D24-D171-4AB6-812C-A3DF1CBC6E0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24D24-A14F-436F-B481-DF83CAE9682D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5CE5-283F-4289-98AA-D8C3281CF86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EC796-6A46-45D6-B128-20FF0864C6D7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65CB4-E899-436A-B20A-0C28E774F21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08811-55F5-4602-B48C-D013E6C49468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FBC41-C5FF-4920-9F98-99FDEB25D6C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69C7A-796A-45A7-ADC5-35D03009F94E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CCC3B-4B51-4480-A894-D30F9938230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A795C-6496-4703-B6E2-13C6129B5B97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DA933-80FD-4278-9940-06B8A44113E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56013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FFD845-BA93-4912-91C2-1281AE12D3BC}" type="datetimeFigureOut">
              <a:rPr lang="ru-RU"/>
              <a:pPr>
                <a:defRPr/>
              </a:pPr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2E1CE4-E681-480E-AFD5-ACCD76CDDCA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  <p:sldLayoutId id="2147483652" r:id="rId13"/>
    <p:sldLayoutId id="2147483651" r:id="rId14"/>
    <p:sldLayoutId id="2147483650" r:id="rId15"/>
    <p:sldLayoutId id="2147483649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png"/><Relationship Id="rId5" Type="http://schemas.openxmlformats.org/officeDocument/2006/relationships/image" Target="../media/image18.wmf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jpeg"/><Relationship Id="rId5" Type="http://schemas.openxmlformats.org/officeDocument/2006/relationships/image" Target="../media/image2.jpeg"/><Relationship Id="rId4" Type="http://schemas.openxmlformats.org/officeDocument/2006/relationships/image" Target="../media/image20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89693" y="0"/>
            <a:ext cx="8964613" cy="21113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7950" y="2390775"/>
            <a:ext cx="8964613" cy="4321175"/>
          </a:xfrm>
          <a:prstGeom prst="roundRect">
            <a:avLst>
              <a:gd name="adj" fmla="val 6415"/>
            </a:avLst>
          </a:prstGeom>
          <a:noFill/>
          <a:ln w="44450">
            <a:solidFill>
              <a:schemeClr val="accent1">
                <a:shade val="95000"/>
                <a:satMod val="105000"/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uk-UA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Д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іелектрики </a:t>
            </a:r>
            <a:r>
              <a:rPr lang="uk-UA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в електростатичному 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полі.</a:t>
            </a:r>
            <a:b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Поляризація діелектриків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/>
          <a:lstStyle/>
          <a:p>
            <a:r>
              <a:rPr lang="uk-UA" dirty="0" smtClean="0"/>
              <a:t>Фізика 10 клас </a:t>
            </a:r>
          </a:p>
          <a:p>
            <a:r>
              <a:rPr lang="uk-UA" dirty="0" smtClean="0"/>
              <a:t>06.05.2022р.</a:t>
            </a:r>
            <a:endParaRPr lang="uk-UA" dirty="0"/>
          </a:p>
        </p:txBody>
      </p:sp>
      <p:pic>
        <p:nvPicPr>
          <p:cNvPr id="19462" name="Picture 8" descr="Рисунок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4005263"/>
            <a:ext cx="2603500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1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pPr marL="0" indent="357188">
              <a:buFont typeface="Arial" charset="0"/>
              <a:buNone/>
            </a:pPr>
            <a:r>
              <a:rPr lang="uk-UA" b="1"/>
              <a:t>Електричний диполь –</a:t>
            </a:r>
            <a:r>
              <a:rPr lang="uk-UA"/>
              <a:t> електронейтральна сукупність двох зарядів, рівних за модулем та протилежних за знаком, розташованих на деякій відстані один від одного</a:t>
            </a:r>
            <a:r>
              <a:rPr lang="ru-RU"/>
              <a:t>.</a:t>
            </a:r>
          </a:p>
        </p:txBody>
      </p:sp>
      <p:grpSp>
        <p:nvGrpSpPr>
          <p:cNvPr id="455682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5568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568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568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568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568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569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569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569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 dirty="0">
                <a:solidFill>
                  <a:schemeClr val="accent1"/>
                </a:solidFill>
              </a:rPr>
              <a:t>Електричний диполь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pic>
        <p:nvPicPr>
          <p:cNvPr id="455684" name="Picture 4"/>
          <p:cNvPicPr>
            <a:picLocks noChangeAspect="1" noChangeArrowheads="1"/>
          </p:cNvPicPr>
          <p:nvPr/>
        </p:nvPicPr>
        <p:blipFill>
          <a:blip r:embed="rId3"/>
          <a:srcRect b="39366"/>
          <a:stretch>
            <a:fillRect/>
          </a:stretch>
        </p:blipFill>
        <p:spPr bwMode="auto">
          <a:xfrm>
            <a:off x="2627313" y="4221163"/>
            <a:ext cx="4176712" cy="178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 smtClean="0">
                <a:solidFill>
                  <a:srgbClr val="FFFFFF"/>
                </a:solidFill>
              </a:rPr>
              <a:t>8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6705" name="Pict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 b="18030"/>
          <a:stretch>
            <a:fillRect/>
          </a:stretch>
        </p:blipFill>
        <p:spPr>
          <a:xfrm>
            <a:off x="1187450" y="1628775"/>
            <a:ext cx="7596188" cy="3690938"/>
          </a:xfrm>
        </p:spPr>
      </p:pic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Орієнтаційна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поляризація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grpSp>
        <p:nvGrpSpPr>
          <p:cNvPr id="456707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56708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6709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6710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6711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6712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6713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6714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6715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 smtClean="0">
                <a:solidFill>
                  <a:srgbClr val="FFFFFF"/>
                </a:solidFill>
              </a:rPr>
              <a:t>9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7729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5775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775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775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776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776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776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776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776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68995" name="Group 3"/>
          <p:cNvGrpSpPr>
            <a:grpSpLocks/>
          </p:cNvGrpSpPr>
          <p:nvPr/>
        </p:nvGrpSpPr>
        <p:grpSpPr bwMode="auto">
          <a:xfrm rot="-3674572">
            <a:off x="582613" y="2522538"/>
            <a:ext cx="2089150" cy="590550"/>
            <a:chOff x="3288" y="1979"/>
            <a:chExt cx="1316" cy="372"/>
          </a:xfrm>
        </p:grpSpPr>
        <p:sp>
          <p:nvSpPr>
            <p:cNvPr id="457754" name="Oval 4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7755" name="Text Box 5"/>
            <p:cNvSpPr txBox="1">
              <a:spLocks noChangeArrowheads="1"/>
            </p:cNvSpPr>
            <p:nvPr/>
          </p:nvSpPr>
          <p:spPr bwMode="auto">
            <a:xfrm>
              <a:off x="4241" y="2024"/>
              <a:ext cx="2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57756" name="Text Box 6"/>
            <p:cNvSpPr txBox="1">
              <a:spLocks noChangeArrowheads="1"/>
            </p:cNvSpPr>
            <p:nvPr/>
          </p:nvSpPr>
          <p:spPr bwMode="auto">
            <a:xfrm>
              <a:off x="3379" y="1979"/>
              <a:ext cx="2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sp>
        <p:nvSpPr>
          <p:cNvPr id="457731" name="Oval 7"/>
          <p:cNvSpPr>
            <a:spLocks noChangeArrowheads="1"/>
          </p:cNvSpPr>
          <p:nvPr/>
        </p:nvSpPr>
        <p:spPr bwMode="auto">
          <a:xfrm>
            <a:off x="971550" y="4724400"/>
            <a:ext cx="1081088" cy="9366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9000" name="Line 8"/>
          <p:cNvSpPr>
            <a:spLocks noChangeShapeType="1"/>
          </p:cNvSpPr>
          <p:nvPr/>
        </p:nvSpPr>
        <p:spPr bwMode="auto">
          <a:xfrm>
            <a:off x="468313" y="2205038"/>
            <a:ext cx="2590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69001" name="Line 9"/>
          <p:cNvSpPr>
            <a:spLocks noChangeShapeType="1"/>
          </p:cNvSpPr>
          <p:nvPr/>
        </p:nvSpPr>
        <p:spPr bwMode="auto">
          <a:xfrm>
            <a:off x="395288" y="3213100"/>
            <a:ext cx="2590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469002" name="Group 10"/>
          <p:cNvGrpSpPr>
            <a:grpSpLocks/>
          </p:cNvGrpSpPr>
          <p:nvPr/>
        </p:nvGrpSpPr>
        <p:grpSpPr bwMode="auto">
          <a:xfrm>
            <a:off x="684213" y="2492375"/>
            <a:ext cx="2089150" cy="590550"/>
            <a:chOff x="3288" y="1979"/>
            <a:chExt cx="1316" cy="372"/>
          </a:xfrm>
        </p:grpSpPr>
        <p:sp>
          <p:nvSpPr>
            <p:cNvPr id="457751" name="Oval 11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7752" name="Text Box 12"/>
            <p:cNvSpPr txBox="1">
              <a:spLocks noChangeArrowheads="1"/>
            </p:cNvSpPr>
            <p:nvPr/>
          </p:nvSpPr>
          <p:spPr bwMode="auto">
            <a:xfrm>
              <a:off x="4241" y="2024"/>
              <a:ext cx="2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57753" name="Text Box 13"/>
            <p:cNvSpPr txBox="1">
              <a:spLocks noChangeArrowheads="1"/>
            </p:cNvSpPr>
            <p:nvPr/>
          </p:nvSpPr>
          <p:spPr bwMode="auto">
            <a:xfrm>
              <a:off x="3379" y="1979"/>
              <a:ext cx="2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sp>
        <p:nvSpPr>
          <p:cNvPr id="469006" name="Line 14"/>
          <p:cNvSpPr>
            <a:spLocks noChangeShapeType="1"/>
          </p:cNvSpPr>
          <p:nvPr/>
        </p:nvSpPr>
        <p:spPr bwMode="auto">
          <a:xfrm>
            <a:off x="323850" y="5734050"/>
            <a:ext cx="2590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69007" name="Line 15"/>
          <p:cNvSpPr>
            <a:spLocks noChangeShapeType="1"/>
          </p:cNvSpPr>
          <p:nvPr/>
        </p:nvSpPr>
        <p:spPr bwMode="auto">
          <a:xfrm>
            <a:off x="323850" y="4652963"/>
            <a:ext cx="2590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469008" name="Group 16"/>
          <p:cNvGrpSpPr>
            <a:grpSpLocks/>
          </p:cNvGrpSpPr>
          <p:nvPr/>
        </p:nvGrpSpPr>
        <p:grpSpPr bwMode="auto">
          <a:xfrm>
            <a:off x="468313" y="4797425"/>
            <a:ext cx="2089150" cy="747713"/>
            <a:chOff x="2608" y="2523"/>
            <a:chExt cx="1316" cy="471"/>
          </a:xfrm>
        </p:grpSpPr>
        <p:sp>
          <p:nvSpPr>
            <p:cNvPr id="457748" name="Oval 17"/>
            <p:cNvSpPr>
              <a:spLocks noChangeArrowheads="1"/>
            </p:cNvSpPr>
            <p:nvPr/>
          </p:nvSpPr>
          <p:spPr bwMode="auto">
            <a:xfrm>
              <a:off x="2608" y="2523"/>
              <a:ext cx="1316" cy="471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7749" name="Text Box 18"/>
            <p:cNvSpPr txBox="1">
              <a:spLocks noChangeArrowheads="1"/>
            </p:cNvSpPr>
            <p:nvPr/>
          </p:nvSpPr>
          <p:spPr bwMode="auto">
            <a:xfrm>
              <a:off x="3515" y="2614"/>
              <a:ext cx="2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57750" name="Text Box 19"/>
            <p:cNvSpPr txBox="1">
              <a:spLocks noChangeArrowheads="1"/>
            </p:cNvSpPr>
            <p:nvPr/>
          </p:nvSpPr>
          <p:spPr bwMode="auto">
            <a:xfrm>
              <a:off x="2699" y="2568"/>
              <a:ext cx="2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69012" name="Group 20"/>
          <p:cNvGrpSpPr>
            <a:grpSpLocks/>
          </p:cNvGrpSpPr>
          <p:nvPr/>
        </p:nvGrpSpPr>
        <p:grpSpPr bwMode="auto">
          <a:xfrm>
            <a:off x="2916238" y="2636838"/>
            <a:ext cx="455612" cy="579437"/>
            <a:chOff x="1837" y="1661"/>
            <a:chExt cx="287" cy="365"/>
          </a:xfrm>
        </p:grpSpPr>
        <p:sp>
          <p:nvSpPr>
            <p:cNvPr id="457746" name="Text Box 21"/>
            <p:cNvSpPr txBox="1">
              <a:spLocks noChangeArrowheads="1"/>
            </p:cNvSpPr>
            <p:nvPr/>
          </p:nvSpPr>
          <p:spPr bwMode="auto">
            <a:xfrm>
              <a:off x="1837" y="1661"/>
              <a:ext cx="28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latin typeface="Times New Roman" pitchFamily="18" charset="0"/>
                  <a:cs typeface="Arial" charset="0"/>
                </a:rPr>
                <a:t>E</a:t>
              </a:r>
              <a:endParaRPr lang="ru-RU" sz="3200" b="1">
                <a:solidFill>
                  <a:srgbClr val="0000CC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57747" name="Line 22"/>
            <p:cNvSpPr>
              <a:spLocks noChangeShapeType="1"/>
            </p:cNvSpPr>
            <p:nvPr/>
          </p:nvSpPr>
          <p:spPr bwMode="auto">
            <a:xfrm>
              <a:off x="1882" y="1706"/>
              <a:ext cx="182" cy="0"/>
            </a:xfrm>
            <a:prstGeom prst="line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15" name="Group 23"/>
          <p:cNvGrpSpPr>
            <a:grpSpLocks/>
          </p:cNvGrpSpPr>
          <p:nvPr/>
        </p:nvGrpSpPr>
        <p:grpSpPr bwMode="auto">
          <a:xfrm>
            <a:off x="2771775" y="5157788"/>
            <a:ext cx="455613" cy="579437"/>
            <a:chOff x="1746" y="3249"/>
            <a:chExt cx="287" cy="365"/>
          </a:xfrm>
        </p:grpSpPr>
        <p:sp>
          <p:nvSpPr>
            <p:cNvPr id="457744" name="Text Box 24"/>
            <p:cNvSpPr txBox="1">
              <a:spLocks noChangeArrowheads="1"/>
            </p:cNvSpPr>
            <p:nvPr/>
          </p:nvSpPr>
          <p:spPr bwMode="auto">
            <a:xfrm>
              <a:off x="1746" y="3249"/>
              <a:ext cx="28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0000CC"/>
                  </a:solidFill>
                  <a:latin typeface="Times New Roman" pitchFamily="18" charset="0"/>
                  <a:cs typeface="Arial" charset="0"/>
                </a:rPr>
                <a:t>E</a:t>
              </a:r>
              <a:endParaRPr lang="ru-RU" sz="3200" b="1">
                <a:solidFill>
                  <a:srgbClr val="0000CC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57745" name="Line 25"/>
            <p:cNvSpPr>
              <a:spLocks noChangeShapeType="1"/>
            </p:cNvSpPr>
            <p:nvPr/>
          </p:nvSpPr>
          <p:spPr bwMode="auto">
            <a:xfrm>
              <a:off x="1791" y="3294"/>
              <a:ext cx="182" cy="0"/>
            </a:xfrm>
            <a:prstGeom prst="line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Діелектрики</a:t>
            </a:r>
            <a:r>
              <a:rPr lang="ru-RU" altLang="ru-RU" sz="3600" b="1" dirty="0">
                <a:solidFill>
                  <a:schemeClr val="accent1"/>
                </a:solidFill>
              </a:rPr>
              <a:t> в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електричному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полі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457741" name="Text Box 38"/>
          <p:cNvSpPr txBox="1">
            <a:spLocks noChangeArrowheads="1"/>
          </p:cNvSpPr>
          <p:nvPr/>
        </p:nvSpPr>
        <p:spPr bwMode="auto">
          <a:xfrm>
            <a:off x="3419475" y="1412875"/>
            <a:ext cx="5111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8288">
              <a:spcBef>
                <a:spcPct val="50000"/>
              </a:spcBef>
            </a:pPr>
            <a:r>
              <a:rPr lang="uk-UA" sz="2400">
                <a:latin typeface="Calibri" pitchFamily="34" charset="0"/>
              </a:rPr>
              <a:t>Зсув позитивних і негативних зв</a:t>
            </a:r>
            <a:r>
              <a:rPr lang="en-US" sz="2400">
                <a:latin typeface="Calibri" pitchFamily="34" charset="0"/>
              </a:rPr>
              <a:t>’</a:t>
            </a:r>
            <a:r>
              <a:rPr lang="uk-UA" sz="2400">
                <a:latin typeface="Calibri" pitchFamily="34" charset="0"/>
              </a:rPr>
              <a:t>язаних зарядів діелектрика в протилежні сторони називають </a:t>
            </a:r>
            <a:r>
              <a:rPr lang="uk-UA" sz="2400" b="1">
                <a:solidFill>
                  <a:srgbClr val="0000CC"/>
                </a:solidFill>
                <a:latin typeface="Calibri" pitchFamily="34" charset="0"/>
              </a:rPr>
              <a:t>поляризацією</a:t>
            </a:r>
            <a:r>
              <a:rPr lang="uk-UA" sz="2400">
                <a:latin typeface="Calibri" pitchFamily="34" charset="0"/>
              </a:rPr>
              <a:t>.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457742" name="Text Box 39"/>
          <p:cNvSpPr txBox="1">
            <a:spLocks noChangeArrowheads="1"/>
          </p:cNvSpPr>
          <p:nvPr/>
        </p:nvSpPr>
        <p:spPr bwMode="auto">
          <a:xfrm>
            <a:off x="3563938" y="5229225"/>
            <a:ext cx="48958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7188">
              <a:spcBef>
                <a:spcPct val="50000"/>
              </a:spcBef>
            </a:pPr>
            <a:r>
              <a:rPr lang="uk-UA" sz="2400">
                <a:latin typeface="Calibri" pitchFamily="34" charset="0"/>
              </a:rPr>
              <a:t>Неполярні діелектрики в електричному полі теж поляризуються.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457743" name="Text Box 41"/>
          <p:cNvSpPr txBox="1">
            <a:spLocks noChangeArrowheads="1"/>
          </p:cNvSpPr>
          <p:nvPr/>
        </p:nvSpPr>
        <p:spPr bwMode="auto">
          <a:xfrm>
            <a:off x="3492500" y="3141663"/>
            <a:ext cx="53292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0000CC"/>
                </a:solidFill>
                <a:latin typeface="Calibri" pitchFamily="34" charset="0"/>
              </a:rPr>
              <a:t>Поляризація</a:t>
            </a:r>
            <a:r>
              <a:rPr lang="uk-UA" sz="2400">
                <a:solidFill>
                  <a:srgbClr val="254061"/>
                </a:solidFill>
                <a:latin typeface="Calibri" pitchFamily="34" charset="0"/>
              </a:rPr>
              <a:t> – це орієнтація частинок (молекул), з яких складається діелектрик, у зовнішньому електричному полі вздовж ліній напруженості даного поля.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1</a:t>
            </a:r>
            <a:r>
              <a:rPr lang="uk-UA" sz="3600" dirty="0" smtClean="0">
                <a:solidFill>
                  <a:srgbClr val="FFFFFF"/>
                </a:solidFill>
              </a:rPr>
              <a:t>0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3000"/>
                                        <p:tgtEl>
                                          <p:spTgt spid="4689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6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469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469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9000" grpId="0" animBg="1"/>
      <p:bldP spid="469001" grpId="0" animBg="1"/>
      <p:bldP spid="469006" grpId="0" animBg="1"/>
      <p:bldP spid="46900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87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1500188"/>
            <a:ext cx="7858125" cy="459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58754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58756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8757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8758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8759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8760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8761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8762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8763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 dirty="0">
                <a:solidFill>
                  <a:schemeClr val="accent1"/>
                </a:solidFill>
              </a:rPr>
              <a:t>Поляризація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діелектриків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uk-UA" altLang="ru-RU" sz="3600" b="1" dirty="0">
                <a:solidFill>
                  <a:schemeClr val="accent1"/>
                </a:solidFill>
              </a:rPr>
              <a:t> 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1</a:t>
            </a:r>
            <a:r>
              <a:rPr lang="uk-UA" sz="3600" dirty="0" smtClean="0">
                <a:solidFill>
                  <a:srgbClr val="FFFFFF"/>
                </a:solidFill>
              </a:rPr>
              <a:t>1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5100" name="Group 2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90580012"/>
              </p:ext>
            </p:extLst>
          </p:nvPr>
        </p:nvGraphicFramePr>
        <p:xfrm>
          <a:off x="457200" y="1125538"/>
          <a:ext cx="8229600" cy="3644265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09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Полярні</a:t>
                      </a:r>
                      <a:endParaRPr kumimoji="0" lang="ru-RU" sz="4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Неполярні</a:t>
                      </a:r>
                      <a:endParaRPr kumimoji="0" lang="ru-RU" sz="4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5978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2276475"/>
            <a:ext cx="2500312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978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2133600"/>
            <a:ext cx="188277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59790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59794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9795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9796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9797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9798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9799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9800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9801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 dirty="0">
                <a:solidFill>
                  <a:schemeClr val="accent1"/>
                </a:solidFill>
              </a:rPr>
              <a:t>Поляризація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діелектриків</a:t>
            </a:r>
            <a:r>
              <a:rPr lang="uk-UA" altLang="ru-RU" sz="3600" b="1" dirty="0">
                <a:solidFill>
                  <a:schemeClr val="accent1"/>
                </a:solidFill>
              </a:rPr>
              <a:t> 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515098" name="Text Box 26"/>
          <p:cNvSpPr txBox="1">
            <a:spLocks noChangeArrowheads="1"/>
          </p:cNvSpPr>
          <p:nvPr/>
        </p:nvSpPr>
        <p:spPr bwMode="auto">
          <a:xfrm>
            <a:off x="684213" y="4797425"/>
            <a:ext cx="41767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560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Діелектрики, у молекулах яких центри розподілу позитивних і негативних зарядів не збігаються називають </a:t>
            </a:r>
            <a:r>
              <a:rPr lang="ru-RU" sz="2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полярними</a:t>
            </a: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.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/>
          </a:p>
        </p:txBody>
      </p:sp>
      <p:sp>
        <p:nvSpPr>
          <p:cNvPr id="515101" name="Text Box 29"/>
          <p:cNvSpPr txBox="1">
            <a:spLocks noChangeArrowheads="1"/>
          </p:cNvSpPr>
          <p:nvPr/>
        </p:nvSpPr>
        <p:spPr bwMode="auto">
          <a:xfrm>
            <a:off x="4716463" y="4868863"/>
            <a:ext cx="442753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560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Діелектрики, у молекулах яких центри розподілу позитивних</a:t>
            </a:r>
            <a:r>
              <a:rPr lang="uk-UA" sz="24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і негативних зарядів збігаються, називаються </a:t>
            </a:r>
            <a:r>
              <a:rPr lang="ru-RU" sz="2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неполярними</a:t>
            </a: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.</a:t>
            </a: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1</a:t>
            </a:r>
            <a:r>
              <a:rPr lang="uk-UA" sz="3600" dirty="0" smtClean="0">
                <a:solidFill>
                  <a:srgbClr val="FFFFFF"/>
                </a:solidFill>
              </a:rPr>
              <a:t>2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0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412875"/>
            <a:ext cx="7948612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 dirty="0">
                <a:solidFill>
                  <a:schemeClr val="accent1"/>
                </a:solidFill>
              </a:rPr>
              <a:t>Поляризація полярних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діелектриків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uk-UA" altLang="ru-RU" sz="3600" b="1" dirty="0">
                <a:solidFill>
                  <a:schemeClr val="accent1"/>
                </a:solidFill>
              </a:rPr>
              <a:t> 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grpSp>
        <p:nvGrpSpPr>
          <p:cNvPr id="460803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60804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0805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0806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0807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0808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0809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0810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0811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1</a:t>
            </a:r>
            <a:r>
              <a:rPr lang="uk-UA" sz="3600" dirty="0" smtClean="0">
                <a:solidFill>
                  <a:srgbClr val="FFFFFF"/>
                </a:solidFill>
              </a:rPr>
              <a:t>3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5" name="Rectangle 3"/>
          <p:cNvSpPr>
            <a:spLocks noGrp="1"/>
          </p:cNvSpPr>
          <p:nvPr>
            <p:ph type="body" idx="1"/>
          </p:nvPr>
        </p:nvSpPr>
        <p:spPr>
          <a:xfrm>
            <a:off x="827088" y="1196975"/>
            <a:ext cx="8137525" cy="4525963"/>
          </a:xfrm>
        </p:spPr>
        <p:txBody>
          <a:bodyPr/>
          <a:lstStyle/>
          <a:p>
            <a:pPr marL="0" indent="268288">
              <a:buFont typeface="Arial" charset="0"/>
              <a:buNone/>
            </a:pPr>
            <a:r>
              <a:rPr lang="uk-UA"/>
              <a:t>У поляризованих діелектриків виникає своє електричне поле, напрям напруженості, якого протилежний до напряму вектора напруженості зовнішнього електричного поля. Це послаблення в різних діелектриків різне.</a:t>
            </a:r>
            <a:endParaRPr lang="ru-RU"/>
          </a:p>
        </p:txBody>
      </p:sp>
      <p:pic>
        <p:nvPicPr>
          <p:cNvPr id="34820" name="Picture 4" descr="http://1.bp.blogspot.com/-1C97aIA5xW4/UZiVA-SC_OI/AAAAAAAAGVI/TVYg9suLKwk/s1600/1100777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3754438"/>
            <a:ext cx="4067175" cy="310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61827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61829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1830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1831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1832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1833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1834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1835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1836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 dirty="0">
                <a:solidFill>
                  <a:schemeClr val="accent1"/>
                </a:solidFill>
              </a:rPr>
              <a:t>Поляризація полярних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діелектриків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uk-UA" altLang="ru-RU" sz="3600" b="1" dirty="0">
                <a:solidFill>
                  <a:schemeClr val="accent1"/>
                </a:solidFill>
              </a:rPr>
              <a:t> 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1</a:t>
            </a:r>
            <a:r>
              <a:rPr lang="uk-UA" sz="3600" dirty="0" smtClean="0">
                <a:solidFill>
                  <a:srgbClr val="FFFFFF"/>
                </a:solidFill>
              </a:rPr>
              <a:t>4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8.97317E-7 L 2.77778E-7 -0.37766 " pathEditMode="relative" ptsTypes="AA">
                                      <p:cBhvr>
                                        <p:cTn id="13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284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31913" y="1268413"/>
            <a:ext cx="6831012" cy="5129212"/>
          </a:xfrm>
        </p:spPr>
      </p:pic>
      <p:grpSp>
        <p:nvGrpSpPr>
          <p:cNvPr id="462850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62852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2853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2854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2855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2856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2857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2858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2859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 dirty="0">
                <a:solidFill>
                  <a:schemeClr val="accent1"/>
                </a:solidFill>
              </a:rPr>
              <a:t>Поляризація </a:t>
            </a:r>
            <a:r>
              <a:rPr lang="ru-RU" altLang="ru-RU" sz="3600" b="1" dirty="0">
                <a:solidFill>
                  <a:schemeClr val="accent1"/>
                </a:solidFill>
              </a:rPr>
              <a:t>не</a:t>
            </a:r>
            <a:r>
              <a:rPr lang="uk-UA" altLang="ru-RU" sz="3600" b="1" dirty="0">
                <a:solidFill>
                  <a:schemeClr val="accent1"/>
                </a:solidFill>
              </a:rPr>
              <a:t>полярних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діелектриків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uk-UA" altLang="ru-RU" sz="3600" b="1" dirty="0">
                <a:solidFill>
                  <a:schemeClr val="accent1"/>
                </a:solidFill>
              </a:rPr>
              <a:t> 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1</a:t>
            </a:r>
            <a:r>
              <a:rPr lang="uk-UA" sz="3600" dirty="0" smtClean="0">
                <a:solidFill>
                  <a:srgbClr val="FFFFFF"/>
                </a:solidFill>
              </a:rPr>
              <a:t>5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3873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63877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3878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3879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3880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3881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3882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3883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63884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Йонні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діелектрики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463875" name="Text Box 12"/>
          <p:cNvSpPr txBox="1">
            <a:spLocks noChangeArrowheads="1"/>
          </p:cNvSpPr>
          <p:nvPr/>
        </p:nvSpPr>
        <p:spPr bwMode="auto">
          <a:xfrm>
            <a:off x="971550" y="1412875"/>
            <a:ext cx="792162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7188">
              <a:spcBef>
                <a:spcPct val="50000"/>
              </a:spcBef>
            </a:pPr>
            <a:r>
              <a:rPr lang="uk-UA" sz="2800">
                <a:latin typeface="Calibri" pitchFamily="34" charset="0"/>
              </a:rPr>
              <a:t>речовини, які мають йонну структуру: солі та луги </a:t>
            </a:r>
            <a:r>
              <a:rPr lang="en-US" sz="2800">
                <a:latin typeface="Calibri" pitchFamily="34" charset="0"/>
              </a:rPr>
              <a:t>NaCl</a:t>
            </a:r>
            <a:r>
              <a:rPr lang="uk-UA" sz="2800">
                <a:latin typeface="Calibri" pitchFamily="34" charset="0"/>
              </a:rPr>
              <a:t>, </a:t>
            </a:r>
            <a:r>
              <a:rPr lang="en-US" sz="2800">
                <a:latin typeface="Calibri" pitchFamily="34" charset="0"/>
              </a:rPr>
              <a:t>KCl</a:t>
            </a:r>
            <a:r>
              <a:rPr lang="uk-UA" sz="2800">
                <a:latin typeface="Calibri" pitchFamily="34" charset="0"/>
              </a:rPr>
              <a:t>... кристалічні гратки йонних діелектриків можна розглядати як такі, що складаються з двох вставлених одна в одну підграток, кожна з яких утворена йонами одного знака. </a:t>
            </a:r>
            <a:endParaRPr lang="ru-RU" sz="2800">
              <a:latin typeface="Calibri" pitchFamily="34" charset="0"/>
            </a:endParaRPr>
          </a:p>
        </p:txBody>
      </p:sp>
      <p:pic>
        <p:nvPicPr>
          <p:cNvPr id="463876" name="Picture 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2725" y="3860800"/>
            <a:ext cx="3605213" cy="288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1</a:t>
            </a:r>
            <a:r>
              <a:rPr lang="uk-UA" sz="3600" dirty="0" smtClean="0">
                <a:solidFill>
                  <a:srgbClr val="FFFFFF"/>
                </a:solidFill>
              </a:rPr>
              <a:t>6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0133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70245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70246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70247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70248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70249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70250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70251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70252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470134" name="Rectangle 3"/>
          <p:cNvSpPr>
            <a:spLocks noChangeArrowheads="1"/>
          </p:cNvSpPr>
          <p:nvPr/>
        </p:nvSpPr>
        <p:spPr bwMode="auto">
          <a:xfrm>
            <a:off x="250825" y="1700213"/>
            <a:ext cx="5472113" cy="34559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70020" name="Group 4"/>
          <p:cNvGrpSpPr>
            <a:grpSpLocks/>
          </p:cNvGrpSpPr>
          <p:nvPr/>
        </p:nvGrpSpPr>
        <p:grpSpPr bwMode="auto">
          <a:xfrm rot="2052328">
            <a:off x="4211638" y="1987550"/>
            <a:ext cx="1254125" cy="587375"/>
            <a:chOff x="3288" y="1979"/>
            <a:chExt cx="1380" cy="386"/>
          </a:xfrm>
        </p:grpSpPr>
        <p:sp>
          <p:nvSpPr>
            <p:cNvPr id="470242" name="Oval 5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43" name="Text Box 6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44" name="Text Box 7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136" name="Group 8"/>
          <p:cNvGrpSpPr>
            <a:grpSpLocks/>
          </p:cNvGrpSpPr>
          <p:nvPr/>
        </p:nvGrpSpPr>
        <p:grpSpPr bwMode="auto">
          <a:xfrm>
            <a:off x="1474788" y="4364038"/>
            <a:ext cx="1254125" cy="587375"/>
            <a:chOff x="3288" y="1979"/>
            <a:chExt cx="1380" cy="386"/>
          </a:xfrm>
        </p:grpSpPr>
        <p:sp>
          <p:nvSpPr>
            <p:cNvPr id="470239" name="Oval 9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40" name="Text Box 10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41" name="Text Box 11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28" name="Group 12"/>
          <p:cNvGrpSpPr>
            <a:grpSpLocks/>
          </p:cNvGrpSpPr>
          <p:nvPr/>
        </p:nvGrpSpPr>
        <p:grpSpPr bwMode="auto">
          <a:xfrm rot="6635540">
            <a:off x="349250" y="4194175"/>
            <a:ext cx="1254125" cy="587375"/>
            <a:chOff x="3288" y="1979"/>
            <a:chExt cx="1380" cy="386"/>
          </a:xfrm>
        </p:grpSpPr>
        <p:sp>
          <p:nvSpPr>
            <p:cNvPr id="470236" name="Oval 13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37" name="Text Box 14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38" name="Text Box 15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32" name="Group 16"/>
          <p:cNvGrpSpPr>
            <a:grpSpLocks/>
          </p:cNvGrpSpPr>
          <p:nvPr/>
        </p:nvGrpSpPr>
        <p:grpSpPr bwMode="auto">
          <a:xfrm rot="-10206592">
            <a:off x="204788" y="2995613"/>
            <a:ext cx="1254125" cy="587375"/>
            <a:chOff x="3288" y="1979"/>
            <a:chExt cx="1380" cy="386"/>
          </a:xfrm>
        </p:grpSpPr>
        <p:sp>
          <p:nvSpPr>
            <p:cNvPr id="470233" name="Oval 17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34" name="Text Box 18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35" name="Text Box 19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36" name="Group 20"/>
          <p:cNvGrpSpPr>
            <a:grpSpLocks/>
          </p:cNvGrpSpPr>
          <p:nvPr/>
        </p:nvGrpSpPr>
        <p:grpSpPr bwMode="auto">
          <a:xfrm rot="-2087955">
            <a:off x="493713" y="1843088"/>
            <a:ext cx="1254125" cy="587375"/>
            <a:chOff x="3288" y="1979"/>
            <a:chExt cx="1380" cy="386"/>
          </a:xfrm>
        </p:grpSpPr>
        <p:sp>
          <p:nvSpPr>
            <p:cNvPr id="470230" name="Oval 21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31" name="Text Box 22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32" name="Text Box 23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40" name="Group 24"/>
          <p:cNvGrpSpPr>
            <a:grpSpLocks/>
          </p:cNvGrpSpPr>
          <p:nvPr/>
        </p:nvGrpSpPr>
        <p:grpSpPr bwMode="auto">
          <a:xfrm rot="7571226">
            <a:off x="4283075" y="3211513"/>
            <a:ext cx="1254125" cy="587375"/>
            <a:chOff x="3288" y="1979"/>
            <a:chExt cx="1380" cy="386"/>
          </a:xfrm>
        </p:grpSpPr>
        <p:sp>
          <p:nvSpPr>
            <p:cNvPr id="470227" name="Oval 25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28" name="Text Box 26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29" name="Text Box 27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44" name="Group 28"/>
          <p:cNvGrpSpPr>
            <a:grpSpLocks/>
          </p:cNvGrpSpPr>
          <p:nvPr/>
        </p:nvGrpSpPr>
        <p:grpSpPr bwMode="auto">
          <a:xfrm rot="6305494">
            <a:off x="1501775" y="2105025"/>
            <a:ext cx="1254125" cy="587375"/>
            <a:chOff x="3288" y="1979"/>
            <a:chExt cx="1380" cy="386"/>
          </a:xfrm>
        </p:grpSpPr>
        <p:sp>
          <p:nvSpPr>
            <p:cNvPr id="470224" name="Oval 29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25" name="Text Box 30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26" name="Text Box 31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48" name="Group 32"/>
          <p:cNvGrpSpPr>
            <a:grpSpLocks/>
          </p:cNvGrpSpPr>
          <p:nvPr/>
        </p:nvGrpSpPr>
        <p:grpSpPr bwMode="auto">
          <a:xfrm rot="8154966">
            <a:off x="1619250" y="3211513"/>
            <a:ext cx="1254125" cy="587375"/>
            <a:chOff x="3288" y="1979"/>
            <a:chExt cx="1380" cy="386"/>
          </a:xfrm>
        </p:grpSpPr>
        <p:sp>
          <p:nvSpPr>
            <p:cNvPr id="470221" name="Oval 33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22" name="Text Box 34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23" name="Text Box 35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52" name="Group 36"/>
          <p:cNvGrpSpPr>
            <a:grpSpLocks/>
          </p:cNvGrpSpPr>
          <p:nvPr/>
        </p:nvGrpSpPr>
        <p:grpSpPr bwMode="auto">
          <a:xfrm rot="2211632">
            <a:off x="2797175" y="4076700"/>
            <a:ext cx="1254125" cy="587375"/>
            <a:chOff x="3288" y="1979"/>
            <a:chExt cx="1380" cy="386"/>
          </a:xfrm>
        </p:grpSpPr>
        <p:sp>
          <p:nvSpPr>
            <p:cNvPr id="470218" name="Oval 37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19" name="Text Box 38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20" name="Text Box 39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56" name="Group 40"/>
          <p:cNvGrpSpPr>
            <a:grpSpLocks/>
          </p:cNvGrpSpPr>
          <p:nvPr/>
        </p:nvGrpSpPr>
        <p:grpSpPr bwMode="auto">
          <a:xfrm rot="-9953308">
            <a:off x="2843213" y="3211513"/>
            <a:ext cx="1254125" cy="587375"/>
            <a:chOff x="3288" y="1979"/>
            <a:chExt cx="1380" cy="386"/>
          </a:xfrm>
        </p:grpSpPr>
        <p:sp>
          <p:nvSpPr>
            <p:cNvPr id="470215" name="Oval 41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16" name="Text Box 42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17" name="Text Box 43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145" name="Group 44"/>
          <p:cNvGrpSpPr>
            <a:grpSpLocks/>
          </p:cNvGrpSpPr>
          <p:nvPr/>
        </p:nvGrpSpPr>
        <p:grpSpPr bwMode="auto">
          <a:xfrm>
            <a:off x="2771775" y="2060575"/>
            <a:ext cx="1254125" cy="587375"/>
            <a:chOff x="3288" y="1979"/>
            <a:chExt cx="1380" cy="386"/>
          </a:xfrm>
        </p:grpSpPr>
        <p:sp>
          <p:nvSpPr>
            <p:cNvPr id="470212" name="Oval 45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13" name="Text Box 46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14" name="Text Box 47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64" name="Group 48"/>
          <p:cNvGrpSpPr>
            <a:grpSpLocks/>
          </p:cNvGrpSpPr>
          <p:nvPr/>
        </p:nvGrpSpPr>
        <p:grpSpPr bwMode="auto">
          <a:xfrm rot="-1569112">
            <a:off x="4283075" y="4292600"/>
            <a:ext cx="1254125" cy="587375"/>
            <a:chOff x="3288" y="1979"/>
            <a:chExt cx="1380" cy="386"/>
          </a:xfrm>
        </p:grpSpPr>
        <p:sp>
          <p:nvSpPr>
            <p:cNvPr id="470209" name="Oval 49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10" name="Text Box 50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11" name="Text Box 51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sp>
        <p:nvSpPr>
          <p:cNvPr id="470068" name="Rectangle 52"/>
          <p:cNvSpPr>
            <a:spLocks noChangeArrowheads="1"/>
          </p:cNvSpPr>
          <p:nvPr/>
        </p:nvSpPr>
        <p:spPr bwMode="auto">
          <a:xfrm>
            <a:off x="3517900" y="3284538"/>
            <a:ext cx="1295400" cy="180022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0069" name="Line 53"/>
          <p:cNvSpPr>
            <a:spLocks noChangeShapeType="1"/>
          </p:cNvSpPr>
          <p:nvPr/>
        </p:nvSpPr>
        <p:spPr bwMode="auto">
          <a:xfrm>
            <a:off x="-46038" y="2563813"/>
            <a:ext cx="6011863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0070" name="Line 54"/>
          <p:cNvSpPr>
            <a:spLocks noChangeShapeType="1"/>
          </p:cNvSpPr>
          <p:nvPr/>
        </p:nvSpPr>
        <p:spPr bwMode="auto">
          <a:xfrm>
            <a:off x="-46038" y="4148138"/>
            <a:ext cx="6011863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0071" name="Line 55"/>
          <p:cNvSpPr>
            <a:spLocks noChangeShapeType="1"/>
          </p:cNvSpPr>
          <p:nvPr/>
        </p:nvSpPr>
        <p:spPr bwMode="auto">
          <a:xfrm flipH="1">
            <a:off x="277813" y="3140075"/>
            <a:ext cx="5472112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470072" name="Group 56"/>
          <p:cNvGrpSpPr>
            <a:grpSpLocks/>
          </p:cNvGrpSpPr>
          <p:nvPr/>
        </p:nvGrpSpPr>
        <p:grpSpPr bwMode="auto">
          <a:xfrm rot="-842174">
            <a:off x="277813" y="3140075"/>
            <a:ext cx="1254125" cy="587375"/>
            <a:chOff x="3288" y="1979"/>
            <a:chExt cx="1380" cy="386"/>
          </a:xfrm>
        </p:grpSpPr>
        <p:sp>
          <p:nvSpPr>
            <p:cNvPr id="470206" name="Oval 57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07" name="Text Box 58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08" name="Text Box 59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76" name="Group 60"/>
          <p:cNvGrpSpPr>
            <a:grpSpLocks/>
          </p:cNvGrpSpPr>
          <p:nvPr/>
        </p:nvGrpSpPr>
        <p:grpSpPr bwMode="auto">
          <a:xfrm rot="1012666">
            <a:off x="1501775" y="3140075"/>
            <a:ext cx="1254125" cy="587375"/>
            <a:chOff x="3288" y="1979"/>
            <a:chExt cx="1380" cy="386"/>
          </a:xfrm>
        </p:grpSpPr>
        <p:sp>
          <p:nvSpPr>
            <p:cNvPr id="470203" name="Oval 61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04" name="Text Box 62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05" name="Text Box 63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80" name="Group 64"/>
          <p:cNvGrpSpPr>
            <a:grpSpLocks/>
          </p:cNvGrpSpPr>
          <p:nvPr/>
        </p:nvGrpSpPr>
        <p:grpSpPr bwMode="auto">
          <a:xfrm rot="-631506">
            <a:off x="2870200" y="3140075"/>
            <a:ext cx="1254125" cy="587375"/>
            <a:chOff x="3288" y="1979"/>
            <a:chExt cx="1380" cy="386"/>
          </a:xfrm>
        </p:grpSpPr>
        <p:sp>
          <p:nvSpPr>
            <p:cNvPr id="470200" name="Oval 65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201" name="Text Box 66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202" name="Text Box 67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84" name="Group 68"/>
          <p:cNvGrpSpPr>
            <a:grpSpLocks/>
          </p:cNvGrpSpPr>
          <p:nvPr/>
        </p:nvGrpSpPr>
        <p:grpSpPr bwMode="auto">
          <a:xfrm rot="-1129482">
            <a:off x="4310063" y="2058988"/>
            <a:ext cx="1254125" cy="587375"/>
            <a:chOff x="3288" y="1979"/>
            <a:chExt cx="1380" cy="386"/>
          </a:xfrm>
        </p:grpSpPr>
        <p:sp>
          <p:nvSpPr>
            <p:cNvPr id="470197" name="Oval 69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198" name="Text Box 70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199" name="Text Box 71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88" name="Group 72"/>
          <p:cNvGrpSpPr>
            <a:grpSpLocks/>
          </p:cNvGrpSpPr>
          <p:nvPr/>
        </p:nvGrpSpPr>
        <p:grpSpPr bwMode="auto">
          <a:xfrm rot="747706">
            <a:off x="4238625" y="3140075"/>
            <a:ext cx="1254125" cy="587375"/>
            <a:chOff x="3288" y="1979"/>
            <a:chExt cx="1380" cy="386"/>
          </a:xfrm>
        </p:grpSpPr>
        <p:sp>
          <p:nvSpPr>
            <p:cNvPr id="470194" name="Oval 73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195" name="Text Box 74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196" name="Text Box 75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92" name="Group 76"/>
          <p:cNvGrpSpPr>
            <a:grpSpLocks/>
          </p:cNvGrpSpPr>
          <p:nvPr/>
        </p:nvGrpSpPr>
        <p:grpSpPr bwMode="auto">
          <a:xfrm rot="1701816">
            <a:off x="4238625" y="4364038"/>
            <a:ext cx="1254125" cy="587375"/>
            <a:chOff x="3288" y="1979"/>
            <a:chExt cx="1380" cy="386"/>
          </a:xfrm>
        </p:grpSpPr>
        <p:sp>
          <p:nvSpPr>
            <p:cNvPr id="470191" name="Oval 77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192" name="Text Box 78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193" name="Text Box 79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096" name="Group 80"/>
          <p:cNvGrpSpPr>
            <a:grpSpLocks/>
          </p:cNvGrpSpPr>
          <p:nvPr/>
        </p:nvGrpSpPr>
        <p:grpSpPr bwMode="auto">
          <a:xfrm rot="-900665">
            <a:off x="277813" y="4219575"/>
            <a:ext cx="1254125" cy="587375"/>
            <a:chOff x="3288" y="1979"/>
            <a:chExt cx="1380" cy="386"/>
          </a:xfrm>
        </p:grpSpPr>
        <p:sp>
          <p:nvSpPr>
            <p:cNvPr id="470188" name="Oval 81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189" name="Text Box 82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190" name="Text Box 83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100" name="Group 84"/>
          <p:cNvGrpSpPr>
            <a:grpSpLocks/>
          </p:cNvGrpSpPr>
          <p:nvPr/>
        </p:nvGrpSpPr>
        <p:grpSpPr bwMode="auto">
          <a:xfrm rot="-1175143">
            <a:off x="2797175" y="4148138"/>
            <a:ext cx="1254125" cy="587375"/>
            <a:chOff x="3288" y="1979"/>
            <a:chExt cx="1380" cy="386"/>
          </a:xfrm>
        </p:grpSpPr>
        <p:sp>
          <p:nvSpPr>
            <p:cNvPr id="470185" name="Oval 85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186" name="Text Box 86"/>
            <p:cNvSpPr txBox="1">
              <a:spLocks noChangeArrowheads="1"/>
            </p:cNvSpPr>
            <p:nvPr/>
          </p:nvSpPr>
          <p:spPr bwMode="auto">
            <a:xfrm>
              <a:off x="4242" y="2024"/>
              <a:ext cx="42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187" name="Text Box 87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104" name="Group 88"/>
          <p:cNvGrpSpPr>
            <a:grpSpLocks/>
          </p:cNvGrpSpPr>
          <p:nvPr/>
        </p:nvGrpSpPr>
        <p:grpSpPr bwMode="auto">
          <a:xfrm rot="1073933">
            <a:off x="349250" y="2058988"/>
            <a:ext cx="1252538" cy="585787"/>
            <a:chOff x="3288" y="1978"/>
            <a:chExt cx="1378" cy="392"/>
          </a:xfrm>
        </p:grpSpPr>
        <p:sp>
          <p:nvSpPr>
            <p:cNvPr id="470182" name="Oval 89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183" name="Text Box 90"/>
            <p:cNvSpPr txBox="1">
              <a:spLocks noChangeArrowheads="1"/>
            </p:cNvSpPr>
            <p:nvPr/>
          </p:nvSpPr>
          <p:spPr bwMode="auto">
            <a:xfrm>
              <a:off x="4240" y="2023"/>
              <a:ext cx="426" cy="3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184" name="Text Box 91"/>
            <p:cNvSpPr txBox="1">
              <a:spLocks noChangeArrowheads="1"/>
            </p:cNvSpPr>
            <p:nvPr/>
          </p:nvSpPr>
          <p:spPr bwMode="auto">
            <a:xfrm>
              <a:off x="3377" y="1978"/>
              <a:ext cx="351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108" name="Group 92"/>
          <p:cNvGrpSpPr>
            <a:grpSpLocks/>
          </p:cNvGrpSpPr>
          <p:nvPr/>
        </p:nvGrpSpPr>
        <p:grpSpPr bwMode="auto">
          <a:xfrm rot="-1737538">
            <a:off x="1573213" y="2058988"/>
            <a:ext cx="1182687" cy="585787"/>
            <a:chOff x="3288" y="1979"/>
            <a:chExt cx="1418" cy="392"/>
          </a:xfrm>
        </p:grpSpPr>
        <p:sp>
          <p:nvSpPr>
            <p:cNvPr id="470179" name="Oval 93"/>
            <p:cNvSpPr>
              <a:spLocks noChangeArrowheads="1"/>
            </p:cNvSpPr>
            <p:nvPr/>
          </p:nvSpPr>
          <p:spPr bwMode="auto">
            <a:xfrm>
              <a:off x="3288" y="2069"/>
              <a:ext cx="1316" cy="27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6000"/>
                  </a:schemeClr>
                </a:gs>
                <a:gs pos="100000">
                  <a:srgbClr val="FF0F15">
                    <a:alpha val="5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0180" name="Text Box 94"/>
            <p:cNvSpPr txBox="1">
              <a:spLocks noChangeArrowheads="1"/>
            </p:cNvSpPr>
            <p:nvPr/>
          </p:nvSpPr>
          <p:spPr bwMode="auto">
            <a:xfrm>
              <a:off x="4242" y="2024"/>
              <a:ext cx="464" cy="3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470181" name="Text Box 95"/>
            <p:cNvSpPr txBox="1">
              <a:spLocks noChangeArrowheads="1"/>
            </p:cNvSpPr>
            <p:nvPr/>
          </p:nvSpPr>
          <p:spPr bwMode="auto">
            <a:xfrm>
              <a:off x="3379" y="1979"/>
              <a:ext cx="351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470112" name="Group 96"/>
          <p:cNvGrpSpPr>
            <a:grpSpLocks/>
          </p:cNvGrpSpPr>
          <p:nvPr/>
        </p:nvGrpSpPr>
        <p:grpSpPr bwMode="auto">
          <a:xfrm>
            <a:off x="5749925" y="4219575"/>
            <a:ext cx="582613" cy="579438"/>
            <a:chOff x="3696" y="1751"/>
            <a:chExt cx="367" cy="365"/>
          </a:xfrm>
        </p:grpSpPr>
        <p:sp>
          <p:nvSpPr>
            <p:cNvPr id="470177" name="Text Box 97"/>
            <p:cNvSpPr txBox="1">
              <a:spLocks noChangeArrowheads="1"/>
            </p:cNvSpPr>
            <p:nvPr/>
          </p:nvSpPr>
          <p:spPr bwMode="auto">
            <a:xfrm>
              <a:off x="3696" y="1751"/>
              <a:ext cx="36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CC"/>
                  </a:solidFill>
                  <a:latin typeface="Times New Roman" pitchFamily="18" charset="0"/>
                  <a:cs typeface="Arial" charset="0"/>
                </a:rPr>
                <a:t>Е</a:t>
              </a:r>
              <a:r>
                <a:rPr lang="ru-RU" sz="2000" b="1">
                  <a:solidFill>
                    <a:srgbClr val="0000CC"/>
                  </a:solidFill>
                  <a:latin typeface="Times New Roman" pitchFamily="18" charset="0"/>
                  <a:cs typeface="Arial" charset="0"/>
                </a:rPr>
                <a:t>0</a:t>
              </a:r>
            </a:p>
          </p:txBody>
        </p:sp>
        <p:sp>
          <p:nvSpPr>
            <p:cNvPr id="470178" name="Line 98"/>
            <p:cNvSpPr>
              <a:spLocks noChangeShapeType="1"/>
            </p:cNvSpPr>
            <p:nvPr/>
          </p:nvSpPr>
          <p:spPr bwMode="auto">
            <a:xfrm>
              <a:off x="3787" y="1797"/>
              <a:ext cx="227" cy="0"/>
            </a:xfrm>
            <a:prstGeom prst="line">
              <a:avLst/>
            </a:prstGeom>
            <a:noFill/>
            <a:ln w="38100">
              <a:noFill/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70115" name="Group 99"/>
          <p:cNvGrpSpPr>
            <a:grpSpLocks/>
          </p:cNvGrpSpPr>
          <p:nvPr/>
        </p:nvGrpSpPr>
        <p:grpSpPr bwMode="auto">
          <a:xfrm>
            <a:off x="4165600" y="2563813"/>
            <a:ext cx="617538" cy="579437"/>
            <a:chOff x="4241" y="2523"/>
            <a:chExt cx="389" cy="365"/>
          </a:xfrm>
        </p:grpSpPr>
        <p:sp>
          <p:nvSpPr>
            <p:cNvPr id="470175" name="Text Box 100"/>
            <p:cNvSpPr txBox="1">
              <a:spLocks noChangeArrowheads="1"/>
            </p:cNvSpPr>
            <p:nvPr/>
          </p:nvSpPr>
          <p:spPr bwMode="auto">
            <a:xfrm>
              <a:off x="4241" y="2523"/>
              <a:ext cx="38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00CC"/>
                  </a:solidFill>
                  <a:latin typeface="Times New Roman" pitchFamily="18" charset="0"/>
                  <a:cs typeface="Arial" charset="0"/>
                </a:rPr>
                <a:t>Е</a:t>
              </a:r>
              <a:r>
                <a:rPr lang="ru-RU" sz="2000" b="1">
                  <a:solidFill>
                    <a:srgbClr val="0000CC"/>
                  </a:solidFill>
                  <a:latin typeface="Times New Roman" pitchFamily="18" charset="0"/>
                  <a:cs typeface="Arial" charset="0"/>
                </a:rPr>
                <a:t>д</a:t>
              </a:r>
            </a:p>
          </p:txBody>
        </p:sp>
        <p:sp>
          <p:nvSpPr>
            <p:cNvPr id="470176" name="Line 101"/>
            <p:cNvSpPr>
              <a:spLocks noChangeShapeType="1"/>
            </p:cNvSpPr>
            <p:nvPr/>
          </p:nvSpPr>
          <p:spPr bwMode="auto">
            <a:xfrm>
              <a:off x="4331" y="2574"/>
              <a:ext cx="225" cy="0"/>
            </a:xfrm>
            <a:prstGeom prst="line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70118" name="Group 102"/>
          <p:cNvGrpSpPr>
            <a:grpSpLocks/>
          </p:cNvGrpSpPr>
          <p:nvPr/>
        </p:nvGrpSpPr>
        <p:grpSpPr bwMode="auto">
          <a:xfrm>
            <a:off x="2438400" y="3571875"/>
            <a:ext cx="504825" cy="579438"/>
            <a:chOff x="4241" y="2523"/>
            <a:chExt cx="318" cy="365"/>
          </a:xfrm>
        </p:grpSpPr>
        <p:sp>
          <p:nvSpPr>
            <p:cNvPr id="470173" name="Text Box 103"/>
            <p:cNvSpPr txBox="1">
              <a:spLocks noChangeArrowheads="1"/>
            </p:cNvSpPr>
            <p:nvPr/>
          </p:nvSpPr>
          <p:spPr bwMode="auto">
            <a:xfrm>
              <a:off x="4241" y="2523"/>
              <a:ext cx="28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chemeClr val="accent2"/>
                  </a:solidFill>
                  <a:latin typeface="Times New Roman" pitchFamily="18" charset="0"/>
                  <a:cs typeface="Arial" charset="0"/>
                </a:rPr>
                <a:t>Е</a:t>
              </a:r>
              <a:endParaRPr lang="ru-RU" sz="2000" b="1">
                <a:solidFill>
                  <a:schemeClr val="accent2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70174" name="Line 104"/>
            <p:cNvSpPr>
              <a:spLocks noChangeShapeType="1"/>
            </p:cNvSpPr>
            <p:nvPr/>
          </p:nvSpPr>
          <p:spPr bwMode="auto">
            <a:xfrm>
              <a:off x="4332" y="2569"/>
              <a:ext cx="227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70164" name="Text Box 106"/>
          <p:cNvSpPr txBox="1">
            <a:spLocks noChangeArrowheads="1"/>
          </p:cNvSpPr>
          <p:nvPr/>
        </p:nvSpPr>
        <p:spPr bwMode="auto">
          <a:xfrm>
            <a:off x="6711950" y="1412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400">
              <a:latin typeface="Times New Roman" pitchFamily="18" charset="0"/>
              <a:cs typeface="Arial" charset="0"/>
            </a:endParaRPr>
          </a:p>
        </p:txBody>
      </p:sp>
      <p:sp>
        <p:nvSpPr>
          <p:cNvPr id="470165" name="Rectangle 107"/>
          <p:cNvSpPr>
            <a:spLocks noChangeArrowheads="1"/>
          </p:cNvSpPr>
          <p:nvPr/>
        </p:nvSpPr>
        <p:spPr bwMode="auto">
          <a:xfrm>
            <a:off x="6011863" y="1465263"/>
            <a:ext cx="2879725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д</a:t>
            </a:r>
          </a:p>
          <a:p>
            <a:endParaRPr lang="ru-RU" sz="2800" b="1" i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E = E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 - Е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д</a:t>
            </a:r>
          </a:p>
          <a:p>
            <a:endParaRPr lang="ru-RU" sz="3200" b="1" i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 Е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70166" name="Line 108"/>
          <p:cNvSpPr>
            <a:spLocks noChangeShapeType="1"/>
          </p:cNvSpPr>
          <p:nvPr/>
        </p:nvSpPr>
        <p:spPr bwMode="auto">
          <a:xfrm>
            <a:off x="6154738" y="1536700"/>
            <a:ext cx="360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0167" name="Line 109"/>
          <p:cNvSpPr>
            <a:spLocks noChangeShapeType="1"/>
          </p:cNvSpPr>
          <p:nvPr/>
        </p:nvSpPr>
        <p:spPr bwMode="auto">
          <a:xfrm>
            <a:off x="6732588" y="1557338"/>
            <a:ext cx="360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0168" name="Line 110"/>
          <p:cNvSpPr>
            <a:spLocks noChangeShapeType="1"/>
          </p:cNvSpPr>
          <p:nvPr/>
        </p:nvSpPr>
        <p:spPr bwMode="auto">
          <a:xfrm>
            <a:off x="7524750" y="1484313"/>
            <a:ext cx="3603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0127" name="Line 111"/>
          <p:cNvSpPr>
            <a:spLocks noChangeShapeType="1"/>
          </p:cNvSpPr>
          <p:nvPr/>
        </p:nvSpPr>
        <p:spPr bwMode="auto">
          <a:xfrm>
            <a:off x="277813" y="3500438"/>
            <a:ext cx="5662612" cy="0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0170" name="Rectangle 113"/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70130" name="Object 114"/>
          <p:cNvGraphicFramePr>
            <a:graphicFrameLocks noChangeAspect="1"/>
          </p:cNvGraphicFramePr>
          <p:nvPr/>
        </p:nvGraphicFramePr>
        <p:xfrm>
          <a:off x="6992938" y="4437063"/>
          <a:ext cx="13525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4" imgW="495000" imgH="393480" progId="Equation.3">
                  <p:embed/>
                </p:oleObj>
              </mc:Choice>
              <mc:Fallback>
                <p:oleObj name="Формула" r:id="rId4" imgW="495000" imgH="393480" progId="Equation.3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2938" y="4437063"/>
                        <a:ext cx="135255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0132" name="Object 116"/>
          <p:cNvGraphicFramePr>
            <a:graphicFrameLocks noChangeAspect="1"/>
          </p:cNvGraphicFramePr>
          <p:nvPr/>
        </p:nvGraphicFramePr>
        <p:xfrm>
          <a:off x="1403350" y="5805488"/>
          <a:ext cx="4572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6" imgW="126720" imgH="139680" progId="Equation.3">
                  <p:embed/>
                </p:oleObj>
              </mc:Choice>
              <mc:Fallback>
                <p:oleObj name="Формула" r:id="rId6" imgW="126720" imgH="139680" progId="Equation.3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5805488"/>
                        <a:ext cx="457200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Діелектрики</a:t>
            </a:r>
            <a:r>
              <a:rPr lang="ru-RU" altLang="ru-RU" sz="3600" b="1" dirty="0">
                <a:solidFill>
                  <a:schemeClr val="accent1"/>
                </a:solidFill>
              </a:rPr>
              <a:t> в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електричному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полі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470172" name="Text Box 242"/>
          <p:cNvSpPr txBox="1">
            <a:spLocks noChangeArrowheads="1"/>
          </p:cNvSpPr>
          <p:nvPr/>
        </p:nvSpPr>
        <p:spPr bwMode="auto">
          <a:xfrm>
            <a:off x="1908175" y="5734050"/>
            <a:ext cx="6408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>
                <a:latin typeface="Calibri" pitchFamily="34" charset="0"/>
              </a:rPr>
              <a:t>- діелектрична проникність речовини</a:t>
            </a:r>
            <a:endParaRPr lang="ru-RU" sz="2800">
              <a:latin typeface="Calibri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1</a:t>
            </a:r>
            <a:r>
              <a:rPr lang="uk-UA" sz="3600" dirty="0" smtClean="0">
                <a:solidFill>
                  <a:srgbClr val="FFFFFF"/>
                </a:solidFill>
              </a:rPr>
              <a:t>7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70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70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70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70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70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70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70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70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7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70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470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470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4700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0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470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4700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470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470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470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0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4700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470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68" grpId="0" animBg="1"/>
      <p:bldP spid="470068" grpId="1" animBg="1"/>
      <p:bldP spid="470069" grpId="0" animBg="1"/>
      <p:bldP spid="470070" grpId="0" animBg="1"/>
      <p:bldP spid="470071" grpId="0" animBg="1"/>
      <p:bldP spid="4701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/>
          </p:cNvSpPr>
          <p:nvPr>
            <p:ph type="body" idx="1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uk-UA" dirty="0"/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uk-UA" dirty="0"/>
              <a:t>Діелектрики в електростатичному полі.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uk-UA" dirty="0"/>
              <a:t>Полярні, неполярні та </a:t>
            </a:r>
            <a:r>
              <a:rPr lang="uk-UA" dirty="0" err="1"/>
              <a:t>йонні</a:t>
            </a:r>
            <a:r>
              <a:rPr lang="uk-UA" dirty="0"/>
              <a:t> діелектрики.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uk-UA" dirty="0"/>
              <a:t>Діелектрична </a:t>
            </a:r>
            <a:r>
              <a:rPr lang="uk-UA" dirty="0" err="1"/>
              <a:t>прониклість</a:t>
            </a:r>
            <a:r>
              <a:rPr lang="uk-UA" dirty="0"/>
              <a:t>.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endParaRPr lang="ru-RU" dirty="0"/>
          </a:p>
        </p:txBody>
      </p:sp>
      <p:grpSp>
        <p:nvGrpSpPr>
          <p:cNvPr id="23554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2355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355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355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355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356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356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356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356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600" b="1" dirty="0">
                <a:solidFill>
                  <a:schemeClr val="accent1"/>
                </a:solidFill>
              </a:rPr>
              <a:t>План уроку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1" name="Rectangle 3"/>
          <p:cNvSpPr>
            <a:spLocks noGrp="1"/>
          </p:cNvSpPr>
          <p:nvPr>
            <p:ph type="body" sz="half" idx="1"/>
          </p:nvPr>
        </p:nvSpPr>
        <p:spPr>
          <a:xfrm>
            <a:off x="1258888" y="1600200"/>
            <a:ext cx="7705725" cy="4525963"/>
          </a:xfrm>
        </p:spPr>
        <p:txBody>
          <a:bodyPr/>
          <a:lstStyle/>
          <a:p>
            <a:pPr marL="0" indent="357188" eaLnBrk="1" hangingPunct="1">
              <a:buFont typeface="Wingdings" pitchFamily="2" charset="2"/>
              <a:buNone/>
              <a:defRPr/>
            </a:pP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Внаслідок поляризації діелектрика електростатичне поле усередині</a:t>
            </a:r>
            <a:r>
              <a:rPr lang="uk-UA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діелектрика зменшується.</a:t>
            </a:r>
          </a:p>
          <a:p>
            <a:pPr marL="0" indent="357188" eaLnBrk="1" hangingPunct="1">
              <a:buFont typeface="Wingdings" pitchFamily="2" charset="2"/>
              <a:buNone/>
              <a:defRPr/>
            </a:pP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Величина, яка показує, у скільки разів зменшується електричне поле усередині однорідного діелектрика, називається </a:t>
            </a:r>
            <a:r>
              <a:rPr lang="ru-RU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діелектричною проникністю</a:t>
            </a:r>
            <a:r>
              <a:rPr lang="ru-RU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й позначається </a:t>
            </a:r>
            <a:r>
              <a:rPr lang="ru-RU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ε</a:t>
            </a: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0" indent="357188">
              <a:defRPr/>
            </a:pPr>
            <a:endParaRPr lang="ru-RU" sz="2800"/>
          </a:p>
        </p:txBody>
      </p:sp>
      <p:grpSp>
        <p:nvGrpSpPr>
          <p:cNvPr id="549904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549906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49907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49908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49909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49910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49911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49912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49913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Діелектрична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прониклість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graphicFrame>
        <p:nvGraphicFramePr>
          <p:cNvPr id="54990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419475" y="4868863"/>
          <a:ext cx="2735263" cy="155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4" imgW="850531" imgH="482391" progId="Equation.3">
                  <p:embed/>
                </p:oleObj>
              </mc:Choice>
              <mc:Fallback>
                <p:oleObj name="Формула" r:id="rId4" imgW="850531" imgH="48239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4868863"/>
                        <a:ext cx="2735263" cy="155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1</a:t>
            </a:r>
            <a:r>
              <a:rPr lang="uk-UA" sz="3600" dirty="0" smtClean="0">
                <a:solidFill>
                  <a:srgbClr val="FFFFFF"/>
                </a:solidFill>
              </a:rPr>
              <a:t>8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69" name="Місце для вмісту 2"/>
          <p:cNvSpPr>
            <a:spLocks noGrp="1"/>
          </p:cNvSpPr>
          <p:nvPr>
            <p:ph idx="4294967295"/>
          </p:nvPr>
        </p:nvSpPr>
        <p:spPr>
          <a:xfrm>
            <a:off x="957263" y="1196975"/>
            <a:ext cx="8186737" cy="1152525"/>
          </a:xfrm>
        </p:spPr>
        <p:txBody>
          <a:bodyPr/>
          <a:lstStyle/>
          <a:p>
            <a:pPr eaLnBrk="1" hangingPunct="1"/>
            <a:r>
              <a:rPr lang="uk-UA" sz="2800"/>
              <a:t>Діелектрик змінює електричне поле</a:t>
            </a:r>
          </a:p>
          <a:p>
            <a:pPr eaLnBrk="1" hangingPunct="1"/>
            <a:r>
              <a:rPr lang="uk-UA" sz="2800"/>
              <a:t>Діелектрична проникність середовища</a:t>
            </a:r>
          </a:p>
          <a:p>
            <a:pPr eaLnBrk="1" hangingPunct="1"/>
            <a:endParaRPr lang="uk-UA" sz="2800"/>
          </a:p>
          <a:p>
            <a:pPr eaLnBrk="1" hangingPunct="1"/>
            <a:endParaRPr lang="uk-UA"/>
          </a:p>
          <a:p>
            <a:pPr eaLnBrk="1" hangingPunct="1"/>
            <a:endParaRPr lang="uk-UA"/>
          </a:p>
          <a:p>
            <a:pPr eaLnBrk="1" hangingPunct="1"/>
            <a:endParaRPr lang="uk-UA"/>
          </a:p>
          <a:p>
            <a:pPr eaLnBrk="1" hangingPunct="1"/>
            <a:endParaRPr lang="uk-UA"/>
          </a:p>
          <a:p>
            <a:pPr eaLnBrk="1" hangingPunct="1"/>
            <a:endParaRPr lang="ru-RU"/>
          </a:p>
        </p:txBody>
      </p: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Діелектрична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прониклість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grpSp>
        <p:nvGrpSpPr>
          <p:cNvPr id="509971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509974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9975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9976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9977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9978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9979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9980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9981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509972" name="Text Box 15"/>
          <p:cNvSpPr txBox="1">
            <a:spLocks noChangeArrowheads="1"/>
          </p:cNvSpPr>
          <p:nvPr/>
        </p:nvSpPr>
        <p:spPr bwMode="auto">
          <a:xfrm>
            <a:off x="971550" y="4868863"/>
            <a:ext cx="7921625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7188"/>
            <a:r>
              <a:rPr lang="uk-UA" sz="2800" b="1">
                <a:solidFill>
                  <a:srgbClr val="0000CC"/>
                </a:solidFill>
                <a:latin typeface="Calibri" pitchFamily="34" charset="0"/>
              </a:rPr>
              <a:t>Діелектрична проникність</a:t>
            </a:r>
            <a:r>
              <a:rPr lang="uk-UA" sz="2800" i="1">
                <a:solidFill>
                  <a:srgbClr val="403152"/>
                </a:solidFill>
                <a:latin typeface="Calibri" pitchFamily="34" charset="0"/>
              </a:rPr>
              <a:t> – </a:t>
            </a:r>
            <a:r>
              <a:rPr lang="uk-UA" sz="2800">
                <a:solidFill>
                  <a:srgbClr val="403152"/>
                </a:solidFill>
                <a:latin typeface="Calibri" pitchFamily="34" charset="0"/>
              </a:rPr>
              <a:t>фізична величина, яка характеризує електричні властивості діелектриків.</a:t>
            </a:r>
          </a:p>
          <a:p>
            <a:pPr indent="357188">
              <a:spcBef>
                <a:spcPct val="50000"/>
              </a:spcBef>
            </a:pPr>
            <a:endParaRPr lang="ru-RU" sz="2800">
              <a:latin typeface="Calibri" pitchFamily="34" charset="0"/>
            </a:endParaRPr>
          </a:p>
        </p:txBody>
      </p:sp>
      <p:graphicFrame>
        <p:nvGraphicFramePr>
          <p:cNvPr id="449541" name="Object 16"/>
          <p:cNvGraphicFramePr>
            <a:graphicFrameLocks noChangeAspect="1"/>
          </p:cNvGraphicFramePr>
          <p:nvPr/>
        </p:nvGraphicFramePr>
        <p:xfrm>
          <a:off x="1692275" y="2492375"/>
          <a:ext cx="3154363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469800" imgH="393480" progId="">
                  <p:embed/>
                </p:oleObj>
              </mc:Choice>
              <mc:Fallback>
                <p:oleObj name="Equation" r:id="rId4" imgW="469800" imgH="39348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492375"/>
                        <a:ext cx="3154363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09973" name="Picture 1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27763" y="2205038"/>
            <a:ext cx="2608262" cy="2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1</a:t>
            </a:r>
            <a:r>
              <a:rPr lang="uk-UA" sz="3600" dirty="0" smtClean="0">
                <a:solidFill>
                  <a:srgbClr val="FFFFFF"/>
                </a:solidFill>
              </a:rPr>
              <a:t>9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9443" name="Group 35"/>
          <p:cNvGraphicFramePr>
            <a:graphicFrameLocks noGrp="1"/>
          </p:cNvGraphicFramePr>
          <p:nvPr>
            <p:ph idx="1"/>
          </p:nvPr>
        </p:nvGraphicFramePr>
        <p:xfrm>
          <a:off x="900113" y="1844675"/>
          <a:ext cx="7797800" cy="4815840"/>
        </p:xfrm>
        <a:graphic>
          <a:graphicData uri="http://schemas.openxmlformats.org/drawingml/2006/table">
            <a:tbl>
              <a:tblPr/>
              <a:tblGrid>
                <a:gridCol w="31718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445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892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1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uk-UA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Речовина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797E5">
                            <a:alpha val="50000"/>
                          </a:srgbClr>
                        </a:gs>
                        <a:gs pos="100000">
                          <a:srgbClr val="5A5A89">
                            <a:alpha val="12999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797E5">
                            <a:alpha val="50000"/>
                          </a:srgbClr>
                        </a:gs>
                        <a:gs pos="100000">
                          <a:srgbClr val="5A5A89">
                            <a:alpha val="12999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uk-UA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Речовина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797E5">
                            <a:alpha val="50000"/>
                          </a:srgbClr>
                        </a:gs>
                        <a:gs pos="100000">
                          <a:srgbClr val="5A5A89">
                            <a:alpha val="12999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797E5">
                            <a:alpha val="50000"/>
                          </a:srgbClr>
                        </a:gs>
                        <a:gs pos="100000">
                          <a:srgbClr val="5A5A89">
                            <a:alpha val="12999"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655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Газы и водяной пар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Азот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Водород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Воздух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Вакуум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Водяной пар (при </a:t>
                      </a: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=100 ºС)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Гелий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Кислород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Углекислый газ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endParaRPr kumimoji="0" lang="ru-RU" sz="1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Жидкости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Азот жидкий (при </a:t>
                      </a: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–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198,4 ºС</a:t>
                      </a: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Бензин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Вода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Водород жидкий (при </a:t>
                      </a: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–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252,9 ºС)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Гелий жидкий (при </a:t>
                      </a: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–269 º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Глицерин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797E5">
                            <a:alpha val="50000"/>
                          </a:srgbClr>
                        </a:gs>
                        <a:gs pos="100000">
                          <a:srgbClr val="5A5A89">
                            <a:alpha val="12999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1,0058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1,00026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1,00057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1,00000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1,006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1,00007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1,00055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1,00099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1,9–2,0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797E5">
                            <a:alpha val="50000"/>
                          </a:srgbClr>
                        </a:gs>
                        <a:gs pos="100000">
                          <a:srgbClr val="5A5A89">
                            <a:alpha val="12999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Кислород жидкий (при  </a:t>
                      </a: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–192,4 ºС)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Масло трансформаторное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Спирт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Эфир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endParaRPr kumimoji="0" lang="ru-RU" sz="1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Твердые тела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Алмаз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Бумага парафинированная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Дерево сухое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Лёд (при </a:t>
                      </a: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</a:t>
                      </a: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ºС)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Парафин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Резина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Слюда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Стекло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Титан бария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Фарфор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Янтарь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797E5">
                            <a:alpha val="50000"/>
                          </a:srgbClr>
                        </a:gs>
                        <a:gs pos="100000">
                          <a:srgbClr val="5A5A89">
                            <a:alpha val="12999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2,2–3,7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1,9–2,2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3,0–6,0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5,7–7,2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6,0–10,0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4,4–6,8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54305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797E5">
                            <a:alpha val="50000"/>
                          </a:srgbClr>
                        </a:gs>
                        <a:gs pos="100000">
                          <a:srgbClr val="5A5A89">
                            <a:alpha val="12999"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Діелектрична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прониклість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речовини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grpSp>
        <p:nvGrpSpPr>
          <p:cNvPr id="551955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55195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195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195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195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196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196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196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196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2</a:t>
            </a:r>
            <a:r>
              <a:rPr lang="uk-UA" sz="3600" dirty="0" smtClean="0">
                <a:solidFill>
                  <a:srgbClr val="FFFFFF"/>
                </a:solidFill>
              </a:rPr>
              <a:t>0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61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55297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297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297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298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298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298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298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298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 dirty="0">
                <a:solidFill>
                  <a:schemeClr val="accent1"/>
                </a:solidFill>
              </a:rPr>
              <a:t>Провідники і діелектрики в електростатичному полі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graphicFrame>
        <p:nvGraphicFramePr>
          <p:cNvPr id="551975" name="Group 39"/>
          <p:cNvGraphicFramePr>
            <a:graphicFrameLocks noGrp="1"/>
          </p:cNvGraphicFramePr>
          <p:nvPr>
            <p:ph/>
          </p:nvPr>
        </p:nvGraphicFramePr>
        <p:xfrm>
          <a:off x="1116013" y="1412875"/>
          <a:ext cx="7797800" cy="4145280"/>
        </p:xfrm>
        <a:graphic>
          <a:graphicData uri="http://schemas.openxmlformats.org/drawingml/2006/table">
            <a:tbl>
              <a:tblPr/>
              <a:tblGrid>
                <a:gridCol w="18716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79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464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питання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провідники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діелектрики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Що відбувається під час внесення в електричне поле</a:t>
                      </a: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Електрони переміщуються по всьому провіднику.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Електрони переміщуються проти напрямку силових ліній.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Відбувається явище електростатичної індукції.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Молекули не стають диполями.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Зміщуються зв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’</a:t>
                      </a: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язані електричні заряди;</a:t>
                      </a:r>
                    </a:p>
                    <a:p>
                      <a:pPr marL="1793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Зв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’</a:t>
                      </a: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язані електрони зміщуються проти напрямку силових ліній.</a:t>
                      </a:r>
                    </a:p>
                    <a:p>
                      <a:pPr marL="1793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Відбувається явище поляризації.</a:t>
                      </a:r>
                    </a:p>
                    <a:p>
                      <a:pPr marL="1793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Молекули поводяться як диполі.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2</a:t>
            </a:r>
            <a:r>
              <a:rPr lang="uk-UA" sz="3600" dirty="0" smtClean="0">
                <a:solidFill>
                  <a:srgbClr val="FFFFFF"/>
                </a:solidFill>
              </a:rPr>
              <a:t>1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3985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55400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400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400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400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400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400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400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400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 dirty="0">
                <a:solidFill>
                  <a:schemeClr val="accent1"/>
                </a:solidFill>
              </a:rPr>
              <a:t>Провідники і діелектрики в електростатичному полі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graphicFrame>
        <p:nvGraphicFramePr>
          <p:cNvPr id="557087" name="Group 31"/>
          <p:cNvGraphicFramePr>
            <a:graphicFrameLocks noGrp="1"/>
          </p:cNvGraphicFramePr>
          <p:nvPr>
            <p:ph/>
          </p:nvPr>
        </p:nvGraphicFramePr>
        <p:xfrm>
          <a:off x="1116013" y="1412875"/>
          <a:ext cx="7797800" cy="4267200"/>
        </p:xfrm>
        <a:graphic>
          <a:graphicData uri="http://schemas.openxmlformats.org/drawingml/2006/table">
            <a:tbl>
              <a:tblPr/>
              <a:tblGrid>
                <a:gridCol w="18716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79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464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питання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провідники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діелектрики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Поява зарядів, їх перерозподіл</a:t>
                      </a:r>
                      <a:endParaRPr kumimoji="0" lang="ru-RU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 результаті індукції на поверхні провідника з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’</a:t>
                      </a: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являється електричний заряд.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Величина індукованих зарядів на різних кінцях провідника однакова.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Заряди вільні.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Можна розділити заряди.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 результаті поляризації на поверхні діелектрика з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’</a:t>
                      </a: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являється зв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’</a:t>
                      </a: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язаний заряд.</a:t>
                      </a:r>
                    </a:p>
                    <a:p>
                      <a:pPr marL="1793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Величина поляризаційних зарядів на різних кінцях однакова.</a:t>
                      </a:r>
                    </a:p>
                    <a:p>
                      <a:pPr marL="1793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Заряди зв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’</a:t>
                      </a: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язані.</a:t>
                      </a:r>
                    </a:p>
                    <a:p>
                      <a:pPr marL="1793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Заряди не можна розділити.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2</a:t>
            </a:r>
            <a:r>
              <a:rPr lang="uk-UA" sz="3600" dirty="0" smtClean="0">
                <a:solidFill>
                  <a:srgbClr val="FFFFFF"/>
                </a:solidFill>
              </a:rPr>
              <a:t>2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5009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55502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502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502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502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502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503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503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503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 dirty="0">
                <a:solidFill>
                  <a:schemeClr val="accent1"/>
                </a:solidFill>
              </a:rPr>
              <a:t>Провідники і діелектрики в електростатичному полі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graphicFrame>
        <p:nvGraphicFramePr>
          <p:cNvPr id="558108" name="Group 28"/>
          <p:cNvGraphicFramePr>
            <a:graphicFrameLocks noGrp="1"/>
          </p:cNvGraphicFramePr>
          <p:nvPr>
            <p:ph/>
          </p:nvPr>
        </p:nvGraphicFramePr>
        <p:xfrm>
          <a:off x="1116013" y="1412875"/>
          <a:ext cx="7797800" cy="2572512"/>
        </p:xfrm>
        <a:graphic>
          <a:graphicData uri="http://schemas.openxmlformats.org/drawingml/2006/table">
            <a:tbl>
              <a:tblPr/>
              <a:tblGrid>
                <a:gridCol w="18716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79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464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питання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провідники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діелектрики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Зарядження тіл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Можна зарядити тіло.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Можна зарядити тіло через вплив.</a:t>
                      </a: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Можна зарядити ділянку тіла.</a:t>
                      </a:r>
                    </a:p>
                    <a:p>
                      <a:pPr marL="1793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Неможливо зарядити тіло через вплив.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2</a:t>
            </a:r>
            <a:r>
              <a:rPr lang="uk-UA" sz="3600" dirty="0" smtClean="0">
                <a:solidFill>
                  <a:srgbClr val="FFFFFF"/>
                </a:solidFill>
              </a:rPr>
              <a:t>3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7" name="Rectangle 3"/>
          <p:cNvSpPr>
            <a:spLocks noGrp="1"/>
          </p:cNvSpPr>
          <p:nvPr>
            <p:ph type="subTitle" idx="1"/>
          </p:nvPr>
        </p:nvSpPr>
        <p:spPr>
          <a:xfrm>
            <a:off x="1403350" y="1773238"/>
            <a:ext cx="7272338" cy="4056062"/>
          </a:xfrm>
        </p:spPr>
        <p:txBody>
          <a:bodyPr/>
          <a:lstStyle/>
          <a:p>
            <a:pPr marL="457200" indent="-457200">
              <a:buClr>
                <a:srgbClr val="000000"/>
              </a:buClr>
            </a:pPr>
            <a:r>
              <a:rPr lang="ru-RU">
                <a:solidFill>
                  <a:srgbClr val="000000"/>
                </a:solidFill>
              </a:rPr>
              <a:t>Діелектрики використовуються:</a:t>
            </a:r>
          </a:p>
          <a:p>
            <a:pPr marL="457200" indent="-457200" algn="l">
              <a:buClr>
                <a:srgbClr val="000000"/>
              </a:buClr>
              <a:buFontTx/>
              <a:buAutoNum type="arabicParenR"/>
            </a:pPr>
            <a:r>
              <a:rPr lang="ru-RU">
                <a:solidFill>
                  <a:srgbClr val="000099"/>
                </a:solidFill>
              </a:rPr>
              <a:t>в науці та техниці</a:t>
            </a:r>
            <a:r>
              <a:rPr lang="ru-RU">
                <a:solidFill>
                  <a:srgbClr val="000000"/>
                </a:solidFill>
              </a:rPr>
              <a:t> як електроізоляційні матеріали, як конденсаторні матеріали;</a:t>
            </a:r>
          </a:p>
          <a:p>
            <a:pPr marL="457200" indent="-457200" algn="l">
              <a:buClr>
                <a:srgbClr val="000000"/>
              </a:buClr>
              <a:buFontTx/>
              <a:buAutoNum type="arabicParenR"/>
            </a:pPr>
            <a:r>
              <a:rPr lang="ru-RU">
                <a:solidFill>
                  <a:srgbClr val="000099"/>
                </a:solidFill>
              </a:rPr>
              <a:t>у обчислювальній техниці;</a:t>
            </a:r>
          </a:p>
          <a:p>
            <a:pPr marL="457200" indent="-457200" algn="l">
              <a:buClr>
                <a:srgbClr val="000000"/>
              </a:buClr>
              <a:buFontTx/>
              <a:buAutoNum type="arabicParenR"/>
            </a:pPr>
            <a:r>
              <a:rPr lang="ru-RU">
                <a:solidFill>
                  <a:srgbClr val="000099"/>
                </a:solidFill>
              </a:rPr>
              <a:t>в оптиці</a:t>
            </a:r>
            <a:r>
              <a:rPr lang="ru-RU">
                <a:solidFill>
                  <a:srgbClr val="000000"/>
                </a:solidFill>
              </a:rPr>
              <a:t>.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grpSp>
        <p:nvGrpSpPr>
          <p:cNvPr id="556034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55603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603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603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603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604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604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604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604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 dirty="0">
                <a:solidFill>
                  <a:schemeClr val="accent1"/>
                </a:solidFill>
              </a:rPr>
              <a:t>Використання діелектриків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>
                <a:solidFill>
                  <a:srgbClr val="FFFFFF"/>
                </a:solidFill>
              </a:rPr>
              <a:t>2</a:t>
            </a:r>
            <a:r>
              <a:rPr lang="uk-UA" sz="3600" dirty="0" smtClean="0">
                <a:solidFill>
                  <a:srgbClr val="FFFFFF"/>
                </a:solidFill>
              </a:rPr>
              <a:t>4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51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5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5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474" name="Object 2"/>
          <p:cNvGraphicFramePr>
            <a:graphicFrameLocks noChangeAspect="1"/>
          </p:cNvGraphicFramePr>
          <p:nvPr/>
        </p:nvGraphicFramePr>
        <p:xfrm>
          <a:off x="4514850" y="3298825"/>
          <a:ext cx="1143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298825"/>
                        <a:ext cx="11430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5475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105481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5482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5483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5485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5486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5487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5488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05484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 dirty="0">
                <a:solidFill>
                  <a:schemeClr val="accent1"/>
                </a:solidFill>
                <a:latin typeface="Calibri" pitchFamily="34" charset="0"/>
              </a:rPr>
              <a:t>Домашнє завдання</a:t>
            </a:r>
            <a:endParaRPr lang="ru-RU" altLang="ru-RU" sz="36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05477" name="Text Box 13"/>
          <p:cNvSpPr txBox="1">
            <a:spLocks noChangeArrowheads="1"/>
          </p:cNvSpPr>
          <p:nvPr/>
        </p:nvSpPr>
        <p:spPr bwMode="auto">
          <a:xfrm>
            <a:off x="900113" y="1268413"/>
            <a:ext cx="81359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/>
            <a:endParaRPr lang="ru-RU" sz="2800">
              <a:latin typeface="Calibri" pitchFamily="34" charset="0"/>
            </a:endParaRPr>
          </a:p>
        </p:txBody>
      </p:sp>
      <p:sp>
        <p:nvSpPr>
          <p:cNvPr id="105478" name="Text Box 14"/>
          <p:cNvSpPr txBox="1">
            <a:spLocks noChangeArrowheads="1"/>
          </p:cNvSpPr>
          <p:nvPr/>
        </p:nvSpPr>
        <p:spPr bwMode="auto">
          <a:xfrm>
            <a:off x="971550" y="1484313"/>
            <a:ext cx="784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5479" name="Text Box 15"/>
          <p:cNvSpPr txBox="1">
            <a:spLocks noChangeArrowheads="1"/>
          </p:cNvSpPr>
          <p:nvPr/>
        </p:nvSpPr>
        <p:spPr bwMode="auto">
          <a:xfrm>
            <a:off x="971550" y="1341438"/>
            <a:ext cx="475297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uk-UA" sz="2800" dirty="0">
                <a:latin typeface="Calibri" pitchFamily="34" charset="0"/>
              </a:rPr>
              <a:t>Підручник </a:t>
            </a:r>
            <a:r>
              <a:rPr lang="uk-UA" sz="2800">
                <a:latin typeface="Calibri" pitchFamily="34" charset="0"/>
              </a:rPr>
              <a:t>§ </a:t>
            </a:r>
            <a:r>
              <a:rPr lang="uk-UA" sz="2800" smtClean="0">
                <a:latin typeface="Calibri" pitchFamily="34" charset="0"/>
              </a:rPr>
              <a:t>43 (4-6)</a:t>
            </a:r>
            <a:endParaRPr lang="ru-RU" sz="2800" dirty="0"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uk-UA" sz="2800" dirty="0">
                <a:latin typeface="Calibri" pitchFamily="34" charset="0"/>
              </a:rPr>
              <a:t>Вправа 43 </a:t>
            </a:r>
            <a:r>
              <a:rPr lang="uk-UA" sz="2800" dirty="0" smtClean="0">
                <a:latin typeface="Calibri" pitchFamily="34" charset="0"/>
              </a:rPr>
              <a:t>( </a:t>
            </a:r>
            <a:r>
              <a:rPr lang="uk-UA" sz="2800" dirty="0">
                <a:latin typeface="Calibri" pitchFamily="34" charset="0"/>
              </a:rPr>
              <a:t>6</a:t>
            </a:r>
            <a:r>
              <a:rPr lang="uk-UA" sz="2800" dirty="0" smtClean="0">
                <a:latin typeface="Calibri" pitchFamily="34" charset="0"/>
              </a:rPr>
              <a:t>)</a:t>
            </a:r>
            <a:r>
              <a:rPr lang="ru-RU" sz="2800" dirty="0" smtClean="0">
                <a:latin typeface="Calibri" pitchFamily="34" charset="0"/>
              </a:rPr>
              <a:t> </a:t>
            </a:r>
            <a:endParaRPr lang="ru-RU" sz="2800" dirty="0"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ru-RU" sz="2800" dirty="0">
              <a:latin typeface="Calibri" pitchFamily="34" charset="0"/>
            </a:endParaRPr>
          </a:p>
        </p:txBody>
      </p:sp>
      <p:pic>
        <p:nvPicPr>
          <p:cNvPr id="60420" name="Picture 7" descr="MP900439450[1]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6"/>
          <a:srcRect/>
          <a:stretch>
            <a:fillRect/>
          </a:stretch>
        </p:blipFill>
        <p:spPr>
          <a:xfrm>
            <a:off x="5795963" y="1196975"/>
            <a:ext cx="3046412" cy="2946400"/>
          </a:xfrm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2458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458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458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458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458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459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459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459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Речовина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24579" name="Text Box 22"/>
          <p:cNvSpPr>
            <a:spLocks noGrp="1" noChangeArrowheads="1"/>
          </p:cNvSpPr>
          <p:nvPr>
            <p:ph type="body" idx="1"/>
          </p:nvPr>
        </p:nvSpPr>
        <p:spPr>
          <a:xfrm>
            <a:off x="1042988" y="1600200"/>
            <a:ext cx="7643812" cy="1468438"/>
          </a:xfrm>
        </p:spPr>
        <p:txBody>
          <a:bodyPr/>
          <a:lstStyle/>
          <a:p>
            <a:pPr marL="0" indent="357188" eaLnBrk="1" hangingPunct="1">
              <a:spcBef>
                <a:spcPct val="50000"/>
              </a:spcBef>
              <a:buFontTx/>
              <a:buNone/>
            </a:pPr>
            <a:r>
              <a:rPr lang="uk-UA" sz="2800"/>
              <a:t>Різні речовини мають різні електричні властивості, однак по наявності вільних зарядів їх можна розділити на 2 групи:</a:t>
            </a:r>
            <a:endParaRPr lang="ru-RU" sz="2800"/>
          </a:p>
        </p:txBody>
      </p:sp>
      <p:sp>
        <p:nvSpPr>
          <p:cNvPr id="335880" name="AutoShape 8"/>
          <p:cNvSpPr>
            <a:spLocks noChangeArrowheads="1"/>
          </p:cNvSpPr>
          <p:nvPr/>
        </p:nvSpPr>
        <p:spPr bwMode="auto">
          <a:xfrm>
            <a:off x="1979613" y="3141663"/>
            <a:ext cx="2286000" cy="762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17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uk-UA" sz="2800" b="1">
                <a:solidFill>
                  <a:srgbClr val="0000CC"/>
                </a:solidFill>
                <a:latin typeface="Calibri" pitchFamily="34" charset="0"/>
                <a:cs typeface="Arial" charset="0"/>
              </a:rPr>
              <a:t>Провідники</a:t>
            </a:r>
            <a:endParaRPr lang="ru-RU" sz="2800" b="1">
              <a:solidFill>
                <a:srgbClr val="0000CC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" name="AutoShape 8"/>
          <p:cNvSpPr>
            <a:spLocks noChangeArrowheads="1"/>
          </p:cNvSpPr>
          <p:nvPr/>
        </p:nvSpPr>
        <p:spPr bwMode="auto">
          <a:xfrm>
            <a:off x="5795963" y="3213100"/>
            <a:ext cx="2286000" cy="762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17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uk-UA" sz="2800" b="1">
                <a:solidFill>
                  <a:srgbClr val="0000CC"/>
                </a:solidFill>
                <a:latin typeface="Calibri" pitchFamily="34" charset="0"/>
                <a:cs typeface="Arial" charset="0"/>
              </a:rPr>
              <a:t>Діелектрики</a:t>
            </a:r>
            <a:endParaRPr lang="ru-RU" sz="2800" b="1">
              <a:solidFill>
                <a:srgbClr val="0000CC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35888" name="Text Box 16"/>
          <p:cNvSpPr txBox="1">
            <a:spLocks noChangeArrowheads="1"/>
          </p:cNvSpPr>
          <p:nvPr/>
        </p:nvSpPr>
        <p:spPr bwMode="auto">
          <a:xfrm>
            <a:off x="900113" y="4076700"/>
            <a:ext cx="3600450" cy="22018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10000"/>
              </a:spcBef>
              <a:defRPr/>
            </a:pPr>
            <a:r>
              <a:rPr lang="ru-RU" sz="2200">
                <a:latin typeface="Calibri" pitchFamily="34" charset="0"/>
                <a:cs typeface="Arial" charset="0"/>
              </a:rPr>
              <a:t> Мають вільні заряди</a:t>
            </a:r>
            <a:endParaRPr lang="uk-UA" sz="2200">
              <a:latin typeface="Calibri" pitchFamily="34" charset="0"/>
            </a:endParaRPr>
          </a:p>
          <a:p>
            <a:pPr>
              <a:spcBef>
                <a:spcPct val="10000"/>
              </a:spcBef>
              <a:defRPr/>
            </a:pPr>
            <a:r>
              <a:rPr lang="uk-UA" sz="2200">
                <a:latin typeface="Calibri" pitchFamily="34" charset="0"/>
              </a:rPr>
              <a:t>До них ставляться метали, електроліти, плазма …</a:t>
            </a:r>
          </a:p>
          <a:p>
            <a:pPr>
              <a:spcBef>
                <a:spcPct val="10000"/>
              </a:spcBef>
              <a:defRPr/>
            </a:pPr>
            <a:r>
              <a:rPr lang="uk-UA" sz="2200">
                <a:latin typeface="Calibri" pitchFamily="34" charset="0"/>
              </a:rPr>
              <a:t>Найбільш використовувані провідники </a:t>
            </a:r>
            <a:r>
              <a:rPr lang="ru-RU" sz="2200">
                <a:latin typeface="Calibri" pitchFamily="34" charset="0"/>
                <a:cs typeface="Arial" charset="0"/>
              </a:rPr>
              <a:t>–</a:t>
            </a:r>
          </a:p>
          <a:p>
            <a:pPr>
              <a:spcBef>
                <a:spcPct val="10000"/>
              </a:spcBef>
              <a:defRPr/>
            </a:pPr>
            <a:r>
              <a:rPr lang="ru-RU" sz="2200">
                <a:latin typeface="Calibri" pitchFamily="34" charset="0"/>
                <a:cs typeface="Arial" charset="0"/>
              </a:rPr>
              <a:t> </a:t>
            </a:r>
            <a:r>
              <a:rPr lang="en-US" sz="2200">
                <a:latin typeface="Calibri" pitchFamily="34" charset="0"/>
                <a:cs typeface="Arial" charset="0"/>
              </a:rPr>
              <a:t>Au</a:t>
            </a:r>
            <a:r>
              <a:rPr lang="ru-RU" sz="2200">
                <a:latin typeface="Calibri" pitchFamily="34" charset="0"/>
                <a:cs typeface="Arial" charset="0"/>
              </a:rPr>
              <a:t>, </a:t>
            </a:r>
            <a:r>
              <a:rPr lang="en-US" sz="2200">
                <a:latin typeface="Calibri" pitchFamily="34" charset="0"/>
                <a:cs typeface="Arial" charset="0"/>
              </a:rPr>
              <a:t>Ag, Cu, Al, Fe …</a:t>
            </a:r>
            <a:endParaRPr lang="ru-RU" sz="2200">
              <a:latin typeface="Calibri" pitchFamily="34" charset="0"/>
              <a:cs typeface="Arial" charset="0"/>
            </a:endParaRPr>
          </a:p>
        </p:txBody>
      </p:sp>
      <p:sp>
        <p:nvSpPr>
          <p:cNvPr id="3" name="Text Box 16"/>
          <p:cNvSpPr txBox="1">
            <a:spLocks noChangeArrowheads="1"/>
          </p:cNvSpPr>
          <p:nvPr/>
        </p:nvSpPr>
        <p:spPr bwMode="auto">
          <a:xfrm>
            <a:off x="5292725" y="4149725"/>
            <a:ext cx="3455988" cy="1954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10000"/>
              </a:spcBef>
              <a:defRPr/>
            </a:pPr>
            <a:r>
              <a:rPr lang="ru-RU" sz="2400">
                <a:latin typeface="Calibri" pitchFamily="34" charset="0"/>
                <a:cs typeface="Arial" charset="0"/>
              </a:rPr>
              <a:t> Вільні заряди відсутні</a:t>
            </a:r>
            <a:endParaRPr lang="uk-UA" sz="2400">
              <a:latin typeface="Calibri" pitchFamily="34" charset="0"/>
            </a:endParaRPr>
          </a:p>
          <a:p>
            <a:pPr>
              <a:spcBef>
                <a:spcPct val="10000"/>
              </a:spcBef>
              <a:defRPr/>
            </a:pPr>
            <a:r>
              <a:rPr lang="uk-UA" sz="2400">
                <a:latin typeface="Calibri" pitchFamily="34" charset="0"/>
              </a:rPr>
              <a:t>До них ставляться пластмаси, гума, скло, порцеляна, сухе дерево, папір …</a:t>
            </a:r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3600">
                <a:solidFill>
                  <a:srgbClr val="FFFFFF"/>
                </a:solidFill>
              </a:rPr>
              <a:t>1</a:t>
            </a:r>
            <a:endParaRPr lang="ru-RU" sz="36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5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80" grpId="0" animBg="1"/>
      <p:bldP spid="2" grpId="0" animBg="1"/>
      <p:bldP spid="335888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9" name="Rectangle 3"/>
          <p:cNvSpPr>
            <a:spLocks noGrp="1"/>
          </p:cNvSpPr>
          <p:nvPr>
            <p:ph idx="4294967295"/>
          </p:nvPr>
        </p:nvSpPr>
        <p:spPr>
          <a:xfrm>
            <a:off x="900113" y="1341438"/>
            <a:ext cx="7848600" cy="4535487"/>
          </a:xfrm>
        </p:spPr>
        <p:txBody>
          <a:bodyPr>
            <a:spAutoFit/>
          </a:bodyPr>
          <a:lstStyle/>
          <a:p>
            <a:pPr marL="0" indent="357188">
              <a:defRPr/>
            </a:pPr>
            <a:r>
              <a:rPr lang="ru-RU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Речовини, у яких вільні заряди відсутні, називають </a:t>
            </a:r>
            <a:r>
              <a:rPr lang="uk-UA" sz="2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діелектриками</a:t>
            </a:r>
            <a:r>
              <a:rPr lang="uk-UA" sz="24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uk-UA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Оскільки вони не проводять електричного струму тому ізолюють провідники один від одного.</a:t>
            </a:r>
          </a:p>
          <a:p>
            <a:pPr marL="0" indent="357188">
              <a:buFont typeface="Arial" charset="0"/>
              <a:buNone/>
              <a:defRPr/>
            </a:pPr>
            <a:r>
              <a:rPr lang="uk-UA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Приклади діелектриків: </a:t>
            </a:r>
          </a:p>
          <a:p>
            <a:pPr marL="0" indent="357188">
              <a:defRPr/>
            </a:pPr>
            <a:r>
              <a:rPr lang="uk-UA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гази, в тому числі і повітря, </a:t>
            </a:r>
          </a:p>
          <a:p>
            <a:pPr marL="0" indent="357188">
              <a:defRPr/>
            </a:pPr>
            <a:r>
              <a:rPr lang="uk-UA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багато яких рідин, в тому числі вода, що не містить солей, </a:t>
            </a:r>
          </a:p>
          <a:p>
            <a:pPr marL="0" indent="357188">
              <a:defRPr/>
            </a:pPr>
            <a:r>
              <a:rPr lang="uk-UA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серед твердих тіл найбільше поширені: скло, пластмаса, гума.</a:t>
            </a:r>
          </a:p>
          <a:p>
            <a:pPr marL="0" indent="357188">
              <a:buFont typeface="Arial" charset="0"/>
              <a:buNone/>
              <a:defRPr/>
            </a:pPr>
            <a:r>
              <a:rPr lang="uk-UA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У діелектриків електрони міцно пов</a:t>
            </a: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uk-UA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язані зі своїми молекулами (або атомами).</a:t>
            </a:r>
            <a:endParaRPr lang="ru-RU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48514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48516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48517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48518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48519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48520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48521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48522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48523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Діелектрики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 smtClean="0">
                <a:solidFill>
                  <a:srgbClr val="FFFFFF"/>
                </a:solidFill>
              </a:rPr>
              <a:t>2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6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1484313"/>
            <a:ext cx="3233738" cy="4319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46468" name="Rectangle 4"/>
          <p:cNvSpPr>
            <a:spLocks noGrp="1"/>
          </p:cNvSpPr>
          <p:nvPr>
            <p:ph type="body" idx="1"/>
          </p:nvPr>
        </p:nvSpPr>
        <p:spPr>
          <a:xfrm>
            <a:off x="1042988" y="1484313"/>
            <a:ext cx="4321175" cy="4176712"/>
          </a:xfrm>
        </p:spPr>
        <p:txBody>
          <a:bodyPr/>
          <a:lstStyle/>
          <a:p>
            <a:pPr marL="0" indent="355600">
              <a:buFont typeface="Arial" charset="0"/>
              <a:buNone/>
            </a:pPr>
            <a:r>
              <a:rPr lang="uk-UA" sz="2800"/>
              <a:t>У діелектриках </a:t>
            </a:r>
            <a:r>
              <a:rPr lang="uk-UA" sz="2800" b="1">
                <a:solidFill>
                  <a:srgbClr val="0000CC"/>
                </a:solidFill>
              </a:rPr>
              <a:t>немає вільних носіїв заряду</a:t>
            </a:r>
            <a:r>
              <a:rPr lang="uk-UA" sz="2800"/>
              <a:t>, але є зв’язані заряджені частинки у складі атомів і молекул.</a:t>
            </a:r>
            <a:r>
              <a:rPr lang="uk-UA" sz="2400"/>
              <a:t> </a:t>
            </a:r>
            <a:r>
              <a:rPr lang="uk-UA" sz="2800"/>
              <a:t>Тому під дією електричного поля і в діелектриках відбувається </a:t>
            </a:r>
            <a:r>
              <a:rPr lang="uk-UA" sz="2800" b="1">
                <a:solidFill>
                  <a:srgbClr val="0000CC"/>
                </a:solidFill>
              </a:rPr>
              <a:t>повний розподіл зарядів</a:t>
            </a:r>
            <a:r>
              <a:rPr lang="uk-UA" sz="2800"/>
              <a:t>.</a:t>
            </a:r>
            <a:endParaRPr lang="ru-RU" sz="2800"/>
          </a:p>
        </p:txBody>
      </p:sp>
      <p:pic>
        <p:nvPicPr>
          <p:cNvPr id="446469" name="Picture 5"/>
          <p:cNvPicPr>
            <a:picLocks noChangeAspect="1" noChangeArrowheads="1"/>
          </p:cNvPicPr>
          <p:nvPr/>
        </p:nvPicPr>
        <p:blipFill>
          <a:blip r:embed="rId3"/>
          <a:srcRect l="61115" t="53191" r="16656" b="31941"/>
          <a:stretch>
            <a:fillRect/>
          </a:stretch>
        </p:blipFill>
        <p:spPr bwMode="auto">
          <a:xfrm>
            <a:off x="5508625" y="1557338"/>
            <a:ext cx="57626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6470" name="Picture 6"/>
          <p:cNvPicPr>
            <a:picLocks noChangeAspect="1" noChangeArrowheads="1"/>
          </p:cNvPicPr>
          <p:nvPr/>
        </p:nvPicPr>
        <p:blipFill>
          <a:blip r:embed="rId3"/>
          <a:srcRect l="2817" t="4268" r="69443" b="78752"/>
          <a:stretch>
            <a:fillRect/>
          </a:stretch>
        </p:blipFill>
        <p:spPr bwMode="auto">
          <a:xfrm>
            <a:off x="6156325" y="2997200"/>
            <a:ext cx="719138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6471" name="Picture 7"/>
          <p:cNvPicPr>
            <a:picLocks noChangeAspect="1" noChangeArrowheads="1"/>
          </p:cNvPicPr>
          <p:nvPr/>
        </p:nvPicPr>
        <p:blipFill>
          <a:blip r:embed="rId3"/>
          <a:srcRect l="27802" t="36163" r="41641" b="48969"/>
          <a:stretch>
            <a:fillRect/>
          </a:stretch>
        </p:blipFill>
        <p:spPr bwMode="auto">
          <a:xfrm>
            <a:off x="6227763" y="4221163"/>
            <a:ext cx="79216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6472" name="Picture 8"/>
          <p:cNvPicPr>
            <a:picLocks noChangeAspect="1" noChangeArrowheads="1"/>
          </p:cNvPicPr>
          <p:nvPr/>
        </p:nvPicPr>
        <p:blipFill>
          <a:blip r:embed="rId3"/>
          <a:srcRect l="47275" t="51079" r="41641" b="27673"/>
          <a:stretch>
            <a:fillRect/>
          </a:stretch>
        </p:blipFill>
        <p:spPr bwMode="auto">
          <a:xfrm>
            <a:off x="5795963" y="3068638"/>
            <a:ext cx="287337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6473" name="Picture 9"/>
          <p:cNvPicPr>
            <a:picLocks noChangeAspect="1" noChangeArrowheads="1"/>
          </p:cNvPicPr>
          <p:nvPr/>
        </p:nvPicPr>
        <p:blipFill>
          <a:blip r:embed="rId3"/>
          <a:srcRect l="36130" t="6380" r="36130" b="82973"/>
          <a:stretch>
            <a:fillRect/>
          </a:stretch>
        </p:blipFill>
        <p:spPr bwMode="auto">
          <a:xfrm>
            <a:off x="7019925" y="3141663"/>
            <a:ext cx="71913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6474" name="Picture 10"/>
          <p:cNvPicPr>
            <a:picLocks noChangeAspect="1" noChangeArrowheads="1"/>
          </p:cNvPicPr>
          <p:nvPr/>
        </p:nvPicPr>
        <p:blipFill>
          <a:blip r:embed="rId3"/>
          <a:srcRect l="2817" t="4268" r="69443" b="78752"/>
          <a:stretch>
            <a:fillRect/>
          </a:stretch>
        </p:blipFill>
        <p:spPr bwMode="auto">
          <a:xfrm>
            <a:off x="7885113" y="1484313"/>
            <a:ext cx="7191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6475" name="Picture 11"/>
          <p:cNvPicPr>
            <a:picLocks noChangeAspect="1" noChangeArrowheads="1"/>
          </p:cNvPicPr>
          <p:nvPr/>
        </p:nvPicPr>
        <p:blipFill>
          <a:blip r:embed="rId3"/>
          <a:srcRect l="27802" t="36163" r="41641" b="48969"/>
          <a:stretch>
            <a:fillRect/>
          </a:stretch>
        </p:blipFill>
        <p:spPr bwMode="auto">
          <a:xfrm>
            <a:off x="7667625" y="5084763"/>
            <a:ext cx="79216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6476" name="Picture 12"/>
          <p:cNvPicPr>
            <a:picLocks noChangeAspect="1" noChangeArrowheads="1"/>
          </p:cNvPicPr>
          <p:nvPr/>
        </p:nvPicPr>
        <p:blipFill>
          <a:blip r:embed="rId3"/>
          <a:srcRect l="36130" t="6380" r="36130" b="82973"/>
          <a:stretch>
            <a:fillRect/>
          </a:stretch>
        </p:blipFill>
        <p:spPr bwMode="auto">
          <a:xfrm>
            <a:off x="5651500" y="5157788"/>
            <a:ext cx="71913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6477" name="Picture 13"/>
          <p:cNvPicPr>
            <a:picLocks noChangeAspect="1" noChangeArrowheads="1"/>
          </p:cNvPicPr>
          <p:nvPr/>
        </p:nvPicPr>
        <p:blipFill>
          <a:blip r:embed="rId3"/>
          <a:srcRect l="47275" t="51079" r="41641" b="27673"/>
          <a:stretch>
            <a:fillRect/>
          </a:stretch>
        </p:blipFill>
        <p:spPr bwMode="auto">
          <a:xfrm>
            <a:off x="7019925" y="1628775"/>
            <a:ext cx="2873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6478" name="Picture 14"/>
          <p:cNvPicPr>
            <a:picLocks noChangeAspect="1" noChangeArrowheads="1"/>
          </p:cNvPicPr>
          <p:nvPr/>
        </p:nvPicPr>
        <p:blipFill>
          <a:blip r:embed="rId3"/>
          <a:srcRect l="47275" t="51079" r="41641" b="27673"/>
          <a:stretch>
            <a:fillRect/>
          </a:stretch>
        </p:blipFill>
        <p:spPr bwMode="auto">
          <a:xfrm>
            <a:off x="6732588" y="5084763"/>
            <a:ext cx="287337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6479" name="Picture 15"/>
          <p:cNvPicPr>
            <a:picLocks noChangeAspect="1" noChangeArrowheads="1"/>
          </p:cNvPicPr>
          <p:nvPr/>
        </p:nvPicPr>
        <p:blipFill>
          <a:blip r:embed="rId3"/>
          <a:srcRect l="61115" t="53191" r="16656" b="34052"/>
          <a:stretch>
            <a:fillRect/>
          </a:stretch>
        </p:blipFill>
        <p:spPr bwMode="auto">
          <a:xfrm>
            <a:off x="5580063" y="4365625"/>
            <a:ext cx="5762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6480" name="Picture 16"/>
          <p:cNvPicPr>
            <a:picLocks noChangeAspect="1" noChangeArrowheads="1"/>
          </p:cNvPicPr>
          <p:nvPr/>
        </p:nvPicPr>
        <p:blipFill>
          <a:blip r:embed="rId3"/>
          <a:srcRect l="33374" t="36163" r="41641" b="48969"/>
          <a:stretch>
            <a:fillRect/>
          </a:stretch>
        </p:blipFill>
        <p:spPr bwMode="auto">
          <a:xfrm>
            <a:off x="6300788" y="1484313"/>
            <a:ext cx="6477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6481" name="Picture 17"/>
          <p:cNvPicPr>
            <a:picLocks noChangeAspect="1" noChangeArrowheads="1"/>
          </p:cNvPicPr>
          <p:nvPr/>
        </p:nvPicPr>
        <p:blipFill>
          <a:blip r:embed="rId3"/>
          <a:srcRect l="36130" t="6380" r="38824" b="82973"/>
          <a:stretch>
            <a:fillRect/>
          </a:stretch>
        </p:blipFill>
        <p:spPr bwMode="auto">
          <a:xfrm>
            <a:off x="7812088" y="3789363"/>
            <a:ext cx="64928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50576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50578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0579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0580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0581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0582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0583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0584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0585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Діелектрики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 smtClean="0">
                <a:solidFill>
                  <a:srgbClr val="FFFFFF"/>
                </a:solidFill>
              </a:rPr>
              <a:t>3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6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-0.01273 C 0.00121 0.00116 0.03351 0.01574 0.03663 0.02986 C 0.03871 0.03912 0.02674 0.05254 0.03385 0.05579 C 0.04045 0.06458 0.01979 0.06458 0.02639 0.07778 C 0.0283 0.08148 0.03194 0.08264 0.03472 0.08518 C 0.03628 0.08657 0.03715 0.08958 0.03889 0.09074 C 0.04097 0.09213 0.04358 0.0919 0.04583 0.09259 C 0.04913 0.09491 0.05191 0.09907 0.05555 0.1 C 0.0658 0.10254 0.08455 0.10185 0.09444 0.10185 " pathEditMode="relative" rAng="0" ptsTypes="fffffffff">
                                      <p:cBhvr>
                                        <p:cTn id="9" dur="5000" fill="hold"/>
                                        <p:tgtEl>
                                          <p:spTgt spid="4464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0" y="58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1.11111E-6 C 0.00937 0.00741 0.01926 0.01459 0.02638 0.02593 C 0.03107 0.03334 0.03419 0.04306 0.04027 0.04815 C 0.04565 0.05278 0.05086 0.05394 0.05555 0.05926 C 0.06093 0.06528 0.06683 0.07292 0.0736 0.07593 C 0.0776 0.0838 0.08211 0.08542 0.08749 0.09074 C 0.09843 0.10162 0.10902 0.11829 0.12222 0.12408 C 0.1243 0.12824 0.12621 0.13334 0.13055 0.13334 " pathEditMode="relative" ptsTypes="fffffffA">
                                      <p:cBhvr>
                                        <p:cTn id="11" dur="5000" fill="hold"/>
                                        <p:tgtEl>
                                          <p:spTgt spid="446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16 -0.00324 C 0.00799 -0.00949 0.00955 -0.01806 0.00868 -0.02431 C 0.00868 -0.02894 0.00816 -0.03148 0.00781 -0.03634 C 0.00833 -0.03727 0.00851 -0.03866 0.00816 -0.03982 C 0.00799 -0.0463 0.00712 -0.04144 0.00729 -0.04792 C 0.0059 -0.05764 0.00729 -0.05324 0.00677 -0.06042 C 0.00729 -0.0632 0.00677 -0.06597 0.0066 -0.06875 C 0.00677 -0.06991 0.00608 -0.07292 0.00608 -0.07269 C 0.00764 -0.07894 0.00608 -0.08333 0.00608 -0.08935 C 0.00677 -0.09282 0.00677 -0.09792 0.00712 -0.10046 C 0.0066 -0.10972 0.00521 -0.11921 0.00469 -0.12824 C 0.00365 -0.13357 0.00347 -0.1382 0.00365 -0.14398 C 0.00642 -0.16412 0.00747 -0.18495 0.00816 -0.20509 C 0.01042 -0.22199 0.00938 -0.22708 0.00938 -0.24213 C 0.0099 -0.24491 0.01059 -0.24861 0.01094 -0.24977 " pathEditMode="relative" rAng="847060" ptsTypes="ffffffffffffffA">
                                      <p:cBhvr>
                                        <p:cTn id="13" dur="5000" fill="hold"/>
                                        <p:tgtEl>
                                          <p:spTgt spid="4464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23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07407E-6 C -0.00607 -0.0206 -0.01059 -0.04143 -0.01388 -0.06296 C -0.01493 -0.08888 -0.01388 -0.09189 -0.01388 -0.11296 " pathEditMode="relative" ptsTypes="ffA">
                                      <p:cBhvr>
                                        <p:cTn id="15" dur="5000" fill="hold"/>
                                        <p:tgtEl>
                                          <p:spTgt spid="4464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7 C 0.00122 -0.02037 0.0033 -0.0412 0.00695 -0.06111 C 0.00834 -0.09097 0.01389 -0.12199 0.01389 -0.15185 " pathEditMode="relative" rAng="0" ptsTypes="ffA">
                                      <p:cBhvr>
                                        <p:cTn id="17" dur="5000" fill="hold"/>
                                        <p:tgtEl>
                                          <p:spTgt spid="4464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0" y="-76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3.7037E-7 C -0.00173 0.00648 -0.0026 0.01296 -0.00312 0.01944 C -0.00364 0.02268 -0.00416 0.0294 -0.00416 0.02963 C -0.00312 0.08866 -0.0033 0.14375 0.0158 0.17338 " pathEditMode="relative" rAng="0" ptsTypes="fffA">
                                      <p:cBhvr>
                                        <p:cTn id="19" dur="5000" fill="hold"/>
                                        <p:tgtEl>
                                          <p:spTgt spid="4464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0" y="87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301 C -4.16667E-6 0.04004 0.01355 0.07153 0.01441 0.10856 C 0.01459 0.11805 0.00521 0.1331 0.00973 0.14074 C 0.0125 0.1456 0.02223 0.14815 0.02223 0.14838 C 0.03316 0.16273 0.02778 0.1493 0.04532 0.1493 " pathEditMode="relative" rAng="0" ptsTypes="fffff">
                                      <p:cBhvr>
                                        <p:cTn id="21" dur="5000" fill="hold"/>
                                        <p:tgtEl>
                                          <p:spTgt spid="4464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" y="80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33333E-6 C 0.00799 0.00718 0.00017 0.00139 0.01389 0.00556 C 0.01667 0.00648 0.02222 0.00926 0.02222 0.00926 C 0.02656 0.01505 0.03108 0.01945 0.03611 0.02408 C 0.03889 0.02662 0.04445 0.03148 0.04445 0.03148 C 0.04774 0.04468 0.04306 0.02871 0.05 0.04259 C 0.05452 0.05139 0.05816 0.06505 0.05833 0.07593 C 0.05868 0.09514 0.05833 0.11412 0.05833 0.13333 " pathEditMode="relative" ptsTypes="fffffffA">
                                      <p:cBhvr>
                                        <p:cTn id="23" dur="5000" fill="hold"/>
                                        <p:tgtEl>
                                          <p:spTgt spid="4464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0.00278 C -0.0085 0.01574 -0.01303 0.01135 -0.02083 0.01667 C -0.02239 0.0176 -0.02327 0.02014 -0.025 0.02037 C -0.03749 0.02199 -0.05 0.02153 -0.0625 0.02223 C -0.07657 0.02686 -0.06615 0.02408 -0.09445 0.02408 " pathEditMode="relative" rAng="0" ptsTypes="fffff">
                                      <p:cBhvr>
                                        <p:cTn id="25" dur="5000" fill="hold"/>
                                        <p:tgtEl>
                                          <p:spTgt spid="446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00" y="12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22222E-6 C -0.00799 -0.00208 -0.01285 -0.00717 -0.01945 -0.01296 C -0.02223 -0.01551 -0.02778 -0.02037 -0.02778 -0.02037 C -0.03334 -0.03148 -0.04028 -0.04907 -0.04028 -0.06296 " pathEditMode="relative" ptsTypes="fffA">
                                      <p:cBhvr>
                                        <p:cTn id="27" dur="5000" fill="hold"/>
                                        <p:tgtEl>
                                          <p:spTgt spid="4464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C -0.00504 -0.0345 -0.00452 -0.04098 -0.01111 -0.07547 C 3.33333E-6 -0.08287 -0.01389 -0.1176 -0.01389 -0.12176 " pathEditMode="relative" rAng="0" ptsTypes="fff">
                                      <p:cBhvr>
                                        <p:cTn id="29" dur="5000" fill="hold"/>
                                        <p:tgtEl>
                                          <p:spTgt spid="4464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0" y="-61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C -0.01303 0.00069 -0.02605 0.00023 -0.03889 0.00185 C -0.04184 0.00208 -0.0448 0.00347 -0.04723 0.00555 C -0.04862 0.00671 -0.04966 0.00903 -0.05139 0.00926 C -0.05868 0.01018 -0.06615 0.00926 -0.07362 0.00926 " pathEditMode="relative" ptsTypes="ffffA">
                                      <p:cBhvr>
                                        <p:cTn id="31" dur="5000" fill="hold"/>
                                        <p:tgtEl>
                                          <p:spTgt spid="446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05046 C 0.00295 -0.05162 0.00017 -0.16365 0.00712 -0.1912 C 0.00781 -0.20138 0.01111 -0.21736 0.01128 -0.22824 C 0.01163 -0.24861 0.01128 -0.26898 0.01128 -0.28935 " pathEditMode="relative" ptsTypes="fffA">
                                      <p:cBhvr>
                                        <p:cTn id="33" dur="5000" fill="hold"/>
                                        <p:tgtEl>
                                          <p:spTgt spid="4464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585" name="Group 2"/>
          <p:cNvGrpSpPr>
            <a:grpSpLocks/>
          </p:cNvGrpSpPr>
          <p:nvPr/>
        </p:nvGrpSpPr>
        <p:grpSpPr bwMode="auto">
          <a:xfrm>
            <a:off x="4648200" y="1981200"/>
            <a:ext cx="3581400" cy="2909888"/>
            <a:chOff x="1248" y="1248"/>
            <a:chExt cx="3456" cy="2460"/>
          </a:xfrm>
        </p:grpSpPr>
        <p:sp>
          <p:nvSpPr>
            <p:cNvPr id="451598" name="Rectangle 3" descr="Дуб"/>
            <p:cNvSpPr>
              <a:spLocks noChangeArrowheads="1"/>
            </p:cNvSpPr>
            <p:nvPr/>
          </p:nvSpPr>
          <p:spPr bwMode="auto">
            <a:xfrm>
              <a:off x="1584" y="1536"/>
              <a:ext cx="720" cy="1824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1599" name="Rectangle 4" descr="Дуб"/>
            <p:cNvSpPr>
              <a:spLocks noChangeArrowheads="1"/>
            </p:cNvSpPr>
            <p:nvPr/>
          </p:nvSpPr>
          <p:spPr bwMode="auto">
            <a:xfrm>
              <a:off x="3600" y="1536"/>
              <a:ext cx="336" cy="1824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1600" name="Rectangle 5" descr="Дуб"/>
            <p:cNvSpPr>
              <a:spLocks noChangeArrowheads="1"/>
            </p:cNvSpPr>
            <p:nvPr/>
          </p:nvSpPr>
          <p:spPr bwMode="auto">
            <a:xfrm>
              <a:off x="3936" y="1536"/>
              <a:ext cx="336" cy="1824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1601" name="Line 6"/>
            <p:cNvSpPr>
              <a:spLocks noChangeShapeType="1"/>
            </p:cNvSpPr>
            <p:nvPr/>
          </p:nvSpPr>
          <p:spPr bwMode="auto">
            <a:xfrm>
              <a:off x="1920" y="1584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1602" name="Text Box 7"/>
            <p:cNvSpPr txBox="1">
              <a:spLocks noChangeArrowheads="1"/>
            </p:cNvSpPr>
            <p:nvPr/>
          </p:nvSpPr>
          <p:spPr bwMode="auto">
            <a:xfrm>
              <a:off x="1633" y="1728"/>
              <a:ext cx="191" cy="1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------</a:t>
              </a:r>
            </a:p>
          </p:txBody>
        </p:sp>
        <p:sp>
          <p:nvSpPr>
            <p:cNvPr id="451603" name="Text Box 8"/>
            <p:cNvSpPr txBox="1">
              <a:spLocks noChangeArrowheads="1"/>
            </p:cNvSpPr>
            <p:nvPr/>
          </p:nvSpPr>
          <p:spPr bwMode="auto">
            <a:xfrm>
              <a:off x="2015" y="1778"/>
              <a:ext cx="194" cy="1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++++++</a:t>
              </a:r>
            </a:p>
          </p:txBody>
        </p:sp>
        <p:sp>
          <p:nvSpPr>
            <p:cNvPr id="451604" name="Text Box 9"/>
            <p:cNvSpPr txBox="1">
              <a:spLocks noChangeArrowheads="1"/>
            </p:cNvSpPr>
            <p:nvPr/>
          </p:nvSpPr>
          <p:spPr bwMode="auto">
            <a:xfrm>
              <a:off x="3649" y="1680"/>
              <a:ext cx="191" cy="1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000000</a:t>
              </a:r>
            </a:p>
          </p:txBody>
        </p:sp>
        <p:sp>
          <p:nvSpPr>
            <p:cNvPr id="451605" name="Text Box 10"/>
            <p:cNvSpPr txBox="1">
              <a:spLocks noChangeArrowheads="1"/>
            </p:cNvSpPr>
            <p:nvPr/>
          </p:nvSpPr>
          <p:spPr bwMode="auto">
            <a:xfrm>
              <a:off x="4031" y="1680"/>
              <a:ext cx="194" cy="1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000000</a:t>
              </a:r>
            </a:p>
          </p:txBody>
        </p:sp>
        <p:sp>
          <p:nvSpPr>
            <p:cNvPr id="451606" name="Line 11"/>
            <p:cNvSpPr>
              <a:spLocks noChangeShapeType="1"/>
            </p:cNvSpPr>
            <p:nvPr/>
          </p:nvSpPr>
          <p:spPr bwMode="auto">
            <a:xfrm>
              <a:off x="1248" y="1248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1607" name="Line 12"/>
            <p:cNvSpPr>
              <a:spLocks noChangeShapeType="1"/>
            </p:cNvSpPr>
            <p:nvPr/>
          </p:nvSpPr>
          <p:spPr bwMode="auto">
            <a:xfrm>
              <a:off x="1248" y="369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1608" name="Line 13"/>
            <p:cNvSpPr>
              <a:spLocks noChangeShapeType="1"/>
            </p:cNvSpPr>
            <p:nvPr/>
          </p:nvSpPr>
          <p:spPr bwMode="auto">
            <a:xfrm>
              <a:off x="1248" y="2448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1609" name="Line 14"/>
            <p:cNvSpPr>
              <a:spLocks noChangeShapeType="1"/>
            </p:cNvSpPr>
            <p:nvPr/>
          </p:nvSpPr>
          <p:spPr bwMode="auto">
            <a:xfrm>
              <a:off x="1248" y="182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1610" name="Line 15"/>
            <p:cNvSpPr>
              <a:spLocks noChangeShapeType="1"/>
            </p:cNvSpPr>
            <p:nvPr/>
          </p:nvSpPr>
          <p:spPr bwMode="auto">
            <a:xfrm>
              <a:off x="1248" y="3120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1611" name="Text Box 16"/>
            <p:cNvSpPr txBox="1">
              <a:spLocks noChangeArrowheads="1"/>
            </p:cNvSpPr>
            <p:nvPr/>
          </p:nvSpPr>
          <p:spPr bwMode="auto">
            <a:xfrm>
              <a:off x="2641" y="1392"/>
              <a:ext cx="670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009900"/>
                  </a:solidFill>
                  <a:latin typeface="Times New Roman" pitchFamily="18" charset="0"/>
                </a:rPr>
                <a:t>E</a:t>
              </a:r>
              <a:endParaRPr lang="ru-RU" sz="2400">
                <a:solidFill>
                  <a:srgbClr val="009900"/>
                </a:solidFill>
                <a:latin typeface="Times New Roman" pitchFamily="18" charset="0"/>
              </a:endParaRPr>
            </a:p>
          </p:txBody>
        </p:sp>
        <p:sp>
          <p:nvSpPr>
            <p:cNvPr id="451612" name="Line 17"/>
            <p:cNvSpPr>
              <a:spLocks noChangeShapeType="1"/>
            </p:cNvSpPr>
            <p:nvPr/>
          </p:nvSpPr>
          <p:spPr bwMode="auto">
            <a:xfrm>
              <a:off x="2880" y="1392"/>
              <a:ext cx="144" cy="0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1586" name="Text Box 18"/>
          <p:cNvSpPr txBox="1">
            <a:spLocks noChangeArrowheads="1"/>
          </p:cNvSpPr>
          <p:nvPr/>
        </p:nvSpPr>
        <p:spPr bwMode="auto">
          <a:xfrm>
            <a:off x="827088" y="1412875"/>
            <a:ext cx="374491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5600">
              <a:spcBef>
                <a:spcPct val="50000"/>
              </a:spcBef>
            </a:pPr>
            <a:r>
              <a:rPr lang="ru-RU" sz="2400">
                <a:latin typeface="Calibri" pitchFamily="34" charset="0"/>
              </a:rPr>
              <a:t>При розділені діелектрика у електричному полі на дві частини – кожна з частин буде електрично нейтральною.</a:t>
            </a:r>
          </a:p>
          <a:p>
            <a:pPr indent="355600"/>
            <a:r>
              <a:rPr lang="uk-UA" sz="2400">
                <a:latin typeface="Calibri" pitchFamily="34" charset="0"/>
              </a:rPr>
              <a:t>На одній поверхні виникає негативний заряд,</a:t>
            </a:r>
          </a:p>
          <a:p>
            <a:pPr indent="355600"/>
            <a:r>
              <a:rPr lang="uk-UA" sz="2400">
                <a:latin typeface="Calibri" pitchFamily="34" charset="0"/>
              </a:rPr>
              <a:t>На іншій – позитивний.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451587" name="Text Box 19"/>
          <p:cNvSpPr txBox="1">
            <a:spLocks noChangeArrowheads="1"/>
          </p:cNvSpPr>
          <p:nvPr/>
        </p:nvSpPr>
        <p:spPr bwMode="auto">
          <a:xfrm>
            <a:off x="1042988" y="5084763"/>
            <a:ext cx="78486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Calibri" pitchFamily="34" charset="0"/>
              </a:rPr>
              <a:t>У діелектрику розділення зарядів</a:t>
            </a:r>
            <a:r>
              <a:rPr lang="ru-RU" sz="280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ru-RU" sz="2800" b="1">
                <a:solidFill>
                  <a:srgbClr val="0000CC"/>
                </a:solidFill>
                <a:latin typeface="Calibri" pitchFamily="34" charset="0"/>
              </a:rPr>
              <a:t>не відбувається</a:t>
            </a:r>
            <a:r>
              <a:rPr lang="ru-RU" sz="2800">
                <a:solidFill>
                  <a:srgbClr val="000066"/>
                </a:solidFill>
                <a:latin typeface="Calibri" pitchFamily="34" charset="0"/>
              </a:rPr>
              <a:t>, </a:t>
            </a:r>
            <a:r>
              <a:rPr lang="ru-RU" sz="2800">
                <a:latin typeface="Calibri" pitchFamily="34" charset="0"/>
              </a:rPr>
              <a:t>так як у ньому</a:t>
            </a:r>
            <a:r>
              <a:rPr lang="ru-RU" sz="280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ru-RU" sz="2800" b="1">
                <a:solidFill>
                  <a:srgbClr val="0000CC"/>
                </a:solidFill>
                <a:latin typeface="Calibri" pitchFamily="34" charset="0"/>
              </a:rPr>
              <a:t>немає вільних зарядів</a:t>
            </a:r>
            <a:r>
              <a:rPr lang="ru-RU" sz="2800">
                <a:solidFill>
                  <a:srgbClr val="FF3399"/>
                </a:solidFill>
                <a:latin typeface="Calibri" pitchFamily="34" charset="0"/>
              </a:rPr>
              <a:t>.</a:t>
            </a:r>
          </a:p>
        </p:txBody>
      </p:sp>
      <p:grpSp>
        <p:nvGrpSpPr>
          <p:cNvPr id="451588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51590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1591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1592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1593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1594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1595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1596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1597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Діелектрики</a:t>
            </a:r>
            <a:r>
              <a:rPr lang="ru-RU" altLang="ru-RU" sz="3600" b="1" dirty="0">
                <a:solidFill>
                  <a:schemeClr val="accent1"/>
                </a:solidFill>
              </a:rPr>
              <a:t> в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електричному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полі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 smtClean="0">
                <a:solidFill>
                  <a:srgbClr val="FFFFFF"/>
                </a:solidFill>
              </a:rPr>
              <a:t>4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Text Box 2"/>
          <p:cNvSpPr txBox="1">
            <a:spLocks noChangeArrowheads="1"/>
          </p:cNvSpPr>
          <p:nvPr/>
        </p:nvSpPr>
        <p:spPr bwMode="auto">
          <a:xfrm>
            <a:off x="900113" y="1125538"/>
            <a:ext cx="4319587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5600">
              <a:spcBef>
                <a:spcPct val="50000"/>
              </a:spcBef>
            </a:pPr>
            <a:r>
              <a:rPr lang="ru-RU" sz="2400">
                <a:latin typeface="Calibri" pitchFamily="34" charset="0"/>
              </a:rPr>
              <a:t>Вектор напруженості Е</a:t>
            </a:r>
            <a:r>
              <a:rPr lang="ru-RU" sz="2400" baseline="-25000">
                <a:latin typeface="Calibri" pitchFamily="34" charset="0"/>
              </a:rPr>
              <a:t>1</a:t>
            </a:r>
            <a:r>
              <a:rPr lang="ru-RU" sz="2400">
                <a:latin typeface="Calibri" pitchFamily="34" charset="0"/>
              </a:rPr>
              <a:t> електричного поля, яке створене зв</a:t>
            </a:r>
            <a:r>
              <a:rPr lang="en-US" sz="2400">
                <a:latin typeface="Calibri" pitchFamily="34" charset="0"/>
              </a:rPr>
              <a:t>’</a:t>
            </a:r>
            <a:r>
              <a:rPr lang="uk-UA" sz="2400">
                <a:latin typeface="Calibri" pitchFamily="34" charset="0"/>
              </a:rPr>
              <a:t>язаними</a:t>
            </a:r>
            <a:r>
              <a:rPr lang="ru-RU" sz="2400">
                <a:latin typeface="Calibri" pitchFamily="34" charset="0"/>
              </a:rPr>
              <a:t> зарядами на поверхні діелектрика,</a:t>
            </a:r>
            <a:r>
              <a:rPr lang="ru-RU" sz="240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ru-RU" sz="2400">
                <a:solidFill>
                  <a:srgbClr val="0000CC"/>
                </a:solidFill>
                <a:latin typeface="Calibri" pitchFamily="34" charset="0"/>
              </a:rPr>
              <a:t>спрямован всередині діелектрика протилежно вектору напруженості Е</a:t>
            </a:r>
            <a:r>
              <a:rPr lang="ru-RU" sz="2400" baseline="-25000">
                <a:solidFill>
                  <a:srgbClr val="0000CC"/>
                </a:solidFill>
                <a:latin typeface="Calibri" pitchFamily="34" charset="0"/>
              </a:rPr>
              <a:t>0</a:t>
            </a:r>
            <a:r>
              <a:rPr lang="ru-RU" sz="2400">
                <a:solidFill>
                  <a:srgbClr val="0000CC"/>
                </a:solidFill>
                <a:latin typeface="Calibri" pitchFamily="34" charset="0"/>
              </a:rPr>
              <a:t> зовнішнього електричного поля, яке викликає поляризацію.</a:t>
            </a:r>
            <a:r>
              <a:rPr lang="ru-RU" sz="240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ru-RU" sz="2400">
                <a:latin typeface="Calibri" pitchFamily="34" charset="0"/>
              </a:rPr>
              <a:t>Напруженість електричного поля всередині нескінченного простору, повністю заполненого діелектриком, дорівнює по модулю  Е=Е</a:t>
            </a:r>
            <a:r>
              <a:rPr lang="ru-RU" sz="2400" baseline="-25000">
                <a:latin typeface="Calibri" pitchFamily="34" charset="0"/>
              </a:rPr>
              <a:t>0</a:t>
            </a:r>
            <a:r>
              <a:rPr lang="ru-RU" sz="2400">
                <a:latin typeface="Calibri" pitchFamily="34" charset="0"/>
              </a:rPr>
              <a:t>-Е</a:t>
            </a:r>
            <a:r>
              <a:rPr lang="ru-RU" sz="2400" baseline="-25000">
                <a:latin typeface="Calibri" pitchFamily="34" charset="0"/>
              </a:rPr>
              <a:t>1</a:t>
            </a:r>
            <a:r>
              <a:rPr lang="ru-RU" sz="2400">
                <a:latin typeface="Calibri" pitchFamily="34" charset="0"/>
              </a:rPr>
              <a:t>.</a:t>
            </a:r>
          </a:p>
        </p:txBody>
      </p:sp>
      <p:sp>
        <p:nvSpPr>
          <p:cNvPr id="452610" name="Text Box 3"/>
          <p:cNvSpPr txBox="1">
            <a:spLocks noChangeArrowheads="1"/>
          </p:cNvSpPr>
          <p:nvPr/>
        </p:nvSpPr>
        <p:spPr bwMode="auto">
          <a:xfrm>
            <a:off x="5219700" y="1628775"/>
            <a:ext cx="2592388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996633"/>
                </a:solidFill>
                <a:latin typeface="Comic Sans MS" pitchFamily="66" charset="0"/>
              </a:rPr>
              <a:t>Дерев</a:t>
            </a:r>
            <a:r>
              <a:rPr lang="en-US" sz="1600" b="1">
                <a:solidFill>
                  <a:srgbClr val="996633"/>
                </a:solidFill>
                <a:latin typeface="Comic Sans MS" pitchFamily="66" charset="0"/>
              </a:rPr>
              <a:t>’</a:t>
            </a:r>
            <a:r>
              <a:rPr lang="ru-RU" sz="1600" b="1">
                <a:solidFill>
                  <a:srgbClr val="996633"/>
                </a:solidFill>
                <a:latin typeface="Comic Sans MS" pitchFamily="66" charset="0"/>
              </a:rPr>
              <a:t>яшка</a:t>
            </a:r>
          </a:p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996633"/>
                </a:solidFill>
                <a:latin typeface="Comic Sans MS" pitchFamily="66" charset="0"/>
              </a:rPr>
              <a:t>(вона - </a:t>
            </a:r>
            <a:r>
              <a:rPr lang="ru-RU" sz="1600" b="1">
                <a:solidFill>
                  <a:srgbClr val="0000CC"/>
                </a:solidFill>
                <a:latin typeface="Comic Sans MS" pitchFamily="66" charset="0"/>
              </a:rPr>
              <a:t>діелектрик</a:t>
            </a:r>
            <a:r>
              <a:rPr lang="ru-RU" sz="1600" b="1">
                <a:solidFill>
                  <a:srgbClr val="996633"/>
                </a:solidFill>
                <a:latin typeface="Comic Sans MS" pitchFamily="66" charset="0"/>
              </a:rPr>
              <a:t>)</a:t>
            </a:r>
            <a:endParaRPr lang="ru-RU" sz="1600" b="1">
              <a:solidFill>
                <a:srgbClr val="FF0066"/>
              </a:solidFill>
              <a:latin typeface="Comic Sans MS" pitchFamily="66" charset="0"/>
            </a:endParaRPr>
          </a:p>
        </p:txBody>
      </p:sp>
      <p:sp>
        <p:nvSpPr>
          <p:cNvPr id="452611" name="Rectangle 4" descr="Дуб"/>
          <p:cNvSpPr>
            <a:spLocks noChangeArrowheads="1"/>
          </p:cNvSpPr>
          <p:nvPr/>
        </p:nvSpPr>
        <p:spPr bwMode="auto">
          <a:xfrm>
            <a:off x="6167438" y="3224213"/>
            <a:ext cx="1555750" cy="1782762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/>
            <a:lightRig rig="legacyNormal3" dir="r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52612" name="Text Box 5"/>
          <p:cNvSpPr txBox="1">
            <a:spLocks noChangeArrowheads="1"/>
          </p:cNvSpPr>
          <p:nvPr/>
        </p:nvSpPr>
        <p:spPr bwMode="auto">
          <a:xfrm>
            <a:off x="6218238" y="3165475"/>
            <a:ext cx="20796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------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452613" name="Text Box 6"/>
          <p:cNvSpPr txBox="1">
            <a:spLocks noChangeArrowheads="1"/>
          </p:cNvSpPr>
          <p:nvPr/>
        </p:nvSpPr>
        <p:spPr bwMode="auto">
          <a:xfrm>
            <a:off x="7308850" y="3141663"/>
            <a:ext cx="3587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++++++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452614" name="Line 7"/>
          <p:cNvSpPr>
            <a:spLocks noChangeShapeType="1"/>
          </p:cNvSpPr>
          <p:nvPr/>
        </p:nvSpPr>
        <p:spPr bwMode="auto">
          <a:xfrm>
            <a:off x="5181600" y="2590800"/>
            <a:ext cx="3733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2615" name="Line 8"/>
          <p:cNvSpPr>
            <a:spLocks noChangeShapeType="1"/>
          </p:cNvSpPr>
          <p:nvPr/>
        </p:nvSpPr>
        <p:spPr bwMode="auto">
          <a:xfrm>
            <a:off x="5181600" y="3511550"/>
            <a:ext cx="3733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2616" name="Line 9"/>
          <p:cNvSpPr>
            <a:spLocks noChangeShapeType="1"/>
          </p:cNvSpPr>
          <p:nvPr/>
        </p:nvSpPr>
        <p:spPr bwMode="auto">
          <a:xfrm>
            <a:off x="5181600" y="4489450"/>
            <a:ext cx="3733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2617" name="Line 10"/>
          <p:cNvSpPr>
            <a:spLocks noChangeShapeType="1"/>
          </p:cNvSpPr>
          <p:nvPr/>
        </p:nvSpPr>
        <p:spPr bwMode="auto">
          <a:xfrm>
            <a:off x="5181600" y="5410200"/>
            <a:ext cx="3733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2618" name="Line 11"/>
          <p:cNvSpPr>
            <a:spLocks noChangeShapeType="1"/>
          </p:cNvSpPr>
          <p:nvPr/>
        </p:nvSpPr>
        <p:spPr bwMode="auto">
          <a:xfrm flipH="1">
            <a:off x="6426200" y="3798888"/>
            <a:ext cx="124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2619" name="Line 12"/>
          <p:cNvSpPr>
            <a:spLocks noChangeShapeType="1"/>
          </p:cNvSpPr>
          <p:nvPr/>
        </p:nvSpPr>
        <p:spPr bwMode="auto">
          <a:xfrm flipH="1">
            <a:off x="6426200" y="4202113"/>
            <a:ext cx="124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2620" name="Line 13"/>
          <p:cNvSpPr>
            <a:spLocks noChangeShapeType="1"/>
          </p:cNvSpPr>
          <p:nvPr/>
        </p:nvSpPr>
        <p:spPr bwMode="auto">
          <a:xfrm flipH="1">
            <a:off x="6426200" y="4662488"/>
            <a:ext cx="124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2621" name="Line 14"/>
          <p:cNvSpPr>
            <a:spLocks noChangeShapeType="1"/>
          </p:cNvSpPr>
          <p:nvPr/>
        </p:nvSpPr>
        <p:spPr bwMode="auto">
          <a:xfrm flipH="1">
            <a:off x="6426200" y="3338513"/>
            <a:ext cx="124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2622" name="Text Box 15"/>
          <p:cNvSpPr txBox="1">
            <a:spLocks noChangeArrowheads="1"/>
          </p:cNvSpPr>
          <p:nvPr/>
        </p:nvSpPr>
        <p:spPr bwMode="auto">
          <a:xfrm>
            <a:off x="8229600" y="2971800"/>
            <a:ext cx="646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ru-RU" sz="2400">
                <a:solidFill>
                  <a:srgbClr val="0000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52623" name="Line 16"/>
          <p:cNvSpPr>
            <a:spLocks noChangeShapeType="1"/>
          </p:cNvSpPr>
          <p:nvPr/>
        </p:nvSpPr>
        <p:spPr bwMode="auto">
          <a:xfrm>
            <a:off x="8396288" y="2994025"/>
            <a:ext cx="155575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452624" name="Group 17"/>
          <p:cNvGrpSpPr>
            <a:grpSpLocks/>
          </p:cNvGrpSpPr>
          <p:nvPr/>
        </p:nvGrpSpPr>
        <p:grpSpPr bwMode="auto">
          <a:xfrm>
            <a:off x="6781800" y="3829050"/>
            <a:ext cx="609600" cy="514350"/>
            <a:chOff x="3984" y="3696"/>
            <a:chExt cx="384" cy="324"/>
          </a:xfrm>
        </p:grpSpPr>
        <p:sp>
          <p:nvSpPr>
            <p:cNvPr id="452637" name="Text Box 18"/>
            <p:cNvSpPr txBox="1">
              <a:spLocks noChangeArrowheads="1"/>
            </p:cNvSpPr>
            <p:nvPr/>
          </p:nvSpPr>
          <p:spPr bwMode="auto">
            <a:xfrm>
              <a:off x="4113" y="3828"/>
              <a:ext cx="19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Times New Roman" pitchFamily="18" charset="0"/>
                </a:rPr>
                <a:t>1</a:t>
              </a:r>
              <a:endParaRPr lang="ru-RU" sz="1400">
                <a:latin typeface="Times New Roman" pitchFamily="18" charset="0"/>
              </a:endParaRPr>
            </a:p>
          </p:txBody>
        </p:sp>
        <p:grpSp>
          <p:nvGrpSpPr>
            <p:cNvPr id="452638" name="Group 19"/>
            <p:cNvGrpSpPr>
              <a:grpSpLocks/>
            </p:cNvGrpSpPr>
            <p:nvPr/>
          </p:nvGrpSpPr>
          <p:grpSpPr bwMode="auto">
            <a:xfrm>
              <a:off x="3984" y="3696"/>
              <a:ext cx="384" cy="288"/>
              <a:chOff x="3984" y="3696"/>
              <a:chExt cx="384" cy="288"/>
            </a:xfrm>
          </p:grpSpPr>
          <p:sp>
            <p:nvSpPr>
              <p:cNvPr id="452639" name="Text Box 20"/>
              <p:cNvSpPr txBox="1">
                <a:spLocks noChangeArrowheads="1"/>
              </p:cNvSpPr>
              <p:nvPr/>
            </p:nvSpPr>
            <p:spPr bwMode="auto">
              <a:xfrm>
                <a:off x="3984" y="3696"/>
                <a:ext cx="38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latin typeface="Times New Roman" pitchFamily="18" charset="0"/>
                  </a:rPr>
                  <a:t>E</a:t>
                </a: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52640" name="Line 21"/>
              <p:cNvSpPr>
                <a:spLocks noChangeShapeType="1"/>
              </p:cNvSpPr>
              <p:nvPr/>
            </p:nvSpPr>
            <p:spPr bwMode="auto">
              <a:xfrm>
                <a:off x="4046" y="3696"/>
                <a:ext cx="1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52625" name="Text Box 22"/>
          <p:cNvSpPr txBox="1">
            <a:spLocks noChangeArrowheads="1"/>
          </p:cNvSpPr>
          <p:nvPr/>
        </p:nvSpPr>
        <p:spPr bwMode="auto">
          <a:xfrm>
            <a:off x="8448675" y="3108325"/>
            <a:ext cx="207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rgbClr val="000066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52626" name="Line 23"/>
          <p:cNvSpPr>
            <a:spLocks noChangeShapeType="1"/>
          </p:cNvSpPr>
          <p:nvPr/>
        </p:nvSpPr>
        <p:spPr bwMode="auto">
          <a:xfrm>
            <a:off x="5651500" y="2420938"/>
            <a:ext cx="509588" cy="1223962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52627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52629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2630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2631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2632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2633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2634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2635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2636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Діелектрики</a:t>
            </a:r>
            <a:r>
              <a:rPr lang="ru-RU" altLang="ru-RU" sz="3600" b="1" dirty="0">
                <a:solidFill>
                  <a:schemeClr val="accent1"/>
                </a:solidFill>
              </a:rPr>
              <a:t> в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електричному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полі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 smtClean="0">
                <a:solidFill>
                  <a:srgbClr val="FFFFFF"/>
                </a:solidFill>
              </a:rPr>
              <a:t>5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3" name="Rectangle 3"/>
          <p:cNvSpPr>
            <a:spLocks noGrp="1"/>
          </p:cNvSpPr>
          <p:nvPr>
            <p:ph type="body" idx="1"/>
          </p:nvPr>
        </p:nvSpPr>
        <p:spPr>
          <a:xfrm>
            <a:off x="684213" y="1600200"/>
            <a:ext cx="8002587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800"/>
              <a:t>Ці заряди – </a:t>
            </a:r>
            <a:r>
              <a:rPr lang="uk-UA" sz="2800" b="1">
                <a:solidFill>
                  <a:srgbClr val="0000CC"/>
                </a:solidFill>
              </a:rPr>
              <a:t>зв</a:t>
            </a:r>
            <a:r>
              <a:rPr lang="ru-RU" sz="2800" b="1">
                <a:solidFill>
                  <a:srgbClr val="0000CC"/>
                </a:solidFill>
              </a:rPr>
              <a:t>’</a:t>
            </a:r>
            <a:r>
              <a:rPr lang="uk-UA" sz="2800" b="1">
                <a:solidFill>
                  <a:srgbClr val="0000CC"/>
                </a:solidFill>
              </a:rPr>
              <a:t>язані</a:t>
            </a:r>
            <a:r>
              <a:rPr lang="uk-UA" sz="2800"/>
              <a:t>, сам процес – </a:t>
            </a:r>
            <a:r>
              <a:rPr lang="uk-UA" sz="2800" b="1">
                <a:solidFill>
                  <a:srgbClr val="0000CC"/>
                </a:solidFill>
              </a:rPr>
              <a:t>поляризація діелектрика</a:t>
            </a:r>
            <a:r>
              <a:rPr lang="uk-UA" sz="2800"/>
              <a:t>. Зв</a:t>
            </a:r>
            <a:r>
              <a:rPr lang="ru-RU" sz="2800"/>
              <a:t>’</a:t>
            </a:r>
            <a:r>
              <a:rPr lang="uk-UA" sz="2800"/>
              <a:t>язані заряди, на відміну від вільних, не можна зняти доторкнувшись до поверхні провідника.</a:t>
            </a:r>
          </a:p>
          <a:p>
            <a:pPr>
              <a:lnSpc>
                <a:spcPct val="90000"/>
              </a:lnSpc>
            </a:pPr>
            <a:r>
              <a:rPr lang="uk-UA" sz="2800"/>
              <a:t>Процеси в провідниках та діелектриках схожі. Розподіл зарядів в обох випадках є причиною появи власного електричного поля з напруженістю Е</a:t>
            </a:r>
            <a:r>
              <a:rPr lang="uk-UA" sz="2800" baseline="-25000"/>
              <a:t>1</a:t>
            </a:r>
            <a:r>
              <a:rPr lang="uk-UA" sz="2800"/>
              <a:t>, яка напрямлена протилежно напруженості зовнішнього поля Е</a:t>
            </a:r>
            <a:r>
              <a:rPr lang="uk-UA" sz="2800" baseline="-25000"/>
              <a:t>0</a:t>
            </a:r>
            <a:r>
              <a:rPr lang="uk-UA" sz="2800"/>
              <a:t>. Тому поле всередині діелектрика послаблюється: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2800"/>
              <a:t>				Е = Е</a:t>
            </a:r>
            <a:r>
              <a:rPr lang="uk-UA" sz="2800" baseline="-25000"/>
              <a:t>0</a:t>
            </a:r>
            <a:r>
              <a:rPr lang="uk-UA" sz="2800"/>
              <a:t>  - Е</a:t>
            </a:r>
            <a:r>
              <a:rPr lang="uk-UA" sz="2800" baseline="-25000"/>
              <a:t>1</a:t>
            </a:r>
            <a:r>
              <a:rPr lang="uk-UA" sz="2800"/>
              <a:t> </a:t>
            </a:r>
            <a:endParaRPr lang="ru-RU" sz="2800"/>
          </a:p>
        </p:txBody>
      </p:sp>
      <p:grpSp>
        <p:nvGrpSpPr>
          <p:cNvPr id="453634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5363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363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363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363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364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364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364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364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Діелектрики</a:t>
            </a:r>
            <a:r>
              <a:rPr lang="ru-RU" altLang="ru-RU" sz="3600" b="1" dirty="0">
                <a:solidFill>
                  <a:schemeClr val="accent1"/>
                </a:solidFill>
              </a:rPr>
              <a:t> в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електричному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полі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 smtClean="0">
                <a:solidFill>
                  <a:srgbClr val="FFFFFF"/>
                </a:solidFill>
              </a:rPr>
              <a:t>6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82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pPr marL="0" indent="355600">
              <a:lnSpc>
                <a:spcPct val="90000"/>
              </a:lnSpc>
              <a:buFont typeface="Arial" charset="0"/>
              <a:buNone/>
            </a:pPr>
            <a:r>
              <a:rPr lang="uk-UA" b="1">
                <a:solidFill>
                  <a:srgbClr val="0000CC"/>
                </a:solidFill>
              </a:rPr>
              <a:t>Принципова відмінність</a:t>
            </a:r>
            <a:r>
              <a:rPr lang="uk-UA"/>
              <a:t>: розподіл вільних зарядів в провіднику триває до повного зникнення електричного поля в ньому, а поява зв</a:t>
            </a:r>
            <a:r>
              <a:rPr lang="ru-RU"/>
              <a:t>’</a:t>
            </a:r>
            <a:r>
              <a:rPr lang="uk-UA"/>
              <a:t>язаних зарядів у діелектрику лише послаблює зовнішнє поле.</a:t>
            </a:r>
          </a:p>
          <a:p>
            <a:pPr marL="0" indent="355600">
              <a:lnSpc>
                <a:spcPct val="90000"/>
              </a:lnSpc>
              <a:buFont typeface="Arial" charset="0"/>
              <a:buNone/>
            </a:pPr>
            <a:endParaRPr lang="ru-RU"/>
          </a:p>
          <a:p>
            <a:pPr marL="0" indent="355600">
              <a:lnSpc>
                <a:spcPct val="90000"/>
              </a:lnSpc>
              <a:buFont typeface="Arial" charset="0"/>
              <a:buNone/>
            </a:pPr>
            <a:r>
              <a:rPr lang="ru-RU"/>
              <a:t>Існує </a:t>
            </a:r>
            <a:r>
              <a:rPr lang="ru-RU" b="1">
                <a:solidFill>
                  <a:srgbClr val="0000CC"/>
                </a:solidFill>
              </a:rPr>
              <a:t>три види діелектриків</a:t>
            </a:r>
            <a:r>
              <a:rPr lang="en-US"/>
              <a:t>:</a:t>
            </a:r>
            <a:r>
              <a:rPr lang="ru-RU"/>
              <a:t> полярні, неполярні та йонні.</a:t>
            </a:r>
          </a:p>
        </p:txBody>
      </p:sp>
      <p:grpSp>
        <p:nvGrpSpPr>
          <p:cNvPr id="454658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5466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466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466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466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466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466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466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5466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</a:rPr>
              <a:t>Діелектрики</a:t>
            </a:r>
            <a:r>
              <a:rPr lang="ru-RU" altLang="ru-RU" sz="3600" b="1" dirty="0">
                <a:solidFill>
                  <a:schemeClr val="accent1"/>
                </a:solidFill>
              </a:rPr>
              <a:t> в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електричному</a:t>
            </a:r>
            <a:r>
              <a:rPr lang="ru-RU" altLang="ru-RU" sz="3600" b="1" dirty="0">
                <a:solidFill>
                  <a:schemeClr val="accent1"/>
                </a:solidFill>
              </a:rPr>
              <a:t> </a:t>
            </a:r>
            <a:r>
              <a:rPr lang="ru-RU" altLang="ru-RU" sz="3600" b="1" dirty="0" err="1">
                <a:solidFill>
                  <a:schemeClr val="accent1"/>
                </a:solidFill>
              </a:rPr>
              <a:t>полі</a:t>
            </a:r>
            <a:endParaRPr lang="ru-RU" altLang="ru-RU" sz="3600" b="1" dirty="0">
              <a:solidFill>
                <a:schemeClr val="accent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50" y="285750"/>
            <a:ext cx="928688" cy="8572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dirty="0" smtClean="0">
                <a:solidFill>
                  <a:srgbClr val="FFFFFF"/>
                </a:solidFill>
              </a:rPr>
              <a:t>7</a:t>
            </a:r>
            <a:endParaRPr lang="ru-RU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8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" val="{0C6E1141-43A0-48D7-A4BD-F0F9795BC24A}"/>
  <p:tag name="GENSWF_ADVANCE_TIME" val="5.04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1133</Words>
  <Application>Microsoft Office PowerPoint</Application>
  <PresentationFormat>Екран (4:3)</PresentationFormat>
  <Paragraphs>302</Paragraphs>
  <Slides>27</Slides>
  <Notes>3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27</vt:i4>
      </vt:variant>
    </vt:vector>
  </HeadingPairs>
  <TitlesOfParts>
    <vt:vector size="35" baseType="lpstr">
      <vt:lpstr>Arial</vt:lpstr>
      <vt:lpstr>Calibri</vt:lpstr>
      <vt:lpstr>Comic Sans MS</vt:lpstr>
      <vt:lpstr>Times New Roman</vt:lpstr>
      <vt:lpstr>Wingdings</vt:lpstr>
      <vt:lpstr>Тема Office</vt:lpstr>
      <vt:lpstr>Формула</vt:lpstr>
      <vt:lpstr>Equation</vt:lpstr>
      <vt:lpstr> Діелектрики в електростатичному полі. Поляризація діелектриків</vt:lpstr>
      <vt:lpstr>План уроку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Електромагнітні хвилі</dc:title>
  <dc:creator>V</dc:creator>
  <cp:lastModifiedBy>RePack by Diakov</cp:lastModifiedBy>
  <cp:revision>125</cp:revision>
  <dcterms:created xsi:type="dcterms:W3CDTF">2014-12-08T11:44:41Z</dcterms:created>
  <dcterms:modified xsi:type="dcterms:W3CDTF">2022-04-29T12:06:27Z</dcterms:modified>
</cp:coreProperties>
</file>