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319" r:id="rId3"/>
    <p:sldId id="503" r:id="rId4"/>
    <p:sldId id="446" r:id="rId5"/>
    <p:sldId id="507" r:id="rId6"/>
    <p:sldId id="460" r:id="rId7"/>
    <p:sldId id="499" r:id="rId8"/>
    <p:sldId id="447" r:id="rId9"/>
    <p:sldId id="500" r:id="rId10"/>
    <p:sldId id="490" r:id="rId11"/>
    <p:sldId id="505" r:id="rId12"/>
    <p:sldId id="450" r:id="rId13"/>
    <p:sldId id="451" r:id="rId14"/>
    <p:sldId id="494" r:id="rId15"/>
    <p:sldId id="495" r:id="rId16"/>
    <p:sldId id="442" r:id="rId17"/>
    <p:sldId id="32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C97A9A-48E8-461B-82CC-2FFA0F89EF67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F373C5-B18E-4433-AA6F-49B5186973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54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4C0D9D-3543-4D5E-81A6-BC2CD2950BEE}" type="slidenum">
              <a:rPr lang="uk-UA" sz="1200">
                <a:latin typeface="Calibri" pitchFamily="34" charset="0"/>
              </a:rPr>
              <a:pPr algn="r"/>
              <a:t>1</a:t>
            </a:fld>
            <a:endParaRPr lang="uk-UA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6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9E4C-866A-4EDD-850C-9DA1C282438F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B78F-78E7-406C-9C8D-7789D73BBB1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22D8-DB73-4D24-880E-11E6A52B6133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8F3C-9FCE-4720-AEB5-71FE6DCCE2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C060-AB1A-4BAB-97DD-9027B5B48B37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E014-6E2D-43C2-BED7-57487E37E78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5974-4DB4-4BEC-8C8F-2D114581C9D3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E4CA-E2EC-4FCE-A9FB-6DA19486BA7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98AE-D097-44E7-B6C8-11E0BBF8BBB0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F2F0-94CA-42D9-BE61-AF2DB86833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2A6B-61A5-41DD-9A26-31D6904BA206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9E6B-ECBE-46FA-A4D4-F3A06B5FE4B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ACFE-074E-4BF3-91BA-E20368C72687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4399-5617-47D1-B679-4E7EBA38137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76A4-8790-4B8C-87DC-4B17D27382AB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8BB6-53EA-488E-B83A-707880ACD1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5D52-29A6-4244-B87E-6740328C6265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FAAB-7460-4471-BE5C-E174D3BB1B1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3142-6C6A-4A6A-83C8-6C289A1DA9AA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99D3-0A34-46D7-8199-7CF09FAD6C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38AA-7E57-4069-BB90-C3569DFF226E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3D24-D171-4AB6-812C-A3DF1CBC6E0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4D24-A14F-436F-B481-DF83CAE9682D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5CE5-283F-4289-98AA-D8C3281CF86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796-6A46-45D6-B128-20FF0864C6D7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5CB4-E899-436A-B20A-0C28E774F2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8811-55F5-4602-B48C-D013E6C49468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BC41-C5FF-4920-9F98-99FDEB25D6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9C7A-796A-45A7-ADC5-35D03009F94E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CC3B-4B51-4480-A894-D30F9938230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795C-6496-4703-B6E2-13C6129B5B97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A933-80FD-4278-9940-06B8A44113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601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FFD845-BA93-4912-91C2-1281AE12D3BC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2E1CE4-E681-480E-AFD5-ACCD76CDDC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image" Target="../media/image2.jpeg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8.wmf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3025" y="131763"/>
            <a:ext cx="8964613" cy="2111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950" y="2390775"/>
            <a:ext cx="8964613" cy="4321175"/>
          </a:xfrm>
          <a:prstGeom prst="roundRect">
            <a:avLst>
              <a:gd name="adj" fmla="val 6415"/>
            </a:avLst>
          </a:prstGeom>
          <a:noFill/>
          <a:ln w="44450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Провідники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електростатичному полі.</a:t>
            </a:r>
            <a:b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Вплив електричного поля на живі організми.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r>
              <a:rPr lang="uk-UA" dirty="0" smtClean="0"/>
              <a:t>Фізика 10 </a:t>
            </a:r>
            <a:r>
              <a:rPr lang="uk-UA" dirty="0" smtClean="0"/>
              <a:t>клас</a:t>
            </a:r>
            <a:endParaRPr lang="uk-UA" dirty="0" smtClean="0"/>
          </a:p>
          <a:p>
            <a:r>
              <a:rPr lang="uk-UA" dirty="0" smtClean="0"/>
              <a:t>04.05.2022р.</a:t>
            </a:r>
            <a:endParaRPr lang="uk-UA" dirty="0"/>
          </a:p>
        </p:txBody>
      </p:sp>
      <p:pic>
        <p:nvPicPr>
          <p:cNvPr id="19462" name="Picture 8" descr="Рисунок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005263"/>
            <a:ext cx="2603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357188" eaLnBrk="1" hangingPunct="1">
              <a:spcBef>
                <a:spcPct val="0"/>
              </a:spcBef>
              <a:buFontTx/>
              <a:buNone/>
              <a:defRPr/>
            </a:pPr>
            <a:r>
              <a:rPr lang="uk-UA" sz="2400"/>
              <a:t>Це явище появи зарядів на провідниках під дією електричного поля.</a:t>
            </a:r>
          </a:p>
          <a:p>
            <a:pPr marL="0" indent="357188" eaLnBrk="1" hangingPunct="1">
              <a:spcBef>
                <a:spcPct val="0"/>
              </a:spcBef>
              <a:buFontTx/>
              <a:buNone/>
              <a:defRPr/>
            </a:pPr>
            <a:r>
              <a:rPr lang="uk-UA" sz="2400"/>
              <a:t>На кінцях провідника виникають різнойменні заряди в рівних кількостях, а напруженість поля всередині провідника дорівнює нулю. </a:t>
            </a:r>
            <a:endParaRPr lang="uk-UA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357188">
              <a:defRPr/>
            </a:pPr>
            <a:endParaRPr lang="ru-RU" sz="2400"/>
          </a:p>
        </p:txBody>
      </p:sp>
      <p:grpSp>
        <p:nvGrpSpPr>
          <p:cNvPr id="443394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43397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3398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3399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3400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3401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3402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3403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3404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3600" b="1" dirty="0" err="1">
                <a:solidFill>
                  <a:schemeClr val="accent1"/>
                </a:solidFill>
              </a:rPr>
              <a:t>Електростатична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індукція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pic>
        <p:nvPicPr>
          <p:cNvPr id="443396" name="Picture 4" descr="1-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359150"/>
            <a:ext cx="576103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8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7" name="Picture 4" descr="1-5-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196975"/>
            <a:ext cx="5976938" cy="3278188"/>
          </a:xfrm>
        </p:spPr>
      </p:pic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3600" b="1" dirty="0" err="1">
                <a:solidFill>
                  <a:schemeClr val="accent1"/>
                </a:solidFill>
              </a:rPr>
              <a:t>Електростатичний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захист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grpSp>
        <p:nvGrpSpPr>
          <p:cNvPr id="444419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44421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4422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4423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4424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4425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4426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4427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4428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44420" name="Text Box 13"/>
          <p:cNvSpPr txBox="1">
            <a:spLocks noChangeArrowheads="1"/>
          </p:cNvSpPr>
          <p:nvPr/>
        </p:nvSpPr>
        <p:spPr bwMode="auto">
          <a:xfrm>
            <a:off x="971550" y="4652963"/>
            <a:ext cx="79216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spcBef>
                <a:spcPct val="50000"/>
              </a:spcBef>
            </a:pPr>
            <a:r>
              <a:rPr lang="uk-UA" sz="2400">
                <a:latin typeface="Calibri" pitchFamily="34" charset="0"/>
              </a:rPr>
              <a:t>Електростатичний захист використовують для того, щоб захистити людей, які працюють із пристроями, що розташовані в сильному електричному полі: у такому разі металевою сіткою оточують простір, у якому працюють люди.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9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/>
          </p:cNvSpPr>
          <p:nvPr>
            <p:ph type="body" idx="1"/>
          </p:nvPr>
        </p:nvSpPr>
        <p:spPr>
          <a:xfrm>
            <a:off x="4140200" y="3141663"/>
            <a:ext cx="5003800" cy="1511300"/>
          </a:xfrm>
        </p:spPr>
        <p:txBody>
          <a:bodyPr/>
          <a:lstStyle/>
          <a:p>
            <a:pPr marL="6350" indent="37306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00"/>
                </a:solidFill>
              </a:rPr>
              <a:t>Зразковий </a:t>
            </a:r>
            <a:r>
              <a:rPr lang="ru-RU" sz="2400"/>
              <a:t>хід еквіпотенціальних поверхонь</a:t>
            </a:r>
            <a:r>
              <a:rPr lang="ru-RU" sz="2400">
                <a:solidFill>
                  <a:srgbClr val="000000"/>
                </a:solidFill>
              </a:rPr>
              <a:t> для певного моменту порушення серця показаний </a:t>
            </a:r>
            <a:r>
              <a:rPr lang="ru-RU" sz="2400"/>
              <a:t>на малюнку. </a:t>
            </a:r>
          </a:p>
        </p:txBody>
      </p:sp>
      <p:pic>
        <p:nvPicPr>
          <p:cNvPr id="444420" name="Picture 4" descr="File0062"/>
          <p:cNvPicPr>
            <a:picLocks noChangeAspect="1" noChangeArrowheads="1"/>
          </p:cNvPicPr>
          <p:nvPr/>
        </p:nvPicPr>
        <p:blipFill>
          <a:blip r:embed="rId2"/>
          <a:srcRect l="24670" t="11647" r="57729" b="46724"/>
          <a:stretch>
            <a:fillRect/>
          </a:stretch>
        </p:blipFill>
        <p:spPr bwMode="auto">
          <a:xfrm>
            <a:off x="825500" y="1196975"/>
            <a:ext cx="3128963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3995738" y="1557338"/>
            <a:ext cx="49672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373063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У електричному  полі </a:t>
            </a:r>
            <a:r>
              <a:rPr lang="ru-RU" sz="2800">
                <a:latin typeface="Calibri" pitchFamily="34" charset="0"/>
              </a:rPr>
              <a:t>поверхня провідного тіла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будь якої форми є </a:t>
            </a:r>
            <a:r>
              <a:rPr lang="ru-RU" sz="2800">
                <a:latin typeface="Calibri" pitchFamily="34" charset="0"/>
              </a:rPr>
              <a:t>еквіпотенціальною поверхнею.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3959225" y="4652963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373063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Пунктирні лінії позначають еквіпотенціальні поверхні, цифри коло них – величину потенціалу у мілівольтах.</a:t>
            </a:r>
          </a:p>
        </p:txBody>
      </p: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3600" b="1" dirty="0" err="1">
                <a:solidFill>
                  <a:schemeClr val="accent1"/>
                </a:solidFill>
              </a:rPr>
              <a:t>Еквіпотенціальні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поверхні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grpSp>
        <p:nvGrpSpPr>
          <p:cNvPr id="445446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45447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5448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5449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5450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5451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5452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5453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5454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>
                <a:solidFill>
                  <a:srgbClr val="FFFFFF"/>
                </a:solidFill>
              </a:rPr>
              <a:t>1</a:t>
            </a:r>
            <a:r>
              <a:rPr lang="en-US" sz="3600">
                <a:solidFill>
                  <a:srgbClr val="FFFFFF"/>
                </a:solidFill>
              </a:rPr>
              <a:t>0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4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  <p:bldP spid="444421" grpId="0"/>
      <p:bldP spid="4444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/>
          </p:cNvSpPr>
          <p:nvPr>
            <p:ph type="body" idx="1"/>
          </p:nvPr>
        </p:nvSpPr>
        <p:spPr>
          <a:xfrm>
            <a:off x="1547813" y="549275"/>
            <a:ext cx="6408737" cy="1584325"/>
          </a:xfrm>
        </p:spPr>
        <p:txBody>
          <a:bodyPr/>
          <a:lstStyle/>
          <a:p>
            <a:pPr algn="ctr">
              <a:buClr>
                <a:schemeClr val="tx1"/>
              </a:buClr>
              <a:buFont typeface="Arial" charset="0"/>
              <a:buNone/>
            </a:pPr>
            <a:r>
              <a:rPr lang="ru-RU" dirty="0"/>
              <a:t>   </a:t>
            </a:r>
            <a:r>
              <a:rPr lang="ru-RU" dirty="0" err="1" smtClean="0">
                <a:solidFill>
                  <a:srgbClr val="000000"/>
                </a:solidFill>
              </a:rPr>
              <a:t>Найбільш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відомими</a:t>
            </a: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err="1"/>
              <a:t>електричними</a:t>
            </a:r>
            <a:r>
              <a:rPr lang="ru-RU" dirty="0"/>
              <a:t> </a:t>
            </a:r>
            <a:r>
              <a:rPr lang="ru-RU" dirty="0" err="1"/>
              <a:t>рибами</a:t>
            </a:r>
            <a:r>
              <a:rPr lang="ru-RU" dirty="0">
                <a:solidFill>
                  <a:srgbClr val="000000"/>
                </a:solidFill>
              </a:rPr>
              <a:t>  є</a:t>
            </a:r>
          </a:p>
        </p:txBody>
      </p:sp>
      <p:pic>
        <p:nvPicPr>
          <p:cNvPr id="445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284538"/>
            <a:ext cx="3457575" cy="2705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284538"/>
            <a:ext cx="3529013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900113" y="2636838"/>
            <a:ext cx="43561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електричний скат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5219700" y="2636838"/>
            <a:ext cx="3924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електричний вугор </a:t>
            </a:r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4500563" y="2636838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uk-UA" sz="2800">
                <a:solidFill>
                  <a:srgbClr val="000000"/>
                </a:solidFill>
                <a:latin typeface="Times New Roman" pitchFamily="18" charset="0"/>
              </a:rPr>
              <a:t>та</a:t>
            </a: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46472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46473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6474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6475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6476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6477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6478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6479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6480" name="Picture 2"/>
            <p:cNvPicPr>
              <a:picLocks noChangeAspect="1" noChangeArrowheads="1"/>
            </p:cNvPicPr>
            <p:nvPr/>
          </p:nvPicPr>
          <p:blipFill>
            <a:blip r:embed="rId4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>
                <a:solidFill>
                  <a:srgbClr val="FFFFFF"/>
                </a:solidFill>
              </a:rPr>
              <a:t>1</a:t>
            </a:r>
            <a:r>
              <a:rPr lang="en-US" sz="3600">
                <a:solidFill>
                  <a:srgbClr val="FFFFFF"/>
                </a:solidFill>
              </a:rPr>
              <a:t>1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http://nmc-kiev.org/images/2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1341438"/>
            <a:ext cx="2257425" cy="2857500"/>
          </a:xfrm>
        </p:spPr>
      </p:pic>
      <p:pic>
        <p:nvPicPr>
          <p:cNvPr id="35850" name="Picture 10" descr="http://udoktora.net/wp-content/uploads/2011/12/chem-vrednyi-e%60lektromagnitnyie-izlucheniya-460x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611981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mg.tyt.by/n/07/2/ststich_razry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658" y="4372895"/>
            <a:ext cx="3096345" cy="2295771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557060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557062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7063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7064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7065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7066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7067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7068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7069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В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плив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електричного</a:t>
            </a:r>
            <a:r>
              <a:rPr lang="ru-RU" altLang="ru-RU" sz="3600" b="1" dirty="0">
                <a:solidFill>
                  <a:schemeClr val="accent1"/>
                </a:solidFill>
              </a:rPr>
              <a:t> поля на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живі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організми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dirty="0" smtClean="0">
                <a:solidFill>
                  <a:srgbClr val="FFFFFF"/>
                </a:solidFill>
              </a:rPr>
              <a:t>12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Grp="1"/>
          </p:cNvSpPr>
          <p:nvPr>
            <p:ph type="body" idx="1"/>
          </p:nvPr>
        </p:nvSpPr>
        <p:spPr>
          <a:xfrm>
            <a:off x="1115616" y="1459090"/>
            <a:ext cx="7571184" cy="3774140"/>
          </a:xfrm>
        </p:spPr>
        <p:txBody>
          <a:bodyPr/>
          <a:lstStyle/>
          <a:p>
            <a:pPr marL="0" indent="357188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uk-UA" sz="2800" dirty="0"/>
              <a:t>Повністю уникнути електричного поля не можливо, адже сам наш організм виробляє статичну електрику. Незначні електричні поля позитивно впливають і на рослин. І взагалі рослини, тварини та люди не можуть повноцінно існувати в повній відсутності електричного поля.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357188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uk-UA" sz="2800" dirty="0"/>
              <a:t>Але в загальному випадку, додаткове електричне поле шкідливо впливає на практично всі процеси нашого організму.</a:t>
            </a:r>
          </a:p>
          <a:p>
            <a:pPr marL="0" indent="357188">
              <a:lnSpc>
                <a:spcPct val="90000"/>
              </a:lnSpc>
              <a:defRPr/>
            </a:pPr>
            <a:endParaRPr lang="ru-RU" dirty="0"/>
          </a:p>
        </p:txBody>
      </p:sp>
      <p:grpSp>
        <p:nvGrpSpPr>
          <p:cNvPr id="558082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558084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8085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8086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8087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8088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8089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8090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8091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В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плив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електричного</a:t>
            </a:r>
            <a:r>
              <a:rPr lang="ru-RU" altLang="ru-RU" sz="3600" b="1" dirty="0">
                <a:solidFill>
                  <a:schemeClr val="accent1"/>
                </a:solidFill>
              </a:rPr>
              <a:t> поля на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живі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організми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dirty="0" smtClean="0">
                <a:solidFill>
                  <a:srgbClr val="FFFFFF"/>
                </a:solidFill>
              </a:rPr>
              <a:t>13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010" name="Object 2"/>
          <p:cNvGraphicFramePr>
            <a:graphicFrameLocks noChangeAspect="1"/>
          </p:cNvGraphicFramePr>
          <p:nvPr/>
        </p:nvGraphicFramePr>
        <p:xfrm>
          <a:off x="4514850" y="3298825"/>
          <a:ext cx="114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98825"/>
                        <a:ext cx="1143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7011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27014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7015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7016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7017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7018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7019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7020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7021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5" name="Rectangle 7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 err="1">
                <a:solidFill>
                  <a:schemeClr val="accent1"/>
                </a:solidFill>
                <a:latin typeface="Calibri" pitchFamily="34" charset="0"/>
              </a:rPr>
              <a:t>Розв</a:t>
            </a:r>
            <a:r>
              <a:rPr lang="en-US" altLang="ru-RU" sz="3600" b="1" dirty="0">
                <a:solidFill>
                  <a:schemeClr val="accent1"/>
                </a:solidFill>
                <a:latin typeface="Calibri" pitchFamily="34" charset="0"/>
              </a:rPr>
              <a:t>’</a:t>
            </a:r>
            <a:r>
              <a:rPr lang="uk-UA" altLang="ru-RU" sz="3600" b="1" dirty="0" err="1">
                <a:solidFill>
                  <a:schemeClr val="accent1"/>
                </a:solidFill>
                <a:latin typeface="Calibri" pitchFamily="34" charset="0"/>
              </a:rPr>
              <a:t>язування</a:t>
            </a:r>
            <a:r>
              <a:rPr lang="uk-UA" altLang="ru-RU" sz="3600" b="1" dirty="0">
                <a:solidFill>
                  <a:schemeClr val="accent1"/>
                </a:solidFill>
                <a:latin typeface="Calibri" pitchFamily="34" charset="0"/>
              </a:rPr>
              <a:t> задач</a:t>
            </a:r>
            <a:endParaRPr lang="ru-RU" altLang="ru-RU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1042988" y="1341438"/>
            <a:ext cx="8101012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uk-UA" sz="2800">
                <a:latin typeface="Calibri" pitchFamily="34" charset="0"/>
              </a:rPr>
              <a:t>У скільки разів треба змінити відстань між двома зарядами, щоб під час занурення їх у воду сила взаємодії між ними залишилася такою самою, як і в повітрі? Діелектрична проникність води дорівнює 81.</a:t>
            </a:r>
          </a:p>
          <a:p>
            <a:pPr marL="355600" indent="-355600">
              <a:lnSpc>
                <a:spcPct val="105000"/>
              </a:lnSpc>
              <a:spcBef>
                <a:spcPct val="10000"/>
              </a:spcBef>
              <a:buFontTx/>
              <a:buAutoNum type="arabicPeriod"/>
            </a:pPr>
            <a:r>
              <a:rPr lang="uk-UA" sz="2800">
                <a:latin typeface="Calibri" pitchFamily="34" charset="0"/>
              </a:rPr>
              <a:t>Знайдіть значення кожного з двох однакових зарядів, якщо в олії на відстані 6 см один від одного вони взаємодіють із силою 0,4 Н. Діелектрична проникність олії дорівнює 2,5.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4514850" y="3298825"/>
          <a:ext cx="114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98825"/>
                        <a:ext cx="1143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475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105481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5482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5483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5485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5486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5487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5488" name="Picture 2"/>
            <p:cNvPicPr>
              <a:picLocks noChangeAspect="1" noChangeArrowheads="1"/>
            </p:cNvPicPr>
            <p:nvPr/>
          </p:nvPicPr>
          <p:blipFill>
            <a:blip r:embed="rId5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484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  <a:latin typeface="Calibri" pitchFamily="34" charset="0"/>
              </a:rPr>
              <a:t>Домашнє завдання</a:t>
            </a:r>
            <a:endParaRPr lang="ru-RU" altLang="ru-RU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5477" name="Text Box 13"/>
          <p:cNvSpPr txBox="1">
            <a:spLocks noChangeArrowheads="1"/>
          </p:cNvSpPr>
          <p:nvPr/>
        </p:nvSpPr>
        <p:spPr bwMode="auto">
          <a:xfrm>
            <a:off x="900113" y="1268413"/>
            <a:ext cx="8135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endParaRPr lang="ru-RU" sz="2800">
              <a:latin typeface="Calibri" pitchFamily="34" charset="0"/>
            </a:endParaRPr>
          </a:p>
        </p:txBody>
      </p:sp>
      <p:sp>
        <p:nvSpPr>
          <p:cNvPr id="105478" name="Text Box 14"/>
          <p:cNvSpPr txBox="1">
            <a:spLocks noChangeArrowheads="1"/>
          </p:cNvSpPr>
          <p:nvPr/>
        </p:nvSpPr>
        <p:spPr bwMode="auto">
          <a:xfrm>
            <a:off x="971550" y="14843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5479" name="Text Box 15"/>
          <p:cNvSpPr txBox="1">
            <a:spLocks noChangeArrowheads="1"/>
          </p:cNvSpPr>
          <p:nvPr/>
        </p:nvSpPr>
        <p:spPr bwMode="auto">
          <a:xfrm>
            <a:off x="971550" y="1341438"/>
            <a:ext cx="475297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 dirty="0">
                <a:latin typeface="Calibri" pitchFamily="34" charset="0"/>
              </a:rPr>
              <a:t>Підручник </a:t>
            </a:r>
            <a:r>
              <a:rPr lang="uk-UA" sz="2800">
                <a:latin typeface="Calibri" pitchFamily="34" charset="0"/>
              </a:rPr>
              <a:t>§ </a:t>
            </a:r>
            <a:r>
              <a:rPr lang="uk-UA" sz="2800" smtClean="0">
                <a:latin typeface="Calibri" pitchFamily="34" charset="0"/>
              </a:rPr>
              <a:t>43(1-3)</a:t>
            </a:r>
            <a:endParaRPr lang="ru-RU" sz="2800" dirty="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 dirty="0">
                <a:latin typeface="Calibri" pitchFamily="34" charset="0"/>
              </a:rPr>
              <a:t>Вправа 43 (1, </a:t>
            </a:r>
            <a:r>
              <a:rPr lang="uk-UA" sz="2800" dirty="0" smtClean="0">
                <a:latin typeface="Calibri" pitchFamily="34" charset="0"/>
              </a:rPr>
              <a:t>4)</a:t>
            </a:r>
            <a:endParaRPr lang="uk-UA" sz="2800" dirty="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2800" dirty="0">
                <a:latin typeface="Calibri" pitchFamily="34" charset="0"/>
              </a:rPr>
              <a:t>Додаткова інформація: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uk-UA" sz="2800" dirty="0">
                <a:latin typeface="Calibri" pitchFamily="34" charset="0"/>
              </a:rPr>
              <a:t> живі істоти, які проявляють електричні властивості;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uk-UA" sz="2800" dirty="0">
                <a:latin typeface="Calibri" pitchFamily="34" charset="0"/>
              </a:rPr>
              <a:t>вплив електричного поля на живі організми.</a:t>
            </a:r>
            <a:r>
              <a:rPr lang="ru-RU" sz="2800" dirty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800" dirty="0">
              <a:latin typeface="Calibri" pitchFamily="34" charset="0"/>
            </a:endParaRPr>
          </a:p>
        </p:txBody>
      </p:sp>
      <p:pic>
        <p:nvPicPr>
          <p:cNvPr id="60420" name="Picture 7" descr="MP900439450[1]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795963" y="1196975"/>
            <a:ext cx="3046412" cy="2946400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uk-UA" dirty="0"/>
              <a:t>Провідники.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uk-UA" dirty="0"/>
              <a:t>Провідники в електричному полі.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uk-UA" dirty="0"/>
              <a:t>Електростатичний захист</a:t>
            </a:r>
            <a:r>
              <a:rPr lang="uk-UA" dirty="0" smtClean="0"/>
              <a:t>.</a:t>
            </a:r>
            <a:endParaRPr lang="uk-UA" dirty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ru-RU" dirty="0"/>
          </a:p>
        </p:txBody>
      </p:sp>
      <p:grpSp>
        <p:nvGrpSpPr>
          <p:cNvPr id="23554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chemeClr val="accent1"/>
                </a:solidFill>
              </a:rPr>
              <a:t>План уроку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3600" b="1" dirty="0" err="1">
                <a:solidFill>
                  <a:schemeClr val="accent1"/>
                </a:solidFill>
              </a:rPr>
              <a:t>Речовина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sp>
        <p:nvSpPr>
          <p:cNvPr id="24579" name="Text Box 22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643812" cy="1468438"/>
          </a:xfrm>
        </p:spPr>
        <p:txBody>
          <a:bodyPr/>
          <a:lstStyle/>
          <a:p>
            <a:pPr marL="0" indent="357188" eaLnBrk="1" hangingPunct="1">
              <a:spcBef>
                <a:spcPct val="50000"/>
              </a:spcBef>
              <a:buFontTx/>
              <a:buNone/>
            </a:pPr>
            <a:r>
              <a:rPr lang="uk-UA" sz="2800"/>
              <a:t>Різні речовини мають різні електричні властивості, однак по наявності вільних зарядів їх можна розділити на 2 групи:</a:t>
            </a:r>
            <a:endParaRPr lang="ru-RU" sz="2800"/>
          </a:p>
        </p:txBody>
      </p:sp>
      <p:sp>
        <p:nvSpPr>
          <p:cNvPr id="335880" name="AutoShape 8"/>
          <p:cNvSpPr>
            <a:spLocks noChangeArrowheads="1"/>
          </p:cNvSpPr>
          <p:nvPr/>
        </p:nvSpPr>
        <p:spPr bwMode="auto">
          <a:xfrm>
            <a:off x="1979613" y="3141663"/>
            <a:ext cx="2286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0000CC"/>
                </a:solidFill>
                <a:latin typeface="Calibri" pitchFamily="34" charset="0"/>
                <a:cs typeface="Arial" charset="0"/>
              </a:rPr>
              <a:t>Провідники</a:t>
            </a:r>
            <a:endParaRPr lang="ru-RU" sz="2800" b="1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5795963" y="3213100"/>
            <a:ext cx="2286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0000CC"/>
                </a:solidFill>
                <a:latin typeface="Calibri" pitchFamily="34" charset="0"/>
                <a:cs typeface="Arial" charset="0"/>
              </a:rPr>
              <a:t>Діелектрики</a:t>
            </a:r>
            <a:endParaRPr lang="ru-RU" sz="2800" b="1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900113" y="4076700"/>
            <a:ext cx="3600450" cy="22018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ru-RU" sz="2200">
                <a:latin typeface="Calibri" pitchFamily="34" charset="0"/>
                <a:cs typeface="Arial" charset="0"/>
              </a:rPr>
              <a:t> Мають вільні заряди</a:t>
            </a:r>
            <a:endParaRPr lang="uk-UA" sz="2200">
              <a:latin typeface="Calibri" pitchFamily="34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uk-UA" sz="2200">
                <a:latin typeface="Calibri" pitchFamily="34" charset="0"/>
              </a:rPr>
              <a:t>До них ставляться метали, електроліти, плазма …</a:t>
            </a:r>
          </a:p>
          <a:p>
            <a:pPr>
              <a:spcBef>
                <a:spcPct val="10000"/>
              </a:spcBef>
              <a:defRPr/>
            </a:pPr>
            <a:r>
              <a:rPr lang="uk-UA" sz="2200">
                <a:latin typeface="Calibri" pitchFamily="34" charset="0"/>
              </a:rPr>
              <a:t>Найбільш використовувані провідники </a:t>
            </a:r>
            <a:r>
              <a:rPr lang="ru-RU" sz="2200">
                <a:latin typeface="Calibri" pitchFamily="34" charset="0"/>
                <a:cs typeface="Arial" charset="0"/>
              </a:rPr>
              <a:t>–</a:t>
            </a:r>
          </a:p>
          <a:p>
            <a:pPr>
              <a:spcBef>
                <a:spcPct val="10000"/>
              </a:spcBef>
              <a:defRPr/>
            </a:pPr>
            <a:r>
              <a:rPr lang="ru-RU" sz="2200">
                <a:latin typeface="Calibri" pitchFamily="34" charset="0"/>
                <a:cs typeface="Arial" charset="0"/>
              </a:rPr>
              <a:t> </a:t>
            </a:r>
            <a:r>
              <a:rPr lang="en-US" sz="2200">
                <a:latin typeface="Calibri" pitchFamily="34" charset="0"/>
                <a:cs typeface="Arial" charset="0"/>
              </a:rPr>
              <a:t>Au</a:t>
            </a:r>
            <a:r>
              <a:rPr lang="ru-RU" sz="2200">
                <a:latin typeface="Calibri" pitchFamily="34" charset="0"/>
                <a:cs typeface="Arial" charset="0"/>
              </a:rPr>
              <a:t>, </a:t>
            </a:r>
            <a:r>
              <a:rPr lang="en-US" sz="2200">
                <a:latin typeface="Calibri" pitchFamily="34" charset="0"/>
                <a:cs typeface="Arial" charset="0"/>
              </a:rPr>
              <a:t>Ag, Cu, Al, Fe …</a:t>
            </a:r>
            <a:endParaRPr lang="ru-RU" sz="2200">
              <a:latin typeface="Calibri" pitchFamily="34" charset="0"/>
              <a:cs typeface="Arial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292725" y="4149725"/>
            <a:ext cx="3455988" cy="1954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ru-RU" sz="2400">
                <a:latin typeface="Calibri" pitchFamily="34" charset="0"/>
                <a:cs typeface="Arial" charset="0"/>
              </a:rPr>
              <a:t> Вільні заряди відсутні</a:t>
            </a:r>
            <a:endParaRPr lang="uk-UA" sz="2400">
              <a:latin typeface="Calibri" pitchFamily="34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uk-UA" sz="2400">
                <a:latin typeface="Calibri" pitchFamily="34" charset="0"/>
              </a:rPr>
              <a:t>До них ставляться пластмаси, гума, скло, порцеляна, сухе дерево, папір …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>
                <a:solidFill>
                  <a:srgbClr val="FFFFFF"/>
                </a:solidFill>
              </a:rPr>
              <a:t>1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0" grpId="0" animBg="1"/>
      <p:bldP spid="2" grpId="0" animBg="1"/>
      <p:bldP spid="33588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/>
          </p:cNvSpPr>
          <p:nvPr>
            <p:ph idx="1"/>
          </p:nvPr>
        </p:nvSpPr>
        <p:spPr>
          <a:xfrm>
            <a:off x="900113" y="1341438"/>
            <a:ext cx="4895850" cy="4167187"/>
          </a:xfrm>
        </p:spPr>
        <p:txBody>
          <a:bodyPr>
            <a:spAutoFit/>
          </a:bodyPr>
          <a:lstStyle/>
          <a:p>
            <a:pPr marL="0" indent="357188">
              <a:buFont typeface="Arial" charset="0"/>
              <a:buNone/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0000CC"/>
                </a:solidFill>
              </a:rPr>
              <a:t>Провідниками</a:t>
            </a:r>
            <a:r>
              <a:rPr lang="ru-RU" sz="2800">
                <a:solidFill>
                  <a:schemeClr val="accent2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називаються такі речовини, у яких є</a:t>
            </a:r>
            <a:r>
              <a:rPr lang="ru-RU" sz="2800" i="1">
                <a:solidFill>
                  <a:srgbClr val="CC3300"/>
                </a:solidFill>
              </a:rPr>
              <a:t> </a:t>
            </a:r>
            <a:r>
              <a:rPr lang="ru-RU" sz="2800" b="1">
                <a:solidFill>
                  <a:srgbClr val="0000CC"/>
                </a:solidFill>
              </a:rPr>
              <a:t>вільні</a:t>
            </a:r>
            <a:r>
              <a:rPr lang="ru-RU" sz="2800" b="1">
                <a:solidFill>
                  <a:srgbClr val="FF99FF"/>
                </a:solidFill>
              </a:rPr>
              <a:t> </a:t>
            </a:r>
            <a:r>
              <a:rPr lang="ru-RU" sz="2800" b="1">
                <a:solidFill>
                  <a:srgbClr val="000099"/>
                </a:solidFill>
              </a:rPr>
              <a:t>носії</a:t>
            </a:r>
            <a:r>
              <a:rPr lang="ru-RU" sz="2800">
                <a:solidFill>
                  <a:srgbClr val="000000"/>
                </a:solidFill>
              </a:rPr>
              <a:t> електричних </a:t>
            </a:r>
            <a:r>
              <a:rPr lang="ru-RU" sz="2800" b="1">
                <a:solidFill>
                  <a:srgbClr val="000099"/>
                </a:solidFill>
              </a:rPr>
              <a:t>зарядів</a:t>
            </a:r>
            <a:r>
              <a:rPr lang="ru-RU" sz="2800">
                <a:solidFill>
                  <a:srgbClr val="000000"/>
                </a:solidFill>
              </a:rPr>
              <a:t>.</a:t>
            </a:r>
          </a:p>
          <a:p>
            <a:pPr marL="0" indent="357188">
              <a:buFont typeface="Arial" charset="0"/>
              <a:buNone/>
              <a:defRPr/>
            </a:pPr>
            <a:r>
              <a:rPr lang="uk-UA" sz="2800">
                <a:solidFill>
                  <a:srgbClr val="000000"/>
                </a:solidFill>
              </a:rPr>
              <a:t>Концентрація вільних носіїв заряду – велика.</a:t>
            </a:r>
            <a:endParaRPr lang="en-US" sz="2800">
              <a:solidFill>
                <a:srgbClr val="000000"/>
              </a:solidFill>
            </a:endParaRPr>
          </a:p>
          <a:p>
            <a:pPr marL="0" indent="357188">
              <a:buFont typeface="Arial" charset="0"/>
              <a:buNone/>
              <a:defRPr/>
            </a:pPr>
            <a:r>
              <a:rPr lang="uk-UA" sz="2800"/>
              <a:t>У нейтральному провіднику вільні електрони розподілені по всьому об</a:t>
            </a:r>
            <a:r>
              <a:rPr lang="ru-RU" sz="2800"/>
              <a:t>’</a:t>
            </a:r>
            <a:r>
              <a:rPr lang="uk-UA" sz="2800"/>
              <a:t>єму рівномірно.</a:t>
            </a:r>
            <a:r>
              <a:rPr lang="uk-UA"/>
              <a:t> </a:t>
            </a:r>
            <a:endParaRPr lang="ru-RU"/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28775"/>
            <a:ext cx="23764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773238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92375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7732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7732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249237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84538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49237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8446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2205038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2845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284538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005263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005263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005263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797425"/>
            <a:ext cx="5032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79742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797425"/>
            <a:ext cx="503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19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3575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2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4370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21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9241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2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8688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23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4868863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24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9241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25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844675"/>
            <a:ext cx="33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27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25630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34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35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36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637" name="Picture 2"/>
            <p:cNvPicPr>
              <a:picLocks noChangeAspect="1" noChangeArrowheads="1"/>
            </p:cNvPicPr>
            <p:nvPr/>
          </p:nvPicPr>
          <p:blipFill>
            <a:blip r:embed="rId6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Провідники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>
                <a:solidFill>
                  <a:srgbClr val="FFFFFF"/>
                </a:solidFill>
              </a:rPr>
              <a:t>2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0.16198 -0.00278 0.13038 0.03426 0.13038 -0.05972 " pathEditMode="relative" rAng="0" ptsTypes="ff">
                                      <p:cBhvr>
                                        <p:cTn id="10" dur="5000" fill="hold"/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1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09 L -0.01024 0.1091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00434 0.01783 -0.00781 0.03611 0.00538 0.04491 C 0.01094 0.05417 0.02552 0.05301 0.03455 0.05417 C 0.04358 0.05533 0.05521 0.05255 0.05955 0.05232 C 0.06441 0.0544 0.06407 0.05718 0.06094 0.05278 C 0.06268 0.05185 0.06545 0.05093 0.06736 0.0507 C 0.07847 0.04884 0.08316 0.05556 0.09427 0.05486 C 0.10209 0.05232 0.12275 0.0507 0.13073 0.0507 " pathEditMode="relative" rAng="0" ptsTypes="ffafffff">
                                      <p:cBhvr>
                                        <p:cTn id="14" dur="5000" fill="hold"/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624E-6 C -0.01215 4.04624E-6 -0.04305 0.00323 -0.05711 0.003 C -0.07118 0.00277 -0.07222 -0.00024 -0.0842 -0.00139 C -0.09618 -0.00255 -0.1217 0.0037 -0.12864 -0.00347 C -0.12673 -0.02891 -0.12552 -0.02474 -0.12552 -0.0444 " pathEditMode="relative" rAng="0" ptsTypes="faaff">
                                      <p:cBhvr>
                                        <p:cTn id="16" dur="5000" fill="hold"/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2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237E-6 C 0.00087 -0.00878 0.00295 -0.04254 0.00903 -0.04901 C 0.01945 -0.06011 0.04722 -0.05526 0.04879 -0.05734 " pathEditMode="relative" rAng="0" ptsTypes="fff">
                                      <p:cBhvr>
                                        <p:cTn id="18" dur="5000" fill="hold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3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C 0.01389 0.0044 0.01319 0.00393 0.03177 0.00208 C 0.03542 -0.00509 0.03993 -0.0088 0.04444 -0.01482 C 0.04497 -0.0169 0.04601 -0.01898 0.04601 -0.02107 C 0.04601 -0.05 0.04254 -0.06713 0.04149 -0.09607 C 0.0408 -0.11412 0.0026 -0.1088 0.0026 -0.09954 " pathEditMode="relative" rAng="0" ptsTypes="ffffff">
                                      <p:cBhvr>
                                        <p:cTn id="20" dur="5000" fill="hold"/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5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83237E-6 C -0.0026 -0.01341 0.00035 -0.02982 0.00677 -0.04254 C 0.00729 -0.04462 0.00174 -0.04092 0.00313 -0.04231 C 0.00885 -0.04786 0.02951 -0.05896 0.03385 -0.05942 C 0.05191 -0.05826 0.06354 -0.05942 0.08142 -0.06381 C 0.08333 -0.06427 0.09045 -0.06404 0.09097 -0.06589 C 0.09045 -0.07861 0.09601 -0.0867 0.09514 -0.09942 C 0.09497 -0.1015 0.08941 -0.10844 0.08941 -0.10821 " pathEditMode="relative" rAng="0" ptsTypes="ffffffff">
                                      <p:cBhvr>
                                        <p:cTn id="22" dur="5000" fill="hold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5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07 C -0.01059 2.59259E-6 -0.03716 -0.00371 -0.04445 0.02222 C -0.04393 0.03565 -0.05 0.03865 -0.04914 0.05208 C -0.0474 0.07639 -0.04757 0.05092 -0.04757 0.06065 " pathEditMode="relative" rAng="0" ptsTypes="ffff">
                                      <p:cBhvr>
                                        <p:cTn id="24" dur="3000" fill="hold"/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0.00069 C -0.00052 0.00139 0.00053 0.00925 -0.00034 0.0111 C -0.00104 0.01295 -0.00451 0.00786 -0.00468 0.00994 C -0.00225 0.01549 -0.00607 0.03376 0.00122 0.04069 C 0.00851 0.04763 0.0283 0.05318 0.03941 0.0511 C 0.0441 0.04902 0.03316 0.05249 0.03941 0.05249 " pathEditMode="relative" rAng="0" ptsTypes="fffaff">
                                      <p:cBhvr>
                                        <p:cTn id="26" dur="5000" fill="hold"/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900113" y="1268413"/>
            <a:ext cx="4895850" cy="5068887"/>
          </a:xfrm>
        </p:spPr>
        <p:txBody>
          <a:bodyPr/>
          <a:lstStyle/>
          <a:p>
            <a:pPr marL="0" indent="357188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uk-UA" sz="2600">
                <a:solidFill>
                  <a:srgbClr val="403152"/>
                </a:solidFill>
              </a:rPr>
              <a:t>Якщо будь – яке металічне тіло помістити в електричне поле, то воно завжди притягуватиметься до джерела цього поля, незалежно який знак заряду воно буде мати.</a:t>
            </a:r>
            <a:endParaRPr lang="en-US" sz="2600">
              <a:solidFill>
                <a:srgbClr val="403152"/>
              </a:solidFill>
            </a:endParaRPr>
          </a:p>
          <a:p>
            <a:pPr marL="0" indent="357188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0" algn="l"/>
              </a:tabLst>
            </a:pPr>
            <a:endParaRPr lang="en-US" sz="2600"/>
          </a:p>
          <a:p>
            <a:pPr marL="0" indent="357188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0" algn="l"/>
              </a:tabLst>
            </a:pPr>
            <a:r>
              <a:rPr lang="uk-UA" sz="2600"/>
              <a:t>Як тільки провідник потрапляє в електричне поле, то під впливом сил, які діють на вільні електрони з боку цього поля, вони починають рухатись упорядковано в напрямі, протилежному напруженості поля. </a:t>
            </a:r>
            <a:endParaRPr lang="ru-RU" sz="2600"/>
          </a:p>
        </p:txBody>
      </p:sp>
      <p:grpSp>
        <p:nvGrpSpPr>
          <p:cNvPr id="27650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27670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1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4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5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6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7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>
                <a:solidFill>
                  <a:srgbClr val="FFFFFF"/>
                </a:solidFill>
              </a:rPr>
              <a:t>3</a:t>
            </a:r>
            <a:endParaRPr lang="ru-RU" sz="3600">
              <a:solidFill>
                <a:srgbClr val="FFFFFF"/>
              </a:solidFill>
            </a:endParaRPr>
          </a:p>
        </p:txBody>
      </p:sp>
      <p:pic>
        <p:nvPicPr>
          <p:cNvPr id="33796" name="Picture 4" descr="http://makoveya1.narod.ru/proektu/bodnar/teor/El-dyn/El_dyn.files/image124.jpg"/>
          <p:cNvPicPr>
            <a:picLocks noChangeAspect="1" noChangeArrowheads="1"/>
          </p:cNvPicPr>
          <p:nvPr/>
        </p:nvPicPr>
        <p:blipFill>
          <a:blip r:embed="rId3"/>
          <a:srcRect b="7500"/>
          <a:stretch>
            <a:fillRect/>
          </a:stretch>
        </p:blipFill>
        <p:spPr bwMode="auto">
          <a:xfrm>
            <a:off x="6084888" y="188913"/>
            <a:ext cx="29146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Провідники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grpSp>
        <p:nvGrpSpPr>
          <p:cNvPr id="27654" name="Group 3"/>
          <p:cNvGrpSpPr>
            <a:grpSpLocks/>
          </p:cNvGrpSpPr>
          <p:nvPr/>
        </p:nvGrpSpPr>
        <p:grpSpPr bwMode="auto">
          <a:xfrm>
            <a:off x="5580063" y="3573463"/>
            <a:ext cx="3373437" cy="2890837"/>
            <a:chOff x="1104" y="1632"/>
            <a:chExt cx="3456" cy="2510"/>
          </a:xfrm>
        </p:grpSpPr>
        <p:sp>
          <p:nvSpPr>
            <p:cNvPr id="27655" name="Rectangle 4" descr="Голубая тисненая бумага"/>
            <p:cNvSpPr>
              <a:spLocks noChangeArrowheads="1"/>
            </p:cNvSpPr>
            <p:nvPr/>
          </p:nvSpPr>
          <p:spPr bwMode="auto">
            <a:xfrm>
              <a:off x="1440" y="1920"/>
              <a:ext cx="720" cy="182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6" name="Rectangle 5" descr="Голубая тисненая бумага"/>
            <p:cNvSpPr>
              <a:spLocks noChangeArrowheads="1"/>
            </p:cNvSpPr>
            <p:nvPr/>
          </p:nvSpPr>
          <p:spPr bwMode="auto">
            <a:xfrm>
              <a:off x="3648" y="1872"/>
              <a:ext cx="336" cy="182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7" name="Rectangle 6" descr="Голубая тисненая бумага"/>
            <p:cNvSpPr>
              <a:spLocks noChangeArrowheads="1"/>
            </p:cNvSpPr>
            <p:nvPr/>
          </p:nvSpPr>
          <p:spPr bwMode="auto">
            <a:xfrm>
              <a:off x="3984" y="1872"/>
              <a:ext cx="336" cy="182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8" name="Line 7"/>
            <p:cNvSpPr>
              <a:spLocks noChangeShapeType="1"/>
            </p:cNvSpPr>
            <p:nvPr/>
          </p:nvSpPr>
          <p:spPr bwMode="auto">
            <a:xfrm>
              <a:off x="1776" y="1920"/>
              <a:ext cx="0" cy="1872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Text Box 8"/>
            <p:cNvSpPr txBox="1">
              <a:spLocks noChangeArrowheads="1"/>
            </p:cNvSpPr>
            <p:nvPr/>
          </p:nvSpPr>
          <p:spPr bwMode="auto">
            <a:xfrm>
              <a:off x="1488" y="2112"/>
              <a:ext cx="192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------</a:t>
              </a:r>
            </a:p>
          </p:txBody>
        </p:sp>
        <p:sp>
          <p:nvSpPr>
            <p:cNvPr id="27660" name="Text Box 9"/>
            <p:cNvSpPr txBox="1">
              <a:spLocks noChangeArrowheads="1"/>
            </p:cNvSpPr>
            <p:nvPr/>
          </p:nvSpPr>
          <p:spPr bwMode="auto">
            <a:xfrm>
              <a:off x="1872" y="2160"/>
              <a:ext cx="192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++++++</a:t>
              </a:r>
            </a:p>
          </p:txBody>
        </p:sp>
        <p:sp>
          <p:nvSpPr>
            <p:cNvPr id="27661" name="Text Box 10"/>
            <p:cNvSpPr txBox="1">
              <a:spLocks noChangeArrowheads="1"/>
            </p:cNvSpPr>
            <p:nvPr/>
          </p:nvSpPr>
          <p:spPr bwMode="auto">
            <a:xfrm>
              <a:off x="3744" y="2160"/>
              <a:ext cx="192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------</a:t>
              </a:r>
            </a:p>
          </p:txBody>
        </p:sp>
        <p:sp>
          <p:nvSpPr>
            <p:cNvPr id="27662" name="Text Box 11"/>
            <p:cNvSpPr txBox="1">
              <a:spLocks noChangeArrowheads="1"/>
            </p:cNvSpPr>
            <p:nvPr/>
          </p:nvSpPr>
          <p:spPr bwMode="auto">
            <a:xfrm>
              <a:off x="4032" y="2160"/>
              <a:ext cx="192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++++++</a:t>
              </a:r>
            </a:p>
          </p:txBody>
        </p:sp>
        <p:sp>
          <p:nvSpPr>
            <p:cNvPr id="27663" name="Line 12"/>
            <p:cNvSpPr>
              <a:spLocks noChangeShapeType="1"/>
            </p:cNvSpPr>
            <p:nvPr/>
          </p:nvSpPr>
          <p:spPr bwMode="auto">
            <a:xfrm>
              <a:off x="1104" y="1632"/>
              <a:ext cx="345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Line 13"/>
            <p:cNvSpPr>
              <a:spLocks noChangeShapeType="1"/>
            </p:cNvSpPr>
            <p:nvPr/>
          </p:nvSpPr>
          <p:spPr bwMode="auto">
            <a:xfrm>
              <a:off x="1104" y="4080"/>
              <a:ext cx="345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Line 14"/>
            <p:cNvSpPr>
              <a:spLocks noChangeShapeType="1"/>
            </p:cNvSpPr>
            <p:nvPr/>
          </p:nvSpPr>
          <p:spPr bwMode="auto">
            <a:xfrm>
              <a:off x="1104" y="2832"/>
              <a:ext cx="345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345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16"/>
            <p:cNvSpPr>
              <a:spLocks noChangeShapeType="1"/>
            </p:cNvSpPr>
            <p:nvPr/>
          </p:nvSpPr>
          <p:spPr bwMode="auto">
            <a:xfrm>
              <a:off x="1104" y="3504"/>
              <a:ext cx="345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Text Box 17"/>
            <p:cNvSpPr txBox="1">
              <a:spLocks noChangeArrowheads="1"/>
            </p:cNvSpPr>
            <p:nvPr/>
          </p:nvSpPr>
          <p:spPr bwMode="auto">
            <a:xfrm>
              <a:off x="2496" y="1775"/>
              <a:ext cx="67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7669" name="Line 18"/>
            <p:cNvSpPr>
              <a:spLocks noChangeShapeType="1"/>
            </p:cNvSpPr>
            <p:nvPr/>
          </p:nvSpPr>
          <p:spPr bwMode="auto">
            <a:xfrm>
              <a:off x="2736" y="1776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5148263" y="1557338"/>
            <a:ext cx="3657600" cy="3376612"/>
            <a:chOff x="3216" y="1344"/>
            <a:chExt cx="2304" cy="2127"/>
          </a:xfrm>
        </p:grpSpPr>
        <p:sp>
          <p:nvSpPr>
            <p:cNvPr id="28687" name="Rectangle 3" descr="Голубая тисненая бумага"/>
            <p:cNvSpPr>
              <a:spLocks noChangeArrowheads="1"/>
            </p:cNvSpPr>
            <p:nvPr/>
          </p:nvSpPr>
          <p:spPr bwMode="auto">
            <a:xfrm>
              <a:off x="3824" y="1607"/>
              <a:ext cx="1120" cy="135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8" name="Text Box 4"/>
            <p:cNvSpPr txBox="1">
              <a:spLocks noChangeArrowheads="1"/>
            </p:cNvSpPr>
            <p:nvPr/>
          </p:nvSpPr>
          <p:spPr bwMode="auto">
            <a:xfrm>
              <a:off x="3888" y="1719"/>
              <a:ext cx="128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------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89" name="Text Box 5"/>
            <p:cNvSpPr txBox="1">
              <a:spLocks noChangeArrowheads="1"/>
            </p:cNvSpPr>
            <p:nvPr/>
          </p:nvSpPr>
          <p:spPr bwMode="auto">
            <a:xfrm>
              <a:off x="4720" y="1719"/>
              <a:ext cx="192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++++++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90" name="Line 6"/>
            <p:cNvSpPr>
              <a:spLocks noChangeShapeType="1"/>
            </p:cNvSpPr>
            <p:nvPr/>
          </p:nvSpPr>
          <p:spPr bwMode="auto">
            <a:xfrm>
              <a:off x="3216" y="1344"/>
              <a:ext cx="2304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Line 7"/>
            <p:cNvSpPr>
              <a:spLocks noChangeShapeType="1"/>
            </p:cNvSpPr>
            <p:nvPr/>
          </p:nvSpPr>
          <p:spPr bwMode="auto">
            <a:xfrm>
              <a:off x="3216" y="1944"/>
              <a:ext cx="2304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Line 8"/>
            <p:cNvSpPr>
              <a:spLocks noChangeShapeType="1"/>
            </p:cNvSpPr>
            <p:nvPr/>
          </p:nvSpPr>
          <p:spPr bwMode="auto">
            <a:xfrm>
              <a:off x="3216" y="2582"/>
              <a:ext cx="2304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Line 9"/>
            <p:cNvSpPr>
              <a:spLocks noChangeShapeType="1"/>
            </p:cNvSpPr>
            <p:nvPr/>
          </p:nvSpPr>
          <p:spPr bwMode="auto">
            <a:xfrm>
              <a:off x="3216" y="3183"/>
              <a:ext cx="2304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Line 10"/>
            <p:cNvSpPr>
              <a:spLocks noChangeShapeType="1"/>
            </p:cNvSpPr>
            <p:nvPr/>
          </p:nvSpPr>
          <p:spPr bwMode="auto">
            <a:xfrm flipH="1">
              <a:off x="3984" y="2132"/>
              <a:ext cx="7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Line 11"/>
            <p:cNvSpPr>
              <a:spLocks noChangeShapeType="1"/>
            </p:cNvSpPr>
            <p:nvPr/>
          </p:nvSpPr>
          <p:spPr bwMode="auto">
            <a:xfrm flipH="1">
              <a:off x="3984" y="2395"/>
              <a:ext cx="7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Line 12"/>
            <p:cNvSpPr>
              <a:spLocks noChangeShapeType="1"/>
            </p:cNvSpPr>
            <p:nvPr/>
          </p:nvSpPr>
          <p:spPr bwMode="auto">
            <a:xfrm flipH="1">
              <a:off x="3984" y="2695"/>
              <a:ext cx="7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7" name="Line 13"/>
            <p:cNvSpPr>
              <a:spLocks noChangeShapeType="1"/>
            </p:cNvSpPr>
            <p:nvPr/>
          </p:nvSpPr>
          <p:spPr bwMode="auto">
            <a:xfrm flipH="1">
              <a:off x="3984" y="1832"/>
              <a:ext cx="7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5168" y="1607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CC"/>
                  </a:solidFill>
                  <a:latin typeface="Times New Roman" pitchFamily="18" charset="0"/>
                </a:rPr>
                <a:t>E</a:t>
              </a:r>
              <a:endParaRPr lang="ru-RU" sz="2400">
                <a:solidFill>
                  <a:srgbClr val="FF33CC"/>
                </a:solidFill>
                <a:latin typeface="Times New Roman" pitchFamily="18" charset="0"/>
              </a:endParaRPr>
            </a:p>
          </p:txBody>
        </p:sp>
        <p:sp>
          <p:nvSpPr>
            <p:cNvPr id="28699" name="Line 15"/>
            <p:cNvSpPr>
              <a:spLocks noChangeShapeType="1"/>
            </p:cNvSpPr>
            <p:nvPr/>
          </p:nvSpPr>
          <p:spPr bwMode="auto">
            <a:xfrm>
              <a:off x="5200" y="1607"/>
              <a:ext cx="96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4368" y="2169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4422" y="2245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ru-RU" sz="1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8702" name="Line 18"/>
            <p:cNvSpPr>
              <a:spLocks noChangeShapeType="1"/>
            </p:cNvSpPr>
            <p:nvPr/>
          </p:nvSpPr>
          <p:spPr bwMode="auto">
            <a:xfrm>
              <a:off x="4400" y="2207"/>
              <a:ext cx="1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3696" y="3183"/>
              <a:ext cx="1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  <a:latin typeface="Times New Roman" pitchFamily="18" charset="0"/>
                </a:rPr>
                <a:t>|E| = |E |</a:t>
              </a:r>
              <a:endParaRPr lang="ru-RU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464" y="3258"/>
              <a:ext cx="1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accent1"/>
                  </a:solidFill>
                  <a:latin typeface="Times New Roman" pitchFamily="18" charset="0"/>
                </a:rPr>
                <a:t>1</a:t>
              </a:r>
              <a:endParaRPr lang="ru-RU" sz="1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</p:grpSp>
      <p:sp>
        <p:nvSpPr>
          <p:cNvPr id="454677" name="Text Box 21"/>
          <p:cNvSpPr txBox="1">
            <a:spLocks noChangeArrowheads="1"/>
          </p:cNvSpPr>
          <p:nvPr/>
        </p:nvSpPr>
        <p:spPr bwMode="auto">
          <a:xfrm>
            <a:off x="755650" y="1268413"/>
            <a:ext cx="44640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При внесенні провідника в електричне поле вільні заряди в ньому приходять у рух, який припиняється, коли напруженість поля усередині провідника, створювана зарядами, що розділилися, стане рівною напряженості зовнішнього електричного поля, тобто коли сумарне поле всередині провідника стане рівним нулю.  </a:t>
            </a:r>
            <a:endParaRPr lang="ru-RU" sz="2800" b="1">
              <a:solidFill>
                <a:srgbClr val="FF3399"/>
              </a:solidFill>
              <a:latin typeface="Calibri" pitchFamily="34" charset="0"/>
            </a:endParaRPr>
          </a:p>
        </p:txBody>
      </p:sp>
      <p:grpSp>
        <p:nvGrpSpPr>
          <p:cNvPr id="28675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28679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Провідники в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електричному</a:t>
            </a:r>
            <a:r>
              <a:rPr lang="uk-UA" altLang="ru-RU" sz="3600" b="1" dirty="0">
                <a:solidFill>
                  <a:schemeClr val="accent1"/>
                </a:solidFill>
              </a:rPr>
              <a:t> полі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>
                <a:solidFill>
                  <a:srgbClr val="FFFFFF"/>
                </a:solidFill>
              </a:rPr>
              <a:t>4</a:t>
            </a: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28678" name="Text Box 34"/>
          <p:cNvSpPr txBox="1">
            <a:spLocks noChangeArrowheads="1"/>
          </p:cNvSpPr>
          <p:nvPr/>
        </p:nvSpPr>
        <p:spPr bwMode="auto">
          <a:xfrm>
            <a:off x="5364163" y="5084763"/>
            <a:ext cx="35290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spcBef>
                <a:spcPct val="50000"/>
              </a:spcBef>
            </a:pPr>
            <a:r>
              <a:rPr lang="uk-UA" sz="2400">
                <a:latin typeface="Calibri" pitchFamily="34" charset="0"/>
              </a:rPr>
              <a:t>Цей процес перерозподілу зарядів у провіднику відбувається майже миттєво.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29791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792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793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794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795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796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797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798" name="Picture 2"/>
            <p:cNvPicPr>
              <a:picLocks noChangeAspect="1" noChangeArrowheads="1"/>
            </p:cNvPicPr>
            <p:nvPr/>
          </p:nvPicPr>
          <p:blipFill>
            <a:blip r:embed="rId2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10979" name="Line 3"/>
          <p:cNvSpPr>
            <a:spLocks noChangeShapeType="1"/>
          </p:cNvSpPr>
          <p:nvPr/>
        </p:nvSpPr>
        <p:spPr bwMode="auto">
          <a:xfrm flipH="1">
            <a:off x="323850" y="3284538"/>
            <a:ext cx="4967288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0980" name="Line 4"/>
          <p:cNvSpPr>
            <a:spLocks noChangeShapeType="1"/>
          </p:cNvSpPr>
          <p:nvPr/>
        </p:nvSpPr>
        <p:spPr bwMode="auto">
          <a:xfrm flipH="1">
            <a:off x="323850" y="2420938"/>
            <a:ext cx="500062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23850" y="1557338"/>
            <a:ext cx="5006975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530225" y="1646238"/>
            <a:ext cx="423863" cy="534987"/>
            <a:chOff x="1429" y="3203"/>
            <a:chExt cx="226" cy="272"/>
          </a:xfrm>
        </p:grpSpPr>
        <p:sp>
          <p:nvSpPr>
            <p:cNvPr id="29789" name="Oval 7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90" name="Rectangle 8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530225" y="2540000"/>
            <a:ext cx="423863" cy="536575"/>
            <a:chOff x="1429" y="3203"/>
            <a:chExt cx="226" cy="272"/>
          </a:xfrm>
        </p:grpSpPr>
        <p:sp>
          <p:nvSpPr>
            <p:cNvPr id="29787" name="Oval 10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8" name="Rectangle 11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530225" y="3435350"/>
            <a:ext cx="423863" cy="534988"/>
            <a:chOff x="1429" y="3203"/>
            <a:chExt cx="226" cy="272"/>
          </a:xfrm>
        </p:grpSpPr>
        <p:sp>
          <p:nvSpPr>
            <p:cNvPr id="29785" name="Oval 13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6" name="Rectangle 14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4" name="Group 15"/>
          <p:cNvGrpSpPr>
            <a:grpSpLocks/>
          </p:cNvGrpSpPr>
          <p:nvPr/>
        </p:nvGrpSpPr>
        <p:grpSpPr bwMode="auto">
          <a:xfrm>
            <a:off x="1296988" y="1646238"/>
            <a:ext cx="423862" cy="534987"/>
            <a:chOff x="1429" y="3203"/>
            <a:chExt cx="226" cy="272"/>
          </a:xfrm>
        </p:grpSpPr>
        <p:sp>
          <p:nvSpPr>
            <p:cNvPr id="29783" name="Oval 16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4" name="Rectangle 17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1296988" y="3435350"/>
            <a:ext cx="423862" cy="534988"/>
            <a:chOff x="1429" y="3203"/>
            <a:chExt cx="226" cy="272"/>
          </a:xfrm>
        </p:grpSpPr>
        <p:sp>
          <p:nvSpPr>
            <p:cNvPr id="29781" name="Oval 19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2" name="Rectangle 20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6" name="Group 21"/>
          <p:cNvGrpSpPr>
            <a:grpSpLocks/>
          </p:cNvGrpSpPr>
          <p:nvPr/>
        </p:nvGrpSpPr>
        <p:grpSpPr bwMode="auto">
          <a:xfrm>
            <a:off x="1296988" y="2540000"/>
            <a:ext cx="423862" cy="536575"/>
            <a:chOff x="1429" y="3203"/>
            <a:chExt cx="226" cy="272"/>
          </a:xfrm>
        </p:grpSpPr>
        <p:sp>
          <p:nvSpPr>
            <p:cNvPr id="29779" name="Oval 22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0" name="Rectangle 23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7" name="Group 24"/>
          <p:cNvGrpSpPr>
            <a:grpSpLocks/>
          </p:cNvGrpSpPr>
          <p:nvPr/>
        </p:nvGrpSpPr>
        <p:grpSpPr bwMode="auto">
          <a:xfrm>
            <a:off x="2147888" y="2540000"/>
            <a:ext cx="423862" cy="536575"/>
            <a:chOff x="1429" y="3203"/>
            <a:chExt cx="226" cy="272"/>
          </a:xfrm>
        </p:grpSpPr>
        <p:sp>
          <p:nvSpPr>
            <p:cNvPr id="29777" name="Oval 25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8" name="Rectangle 26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8" name="Group 27"/>
          <p:cNvGrpSpPr>
            <a:grpSpLocks/>
          </p:cNvGrpSpPr>
          <p:nvPr/>
        </p:nvGrpSpPr>
        <p:grpSpPr bwMode="auto">
          <a:xfrm>
            <a:off x="2998788" y="1646238"/>
            <a:ext cx="423862" cy="534987"/>
            <a:chOff x="1429" y="3203"/>
            <a:chExt cx="226" cy="272"/>
          </a:xfrm>
        </p:grpSpPr>
        <p:sp>
          <p:nvSpPr>
            <p:cNvPr id="29775" name="Oval 28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6" name="Rectangle 29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09" name="Group 30"/>
          <p:cNvGrpSpPr>
            <a:grpSpLocks/>
          </p:cNvGrpSpPr>
          <p:nvPr/>
        </p:nvGrpSpPr>
        <p:grpSpPr bwMode="auto">
          <a:xfrm>
            <a:off x="2147888" y="3435350"/>
            <a:ext cx="423862" cy="534988"/>
            <a:chOff x="1429" y="3203"/>
            <a:chExt cx="226" cy="272"/>
          </a:xfrm>
        </p:grpSpPr>
        <p:sp>
          <p:nvSpPr>
            <p:cNvPr id="29773" name="Oval 31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4" name="Rectangle 32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0" name="Group 33"/>
          <p:cNvGrpSpPr>
            <a:grpSpLocks/>
          </p:cNvGrpSpPr>
          <p:nvPr/>
        </p:nvGrpSpPr>
        <p:grpSpPr bwMode="auto">
          <a:xfrm>
            <a:off x="2998788" y="2540000"/>
            <a:ext cx="423862" cy="536575"/>
            <a:chOff x="1429" y="3203"/>
            <a:chExt cx="226" cy="272"/>
          </a:xfrm>
        </p:grpSpPr>
        <p:sp>
          <p:nvSpPr>
            <p:cNvPr id="29771" name="Oval 34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2" name="Rectangle 35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1" name="Group 36"/>
          <p:cNvGrpSpPr>
            <a:grpSpLocks/>
          </p:cNvGrpSpPr>
          <p:nvPr/>
        </p:nvGrpSpPr>
        <p:grpSpPr bwMode="auto">
          <a:xfrm>
            <a:off x="2998788" y="3435350"/>
            <a:ext cx="423862" cy="534988"/>
            <a:chOff x="1429" y="3203"/>
            <a:chExt cx="226" cy="272"/>
          </a:xfrm>
        </p:grpSpPr>
        <p:sp>
          <p:nvSpPr>
            <p:cNvPr id="29769" name="Oval 37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0" name="Rectangle 38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2" name="Group 39"/>
          <p:cNvGrpSpPr>
            <a:grpSpLocks/>
          </p:cNvGrpSpPr>
          <p:nvPr/>
        </p:nvGrpSpPr>
        <p:grpSpPr bwMode="auto">
          <a:xfrm>
            <a:off x="2147888" y="1646238"/>
            <a:ext cx="423862" cy="534987"/>
            <a:chOff x="1429" y="3203"/>
            <a:chExt cx="226" cy="272"/>
          </a:xfrm>
        </p:grpSpPr>
        <p:sp>
          <p:nvSpPr>
            <p:cNvPr id="29767" name="Oval 40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8" name="Rectangle 41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3" name="Group 42"/>
          <p:cNvGrpSpPr>
            <a:grpSpLocks/>
          </p:cNvGrpSpPr>
          <p:nvPr/>
        </p:nvGrpSpPr>
        <p:grpSpPr bwMode="auto">
          <a:xfrm>
            <a:off x="3848100" y="3435350"/>
            <a:ext cx="425450" cy="534988"/>
            <a:chOff x="1429" y="3203"/>
            <a:chExt cx="226" cy="272"/>
          </a:xfrm>
        </p:grpSpPr>
        <p:sp>
          <p:nvSpPr>
            <p:cNvPr id="29765" name="Oval 43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6" name="Rectangle 44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4" name="Group 45"/>
          <p:cNvGrpSpPr>
            <a:grpSpLocks/>
          </p:cNvGrpSpPr>
          <p:nvPr/>
        </p:nvGrpSpPr>
        <p:grpSpPr bwMode="auto">
          <a:xfrm>
            <a:off x="3848100" y="2540000"/>
            <a:ext cx="425450" cy="536575"/>
            <a:chOff x="1429" y="3203"/>
            <a:chExt cx="226" cy="272"/>
          </a:xfrm>
        </p:grpSpPr>
        <p:sp>
          <p:nvSpPr>
            <p:cNvPr id="29763" name="Oval 46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4" name="Rectangle 47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5" name="Group 48"/>
          <p:cNvGrpSpPr>
            <a:grpSpLocks/>
          </p:cNvGrpSpPr>
          <p:nvPr/>
        </p:nvGrpSpPr>
        <p:grpSpPr bwMode="auto">
          <a:xfrm>
            <a:off x="3848100" y="1646238"/>
            <a:ext cx="425450" cy="534987"/>
            <a:chOff x="1429" y="3203"/>
            <a:chExt cx="226" cy="272"/>
          </a:xfrm>
        </p:grpSpPr>
        <p:sp>
          <p:nvSpPr>
            <p:cNvPr id="29761" name="Oval 49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2" name="Rectangle 50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6" name="Group 51"/>
          <p:cNvGrpSpPr>
            <a:grpSpLocks/>
          </p:cNvGrpSpPr>
          <p:nvPr/>
        </p:nvGrpSpPr>
        <p:grpSpPr bwMode="auto">
          <a:xfrm>
            <a:off x="4700588" y="3435350"/>
            <a:ext cx="423862" cy="534988"/>
            <a:chOff x="1429" y="3203"/>
            <a:chExt cx="226" cy="272"/>
          </a:xfrm>
        </p:grpSpPr>
        <p:sp>
          <p:nvSpPr>
            <p:cNvPr id="29759" name="Oval 52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0" name="Rectangle 53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7" name="Group 54"/>
          <p:cNvGrpSpPr>
            <a:grpSpLocks/>
          </p:cNvGrpSpPr>
          <p:nvPr/>
        </p:nvGrpSpPr>
        <p:grpSpPr bwMode="auto">
          <a:xfrm>
            <a:off x="4700588" y="2540000"/>
            <a:ext cx="423862" cy="536575"/>
            <a:chOff x="1429" y="3203"/>
            <a:chExt cx="226" cy="272"/>
          </a:xfrm>
        </p:grpSpPr>
        <p:sp>
          <p:nvSpPr>
            <p:cNvPr id="29757" name="Oval 55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8" name="Rectangle 56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29718" name="Group 57"/>
          <p:cNvGrpSpPr>
            <a:grpSpLocks/>
          </p:cNvGrpSpPr>
          <p:nvPr/>
        </p:nvGrpSpPr>
        <p:grpSpPr bwMode="auto">
          <a:xfrm>
            <a:off x="4700588" y="1646238"/>
            <a:ext cx="423862" cy="534987"/>
            <a:chOff x="1429" y="3203"/>
            <a:chExt cx="226" cy="272"/>
          </a:xfrm>
        </p:grpSpPr>
        <p:sp>
          <p:nvSpPr>
            <p:cNvPr id="29755" name="Oval 58"/>
            <p:cNvSpPr>
              <a:spLocks noChangeArrowheads="1"/>
            </p:cNvSpPr>
            <p:nvPr/>
          </p:nvSpPr>
          <p:spPr bwMode="auto">
            <a:xfrm>
              <a:off x="1429" y="3249"/>
              <a:ext cx="226" cy="226"/>
            </a:xfrm>
            <a:prstGeom prst="ellipse">
              <a:avLst/>
            </a:prstGeom>
            <a:solidFill>
              <a:srgbClr val="F3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6" name="Rectangle 59"/>
            <p:cNvSpPr>
              <a:spLocks noChangeArrowheads="1"/>
            </p:cNvSpPr>
            <p:nvPr/>
          </p:nvSpPr>
          <p:spPr bwMode="auto">
            <a:xfrm>
              <a:off x="1429" y="3203"/>
              <a:ext cx="22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</p:grpSp>
      <p:sp>
        <p:nvSpPr>
          <p:cNvPr id="511036" name="Line 60"/>
          <p:cNvSpPr>
            <a:spLocks noChangeShapeType="1"/>
          </p:cNvSpPr>
          <p:nvPr/>
        </p:nvSpPr>
        <p:spPr bwMode="auto">
          <a:xfrm>
            <a:off x="106363" y="2276475"/>
            <a:ext cx="5616575" cy="0"/>
          </a:xfrm>
          <a:prstGeom prst="line">
            <a:avLst/>
          </a:prstGeom>
          <a:noFill/>
          <a:ln w="57150">
            <a:solidFill>
              <a:srgbClr val="B400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1037" name="Line 61"/>
          <p:cNvSpPr>
            <a:spLocks noChangeShapeType="1"/>
          </p:cNvSpPr>
          <p:nvPr/>
        </p:nvSpPr>
        <p:spPr bwMode="auto">
          <a:xfrm>
            <a:off x="106363" y="3429000"/>
            <a:ext cx="5616575" cy="0"/>
          </a:xfrm>
          <a:prstGeom prst="line">
            <a:avLst/>
          </a:prstGeom>
          <a:noFill/>
          <a:ln w="57150">
            <a:solidFill>
              <a:srgbClr val="B400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1038" name="Oval 62"/>
          <p:cNvSpPr>
            <a:spLocks noChangeArrowheads="1"/>
          </p:cNvSpPr>
          <p:nvPr/>
        </p:nvSpPr>
        <p:spPr bwMode="auto">
          <a:xfrm>
            <a:off x="1808163" y="1914525"/>
            <a:ext cx="169862" cy="179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39" name="Oval 63"/>
          <p:cNvSpPr>
            <a:spLocks noChangeArrowheads="1"/>
          </p:cNvSpPr>
          <p:nvPr/>
        </p:nvSpPr>
        <p:spPr bwMode="auto">
          <a:xfrm>
            <a:off x="1978025" y="2360613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0" name="Oval 64"/>
          <p:cNvSpPr>
            <a:spLocks noChangeArrowheads="1"/>
          </p:cNvSpPr>
          <p:nvPr/>
        </p:nvSpPr>
        <p:spPr bwMode="auto">
          <a:xfrm>
            <a:off x="4498975" y="3141663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1" name="Oval 65"/>
          <p:cNvSpPr>
            <a:spLocks noChangeArrowheads="1"/>
          </p:cNvSpPr>
          <p:nvPr/>
        </p:nvSpPr>
        <p:spPr bwMode="auto">
          <a:xfrm>
            <a:off x="3635375" y="2924175"/>
            <a:ext cx="171450" cy="179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2" name="Oval 66"/>
          <p:cNvSpPr>
            <a:spLocks noChangeArrowheads="1"/>
          </p:cNvSpPr>
          <p:nvPr/>
        </p:nvSpPr>
        <p:spPr bwMode="auto">
          <a:xfrm>
            <a:off x="3563938" y="1916113"/>
            <a:ext cx="169862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3" name="Oval 67"/>
          <p:cNvSpPr>
            <a:spLocks noChangeArrowheads="1"/>
          </p:cNvSpPr>
          <p:nvPr/>
        </p:nvSpPr>
        <p:spPr bwMode="auto">
          <a:xfrm>
            <a:off x="2743200" y="2360613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4" name="Oval 68"/>
          <p:cNvSpPr>
            <a:spLocks noChangeArrowheads="1"/>
          </p:cNvSpPr>
          <p:nvPr/>
        </p:nvSpPr>
        <p:spPr bwMode="auto">
          <a:xfrm>
            <a:off x="2627313" y="3932238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5" name="Oval 69"/>
          <p:cNvSpPr>
            <a:spLocks noChangeArrowheads="1"/>
          </p:cNvSpPr>
          <p:nvPr/>
        </p:nvSpPr>
        <p:spPr bwMode="auto">
          <a:xfrm>
            <a:off x="1042988" y="2184400"/>
            <a:ext cx="169862" cy="179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6" name="Oval 70"/>
          <p:cNvSpPr>
            <a:spLocks noChangeArrowheads="1"/>
          </p:cNvSpPr>
          <p:nvPr/>
        </p:nvSpPr>
        <p:spPr bwMode="auto">
          <a:xfrm>
            <a:off x="955675" y="3970338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7" name="Oval 71"/>
          <p:cNvSpPr>
            <a:spLocks noChangeArrowheads="1"/>
          </p:cNvSpPr>
          <p:nvPr/>
        </p:nvSpPr>
        <p:spPr bwMode="auto">
          <a:xfrm>
            <a:off x="871538" y="3255963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8" name="Oval 72"/>
          <p:cNvSpPr>
            <a:spLocks noChangeArrowheads="1"/>
          </p:cNvSpPr>
          <p:nvPr/>
        </p:nvSpPr>
        <p:spPr bwMode="auto">
          <a:xfrm>
            <a:off x="4360863" y="3970338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49" name="Oval 73"/>
          <p:cNvSpPr>
            <a:spLocks noChangeArrowheads="1"/>
          </p:cNvSpPr>
          <p:nvPr/>
        </p:nvSpPr>
        <p:spPr bwMode="auto">
          <a:xfrm>
            <a:off x="4427538" y="2276475"/>
            <a:ext cx="171450" cy="179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50" name="Oval 74"/>
          <p:cNvSpPr>
            <a:spLocks noChangeArrowheads="1"/>
          </p:cNvSpPr>
          <p:nvPr/>
        </p:nvSpPr>
        <p:spPr bwMode="auto">
          <a:xfrm>
            <a:off x="1906588" y="2852738"/>
            <a:ext cx="169862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51" name="Oval 75"/>
          <p:cNvSpPr>
            <a:spLocks noChangeArrowheads="1"/>
          </p:cNvSpPr>
          <p:nvPr/>
        </p:nvSpPr>
        <p:spPr bwMode="auto">
          <a:xfrm>
            <a:off x="755650" y="1557338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52" name="Oval 76"/>
          <p:cNvSpPr>
            <a:spLocks noChangeArrowheads="1"/>
          </p:cNvSpPr>
          <p:nvPr/>
        </p:nvSpPr>
        <p:spPr bwMode="auto">
          <a:xfrm>
            <a:off x="2657475" y="1646238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1053" name="Group 77"/>
          <p:cNvGrpSpPr>
            <a:grpSpLocks/>
          </p:cNvGrpSpPr>
          <p:nvPr/>
        </p:nvGrpSpPr>
        <p:grpSpPr bwMode="auto">
          <a:xfrm>
            <a:off x="5364163" y="2781300"/>
            <a:ext cx="582612" cy="579438"/>
            <a:chOff x="3470" y="2251"/>
            <a:chExt cx="367" cy="365"/>
          </a:xfrm>
        </p:grpSpPr>
        <p:sp>
          <p:nvSpPr>
            <p:cNvPr id="29753" name="Text Box 78"/>
            <p:cNvSpPr txBox="1">
              <a:spLocks noChangeArrowheads="1"/>
            </p:cNvSpPr>
            <p:nvPr/>
          </p:nvSpPr>
          <p:spPr bwMode="auto">
            <a:xfrm>
              <a:off x="3470" y="2251"/>
              <a:ext cx="3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B4005A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en-US" sz="2000" b="1">
                  <a:solidFill>
                    <a:srgbClr val="B4005A"/>
                  </a:solidFill>
                  <a:latin typeface="Times New Roman" pitchFamily="18" charset="0"/>
                  <a:cs typeface="Arial" charset="0"/>
                </a:rPr>
                <a:t>0</a:t>
              </a:r>
              <a:endParaRPr lang="ru-RU" sz="2000" b="1">
                <a:solidFill>
                  <a:srgbClr val="B4005A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754" name="Line 79"/>
            <p:cNvSpPr>
              <a:spLocks noChangeShapeType="1"/>
            </p:cNvSpPr>
            <p:nvPr/>
          </p:nvSpPr>
          <p:spPr bwMode="auto">
            <a:xfrm>
              <a:off x="3560" y="2296"/>
              <a:ext cx="182" cy="0"/>
            </a:xfrm>
            <a:prstGeom prst="line">
              <a:avLst/>
            </a:prstGeom>
            <a:noFill/>
            <a:ln w="38100">
              <a:solidFill>
                <a:srgbClr val="B4005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1056" name="Group 80"/>
          <p:cNvGrpSpPr>
            <a:grpSpLocks/>
          </p:cNvGrpSpPr>
          <p:nvPr/>
        </p:nvGrpSpPr>
        <p:grpSpPr bwMode="auto">
          <a:xfrm>
            <a:off x="4211638" y="1844675"/>
            <a:ext cx="596900" cy="579438"/>
            <a:chOff x="4377" y="1162"/>
            <a:chExt cx="376" cy="365"/>
          </a:xfrm>
        </p:grpSpPr>
        <p:sp>
          <p:nvSpPr>
            <p:cNvPr id="29751" name="Text Box 81"/>
            <p:cNvSpPr txBox="1">
              <a:spLocks noChangeArrowheads="1"/>
            </p:cNvSpPr>
            <p:nvPr/>
          </p:nvSpPr>
          <p:spPr bwMode="auto">
            <a:xfrm>
              <a:off x="4377" y="1162"/>
              <a:ext cx="3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9900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ru-RU" sz="2000" b="1">
                  <a:solidFill>
                    <a:srgbClr val="009900"/>
                  </a:solidFill>
                  <a:latin typeface="Times New Roman" pitchFamily="18" charset="0"/>
                  <a:cs typeface="Arial" charset="0"/>
                </a:rPr>
                <a:t>е</a:t>
              </a:r>
            </a:p>
          </p:txBody>
        </p:sp>
        <p:sp>
          <p:nvSpPr>
            <p:cNvPr id="29752" name="Line 82"/>
            <p:cNvSpPr>
              <a:spLocks noChangeShapeType="1"/>
            </p:cNvSpPr>
            <p:nvPr/>
          </p:nvSpPr>
          <p:spPr bwMode="auto">
            <a:xfrm>
              <a:off x="4422" y="1207"/>
              <a:ext cx="272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38" name="Text Box 84"/>
          <p:cNvSpPr txBox="1">
            <a:spLocks noChangeArrowheads="1"/>
          </p:cNvSpPr>
          <p:nvPr/>
        </p:nvSpPr>
        <p:spPr bwMode="auto">
          <a:xfrm>
            <a:off x="6372225" y="1484313"/>
            <a:ext cx="20986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Arial" charset="0"/>
              </a:rPr>
              <a:t>E</a:t>
            </a:r>
            <a:r>
              <a:rPr lang="ru-RU" sz="2000" b="1" i="1">
                <a:latin typeface="Times New Roman" pitchFamily="18" charset="0"/>
                <a:cs typeface="Arial" charset="0"/>
              </a:rPr>
              <a:t> </a:t>
            </a:r>
            <a:r>
              <a:rPr lang="ru-RU" sz="3200" b="1" i="1">
                <a:latin typeface="Times New Roman" pitchFamily="18" charset="0"/>
                <a:cs typeface="Arial" charset="0"/>
              </a:rPr>
              <a:t>= </a:t>
            </a:r>
            <a:r>
              <a:rPr lang="en-US" sz="3200" b="1" i="1">
                <a:latin typeface="Times New Roman" pitchFamily="18" charset="0"/>
                <a:cs typeface="Arial" charset="0"/>
              </a:rPr>
              <a:t>E</a:t>
            </a:r>
            <a:r>
              <a:rPr lang="en-US" sz="2000" b="1" i="1">
                <a:latin typeface="Times New Roman" pitchFamily="18" charset="0"/>
                <a:cs typeface="Arial" charset="0"/>
              </a:rPr>
              <a:t>0</a:t>
            </a:r>
            <a:r>
              <a:rPr lang="en-US" sz="3200" b="1" i="1">
                <a:latin typeface="Times New Roman" pitchFamily="18" charset="0"/>
                <a:cs typeface="Arial" charset="0"/>
              </a:rPr>
              <a:t> </a:t>
            </a:r>
            <a:r>
              <a:rPr lang="ru-RU" sz="3200" b="1" i="1">
                <a:latin typeface="Times New Roman" pitchFamily="18" charset="0"/>
                <a:cs typeface="Arial" charset="0"/>
              </a:rPr>
              <a:t>+</a:t>
            </a:r>
            <a:r>
              <a:rPr lang="en-US" sz="3200" b="1" i="1">
                <a:latin typeface="Times New Roman" pitchFamily="18" charset="0"/>
                <a:cs typeface="Arial" charset="0"/>
              </a:rPr>
              <a:t> E</a:t>
            </a:r>
            <a:r>
              <a:rPr lang="ru-RU" sz="2000" b="1" i="1">
                <a:latin typeface="Times New Roman" pitchFamily="18" charset="0"/>
                <a:cs typeface="Arial" charset="0"/>
              </a:rPr>
              <a:t>е</a:t>
            </a:r>
          </a:p>
          <a:p>
            <a:endParaRPr lang="ru-RU" sz="3200" b="1" i="1">
              <a:latin typeface="Times New Roman" pitchFamily="18" charset="0"/>
              <a:cs typeface="Arial" charset="0"/>
            </a:endParaRPr>
          </a:p>
          <a:p>
            <a:r>
              <a:rPr lang="en-US" sz="3200" b="1" i="1">
                <a:latin typeface="Times New Roman" pitchFamily="18" charset="0"/>
                <a:cs typeface="Arial" charset="0"/>
              </a:rPr>
              <a:t>E</a:t>
            </a:r>
            <a:r>
              <a:rPr lang="en-US" sz="2000" b="1" i="1">
                <a:latin typeface="Times New Roman" pitchFamily="18" charset="0"/>
                <a:cs typeface="Arial" charset="0"/>
              </a:rPr>
              <a:t>0</a:t>
            </a:r>
            <a:r>
              <a:rPr lang="en-US" sz="3200" b="1" i="1">
                <a:latin typeface="Times New Roman" pitchFamily="18" charset="0"/>
                <a:cs typeface="Arial" charset="0"/>
              </a:rPr>
              <a:t> = E</a:t>
            </a:r>
            <a:r>
              <a:rPr lang="ru-RU" sz="2000" b="1" i="1">
                <a:latin typeface="Times New Roman" pitchFamily="18" charset="0"/>
                <a:cs typeface="Arial" charset="0"/>
              </a:rPr>
              <a:t>е</a:t>
            </a:r>
          </a:p>
          <a:p>
            <a:endParaRPr lang="ru-RU" sz="3200" b="1" i="1">
              <a:latin typeface="Times New Roman" pitchFamily="18" charset="0"/>
              <a:cs typeface="Arial" charset="0"/>
            </a:endParaRPr>
          </a:p>
          <a:p>
            <a:r>
              <a:rPr lang="en-US" sz="3200" b="1" i="1">
                <a:latin typeface="Times New Roman" pitchFamily="18" charset="0"/>
                <a:cs typeface="Arial" charset="0"/>
              </a:rPr>
              <a:t>E</a:t>
            </a:r>
            <a:r>
              <a:rPr lang="ru-RU" sz="3200" b="1" i="1">
                <a:latin typeface="Times New Roman" pitchFamily="18" charset="0"/>
                <a:cs typeface="Arial" charset="0"/>
              </a:rPr>
              <a:t> = 0</a:t>
            </a:r>
          </a:p>
        </p:txBody>
      </p:sp>
      <p:sp>
        <p:nvSpPr>
          <p:cNvPr id="29739" name="Line 85"/>
          <p:cNvSpPr>
            <a:spLocks noChangeShapeType="1"/>
          </p:cNvSpPr>
          <p:nvPr/>
        </p:nvSpPr>
        <p:spPr bwMode="auto">
          <a:xfrm>
            <a:off x="6515100" y="15541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40" name="Line 86"/>
          <p:cNvSpPr>
            <a:spLocks noChangeShapeType="1"/>
          </p:cNvSpPr>
          <p:nvPr/>
        </p:nvSpPr>
        <p:spPr bwMode="auto">
          <a:xfrm>
            <a:off x="7164388" y="15573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41" name="Line 87"/>
          <p:cNvSpPr>
            <a:spLocks noChangeShapeType="1"/>
          </p:cNvSpPr>
          <p:nvPr/>
        </p:nvSpPr>
        <p:spPr bwMode="auto">
          <a:xfrm>
            <a:off x="7956550" y="15573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1066" name="Oval 90"/>
          <p:cNvSpPr>
            <a:spLocks noChangeArrowheads="1"/>
          </p:cNvSpPr>
          <p:nvPr/>
        </p:nvSpPr>
        <p:spPr bwMode="auto">
          <a:xfrm>
            <a:off x="2698750" y="3141663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67" name="Oval 91"/>
          <p:cNvSpPr>
            <a:spLocks noChangeArrowheads="1"/>
          </p:cNvSpPr>
          <p:nvPr/>
        </p:nvSpPr>
        <p:spPr bwMode="auto">
          <a:xfrm>
            <a:off x="4067175" y="3355975"/>
            <a:ext cx="171450" cy="179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68" name="Oval 92"/>
          <p:cNvSpPr>
            <a:spLocks noChangeArrowheads="1"/>
          </p:cNvSpPr>
          <p:nvPr/>
        </p:nvSpPr>
        <p:spPr bwMode="auto">
          <a:xfrm>
            <a:off x="3563938" y="3789363"/>
            <a:ext cx="171450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69" name="Oval 93"/>
          <p:cNvSpPr>
            <a:spLocks noChangeArrowheads="1"/>
          </p:cNvSpPr>
          <p:nvPr/>
        </p:nvSpPr>
        <p:spPr bwMode="auto">
          <a:xfrm>
            <a:off x="5075238" y="2276475"/>
            <a:ext cx="169862" cy="179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70" name="Oval 94"/>
          <p:cNvSpPr>
            <a:spLocks noChangeArrowheads="1"/>
          </p:cNvSpPr>
          <p:nvPr/>
        </p:nvSpPr>
        <p:spPr bwMode="auto">
          <a:xfrm>
            <a:off x="3706813" y="2420938"/>
            <a:ext cx="169862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1071" name="Oval 95"/>
          <p:cNvSpPr>
            <a:spLocks noChangeArrowheads="1"/>
          </p:cNvSpPr>
          <p:nvPr/>
        </p:nvSpPr>
        <p:spPr bwMode="auto">
          <a:xfrm>
            <a:off x="3779838" y="2132013"/>
            <a:ext cx="169862" cy="1793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8" name="Text Box 97"/>
          <p:cNvSpPr txBox="1">
            <a:spLocks noChangeArrowheads="1"/>
          </p:cNvSpPr>
          <p:nvPr/>
        </p:nvSpPr>
        <p:spPr bwMode="auto">
          <a:xfrm>
            <a:off x="719138" y="4437063"/>
            <a:ext cx="84248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buFontTx/>
              <a:buAutoNum type="arabicPeriod"/>
            </a:pPr>
            <a:r>
              <a:rPr lang="uk-UA" sz="2800">
                <a:latin typeface="Calibri" pitchFamily="34" charset="0"/>
              </a:rPr>
              <a:t>Електростатичного поля всередині провідника немає.</a:t>
            </a:r>
          </a:p>
          <a:p>
            <a:pPr marL="342900" indent="-342900">
              <a:spcBef>
                <a:spcPct val="10000"/>
              </a:spcBef>
              <a:buFontTx/>
              <a:buAutoNum type="arabicPeriod"/>
            </a:pPr>
            <a:r>
              <a:rPr lang="uk-UA" sz="2800">
                <a:latin typeface="Calibri" pitchFamily="34" charset="0"/>
              </a:rPr>
              <a:t>Увесь статичний заряд провідника зосереджений на його поверхні.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>
                <a:solidFill>
                  <a:srgbClr val="FFFFFF"/>
                </a:solidFill>
              </a:rPr>
              <a:t>5</a:t>
            </a: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Провідники в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електричному</a:t>
            </a:r>
            <a:r>
              <a:rPr lang="uk-UA" altLang="ru-RU" sz="3600" b="1" dirty="0">
                <a:solidFill>
                  <a:schemeClr val="accent1"/>
                </a:solidFill>
              </a:rPr>
              <a:t> полі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0208 C -0.00816 0.03592 -0.02361 0.07393 -0.04357 0.0883 C -0.06319 0.10267 -0.09132 0.08088 -0.11128 0.08389 C -0.13125 0.08691 -0.15503 0.1022 -0.16371 0.10637 " pathEditMode="relative" rAng="0" ptsTypes="aaaA">
                                      <p:cBhvr>
                                        <p:cTn id="14" dur="3000" fill="hold"/>
                                        <p:tgtEl>
                                          <p:spTgt spid="51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853 L -0.0408 0.0185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1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9203E-6 L -0.07864 0.01066 " pathEditMode="relative" ptsTypes="AA">
                                      <p:cBhvr>
                                        <p:cTn id="18" dur="3000" fill="hold"/>
                                        <p:tgtEl>
                                          <p:spTgt spid="51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2076E-6 L -0.13385 4.2076E-6 " pathEditMode="relative" ptsTypes="AA">
                                      <p:cBhvr>
                                        <p:cTn id="20" dur="3000" fill="hold"/>
                                        <p:tgtEl>
                                          <p:spTgt spid="51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2076E-6 L -0.21267 0.02108 " pathEditMode="relative" ptsTypes="AA">
                                      <p:cBhvr>
                                        <p:cTn id="22" dur="3000" fill="hold"/>
                                        <p:tgtEl>
                                          <p:spTgt spid="51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357E-7 L -0.05365 -0.0403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1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9467E-6 C -0.02188 0.02688 -0.04358 0.05399 -0.06962 0.0635 C -0.09566 0.073 -0.12795 0.06813 -0.15591 0.05654 C -0.18386 0.04496 -0.21302 -0.01321 -0.23733 -0.00672 C -0.26163 -0.00024 -0.28177 0.04727 -0.30174 0.09501 " pathEditMode="relative" rAng="0" ptsTypes="aaaaA">
                                      <p:cBhvr>
                                        <p:cTn id="26" dur="3000" fill="hold"/>
                                        <p:tgtEl>
                                          <p:spTgt spid="51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4384E-6 L -0.06302 -0.03151 " pathEditMode="relative" ptsTypes="AA">
                                      <p:cBhvr>
                                        <p:cTn id="28" dur="3000" fill="hold"/>
                                        <p:tgtEl>
                                          <p:spTgt spid="51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5145E-6 C -0.01476 0.04264 -0.02934 0.08529 -0.05087 0.0883 C -0.0724 0.09131 -0.10174 0.01507 -0.12882 0.01808 C -0.1559 0.02109 -0.2099 0.07254 -0.21354 0.10637 C -0.21719 0.14021 -0.13281 0.21136 -0.15087 0.22179 C -0.16893 0.23221 -0.29375 0.17822 -0.32205 0.16964 " pathEditMode="relative" ptsTypes="aaaaaA">
                                      <p:cBhvr>
                                        <p:cTn id="30" dur="3000" fill="hold"/>
                                        <p:tgtEl>
                                          <p:spTgt spid="51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029E-6 C -0.01163 -0.00742 -0.02326 -0.01483 -0.03733 -0.01367 C -0.05139 -0.01251 -0.0757 0.0146 -0.08472 0.00672 C -0.09375 -0.00116 -0.09566 -0.03685 -0.09149 -0.06118 C -0.08733 -0.08552 -0.04132 -0.13789 -0.05938 -0.14021 C -0.07743 -0.14253 -0.17465 -0.07416 -0.2 -0.07462 C -0.22535 -0.07509 -0.19774 -0.14438 -0.21181 -0.14253 C -0.22587 -0.14067 -0.27986 -0.0825 -0.28472 -0.06327 C -0.28958 -0.04403 -0.23177 -0.03801 -0.24063 -0.02712 C -0.24948 -0.01622 -0.31649 0.00348 -0.33733 0.00232 C -0.35816 0.00116 -0.36215 -0.01645 -0.36615 -0.03384 " pathEditMode="relative" rAng="0" ptsTypes="aaaaaaaaaaA">
                                      <p:cBhvr>
                                        <p:cTn id="32" dur="3000" fill="hold"/>
                                        <p:tgtEl>
                                          <p:spTgt spid="51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39 C 0.01111 0.0234 0.02205 0.03314 0.02986 0.05052 C 0.03733 0.0679 0.05729 0.10845 0.04601 0.11819 C 0.03472 0.12815 -0.02136 0.11796 -0.03715 0.10845 C -0.05278 0.09918 -0.03611 0.06952 -0.04861 0.0621 C -0.06129 0.05515 -0.0974 0.05446 -0.11233 0.06419 C -0.12726 0.07392 -0.12483 0.13209 -0.13854 0.12027 C -0.15191 0.10869 -0.17292 0.05168 -0.19375 -0.0051 " pathEditMode="relative" rAng="0" ptsTypes="aaaaaaaA">
                                      <p:cBhvr>
                                        <p:cTn id="34" dur="3000" fill="hold"/>
                                        <p:tgtEl>
                                          <p:spTgt spid="51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6812E-6 C 0.01875 0.01529 0.03768 0.03059 0.03212 0.04263 C 0.02656 0.05468 -0.01875 0.08295 -0.03333 0.07299 C -0.04792 0.06302 -0.0408 -0.01691 -0.0559 -0.01784 C -0.07101 -0.01877 -0.1066 0.06812 -0.12396 0.06766 C -0.14132 0.06719 -0.15399 -0.00649 -0.15989 -0.02131 " pathEditMode="relative" ptsTypes="aaaaaA">
                                      <p:cBhvr>
                                        <p:cTn id="36" dur="3000" fill="hold"/>
                                        <p:tgtEl>
                                          <p:spTgt spid="51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414 C 0.0191 0.02271 0.0342 0.03152 0.02795 0.04589 C 0.02171 0.06026 -0.03282 0.07416 -0.03316 0.10012 C -0.0335 0.12607 0.04237 0.20046 0.02622 0.20185 C 0.01007 0.20324 -0.10053 0.11541 -0.12969 0.10915 C -0.15886 0.1029 -0.13369 0.16616 -0.14844 0.16362 C -0.1632 0.16107 -0.21337 0.12538 -0.21789 0.0934 C -0.2224 0.06141 -0.15782 -0.01066 -0.17553 -0.02874 C -0.19341 -0.04681 -0.28195 -0.02503 -0.32466 -0.0153 C -0.36737 -0.00556 -0.39948 0.01228 -0.43143 0.03013 " pathEditMode="relative" ptsTypes="aaaaaaaaaA">
                                      <p:cBhvr>
                                        <p:cTn id="38" dur="3000" fill="hold"/>
                                        <p:tgtEl>
                                          <p:spTgt spid="51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7924E-6 C 0.03853 -0.02225 0.07725 -0.04449 0.07864 -0.06048 C 0.08003 -0.07647 0.02447 -0.07508 0.00798 -0.09616 C -0.00851 -0.11725 -0.00504 -0.18629 -0.01997 -0.18699 C -0.0349 -0.18768 -0.06702 -0.09987 -0.08126 -0.09964 C -0.09549 -0.09941 -0.09011 -0.18745 -0.10539 -0.18513 C -0.12067 -0.18282 -0.17084 -0.11725 -0.17327 -0.0855 C -0.1757 -0.05376 -0.10157 -0.0007 -0.11997 0.00532 C -0.13838 0.01135 -0.21129 -0.01924 -0.28403 -0.04982 " pathEditMode="relative" ptsTypes="aaaaaaaaA">
                                      <p:cBhvr>
                                        <p:cTn id="40" dur="3000" fill="hold"/>
                                        <p:tgtEl>
                                          <p:spTgt spid="51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6.7555E-6 C 0.01753 0.0373 0.03524 0.07462 0.02881 0.08829 C 0.02239 0.10196 -0.0198 0.09316 -0.03889 0.08157 C -0.05817 0.06998 -0.07396 0.03197 -0.08646 0.01807 C -0.09896 0.00416 -0.11633 0.00694 -0.11355 -0.00209 C -0.11077 -0.01113 -0.0599 -0.01762 -0.06945 -0.03616 C -0.079 -0.0547 -0.15417 -0.10036 -0.17119 -0.1131 " pathEditMode="relative" ptsTypes="aaaaaaA">
                                      <p:cBhvr>
                                        <p:cTn id="42" dur="3000" fill="hold"/>
                                        <p:tgtEl>
                                          <p:spTgt spid="51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0.03453 C 0.00469 0.0241 -0.01215 0.01367 -0.02118 -0.00649 C -0.03021 -0.02664 -0.0191 -0.06835 -0.03316 -0.08642 C -0.04722 -0.10449 -0.10382 -0.09407 -0.10521 -0.11492 C -0.1066 -0.13577 -0.04184 -0.193 -0.04115 -0.21107 C -0.04045 -0.22914 -0.08733 -0.23169 -0.10121 -0.22335 C -0.1151 -0.21501 -0.10816 -0.17609 -0.12396 -0.16126 C -0.13976 -0.14643 -0.17847 -0.12581 -0.19583 -0.13438 C -0.21319 -0.14295 -0.21458 -0.19601 -0.22795 -0.21269 C -0.24132 -0.22938 -0.25868 -0.23193 -0.27587 -0.23424 " pathEditMode="relative" rAng="0" ptsTypes="aaaaaaaaaA">
                                      <p:cBhvr>
                                        <p:cTn id="44" dur="3000" fill="hold"/>
                                        <p:tgtEl>
                                          <p:spTgt spid="511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8.48007E-6 C 0.01041 0.00765 0.021 0.01553 0.01597 0.02132 C 0.01093 0.02711 -0.01876 0.04913 -0.03074 0.03546 C -0.04272 0.02178 -0.0415 -0.06163 -0.05608 -0.06047 C -0.07067 -0.05931 -0.1165 0.02039 -0.11876 0.04264 C -0.12101 0.06488 -0.06719 0.05631 -0.06945 0.07299 C -0.07171 0.08967 -0.10192 0.11585 -0.13212 0.14227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51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25724E-6 C 0.00955 -0.0065 0.01927 -0.01275 0.02378 -0.03616 C 0.0283 -0.05957 0.03628 -0.1226 0.02725 -0.14022 C 0.01823 -0.15783 -0.00799 -0.15621 -0.03039 -0.14253 C -0.05278 -0.12886 -0.09236 -0.07463 -0.10677 -0.05887 C -0.12118 -0.04311 -0.12327 -0.05493 -0.11684 -0.04752 C -0.11042 -0.0401 -0.06216 -0.02272 -0.06771 -0.01368 C -0.07327 -0.00464 -0.13004 0.01088 -0.1507 0.00671 C -0.17136 0.00254 -0.18143 -0.01809 -0.1915 -0.03848 " pathEditMode="relative" ptsTypes="aaaaaaaaA">
                                      <p:cBhvr>
                                        <p:cTn id="48" dur="3000" fill="hold"/>
                                        <p:tgtEl>
                                          <p:spTgt spid="51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5978E-6 C -0.00225 0.02039 -0.00451 0.04101 -0.00798 0.03568 C -0.01146 0.03035 -0.00764 -0.03406 -0.02135 -0.03198 C -0.03507 -0.02989 -0.08663 0.0278 -0.09062 0.04819 C -0.09462 0.06858 -0.0151 0.06928 -0.04531 0.09082 C -0.07552 0.11237 -0.22986 0.17771 -0.27205 0.17794 C -0.31423 0.17817 -0.28437 0.09082 -0.29861 0.09268 C -0.31284 0.09453 -0.33507 0.14157 -0.35729 0.18883 " pathEditMode="relative" ptsTypes="aaaaaaaA">
                                      <p:cBhvr>
                                        <p:cTn id="50" dur="2000" fill="hold"/>
                                        <p:tgtEl>
                                          <p:spTgt spid="511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-0.04124 C 0.04704 -0.01946 0.0618 0.00255 0.05382 0.01553 C 0.04583 0.0285 0.0026 0.05005 -0.01563 0.03708 C -0.03386 0.0241 -0.04028 -0.04587 -0.05556 -0.06278 C -0.07084 -0.0797 -0.09428 -0.07622 -0.10764 -0.06441 C -0.12101 -0.05259 -0.12066 -0.00764 -0.13559 0.00858 C -0.15053 0.0248 -0.17379 0.02897 -0.19688 0.03337 " pathEditMode="relative" rAng="0" ptsTypes="aaaaaaA">
                                      <p:cBhvr>
                                        <p:cTn id="52" dur="2000" fill="hold"/>
                                        <p:tgtEl>
                                          <p:spTgt spid="511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93 C -0.01615 0.02225 -0.03212 0.04357 -0.05781 0.0394 C -0.08351 0.03523 -0.12743 -0.02688 -0.15452 -0.02387 C -0.1816 -0.02085 -0.20261 0.05887 -0.22066 0.05748 C -0.23872 0.05609 -0.24323 -0.02804 -0.26302 -0.0329 C -0.28281 -0.03777 -0.31771 0.0292 -0.33924 0.02805 C -0.36077 0.02689 -0.37639 -0.00649 -0.39184 -0.03963 " pathEditMode="relative" ptsTypes="aaaaaaA">
                                      <p:cBhvr>
                                        <p:cTn id="54" dur="3000" fill="hold"/>
                                        <p:tgtEl>
                                          <p:spTgt spid="51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animBg="1"/>
      <p:bldP spid="510980" grpId="0" animBg="1"/>
      <p:bldP spid="511036" grpId="0" animBg="1"/>
      <p:bldP spid="511037" grpId="0" animBg="1"/>
      <p:bldP spid="511038" grpId="0" animBg="1"/>
      <p:bldP spid="511039" grpId="0" animBg="1"/>
      <p:bldP spid="511040" grpId="0" animBg="1"/>
      <p:bldP spid="511041" grpId="0" animBg="1"/>
      <p:bldP spid="511042" grpId="0" animBg="1"/>
      <p:bldP spid="511043" grpId="0" animBg="1"/>
      <p:bldP spid="511044" grpId="0" animBg="1"/>
      <p:bldP spid="511045" grpId="0" animBg="1"/>
      <p:bldP spid="511046" grpId="0" animBg="1"/>
      <p:bldP spid="511047" grpId="0" animBg="1"/>
      <p:bldP spid="511048" grpId="0" animBg="1"/>
      <p:bldP spid="511049" grpId="0" animBg="1"/>
      <p:bldP spid="511050" grpId="0" animBg="1"/>
      <p:bldP spid="511051" grpId="0" animBg="1"/>
      <p:bldP spid="511052" grpId="0" animBg="1"/>
      <p:bldP spid="511066" grpId="0" animBg="1"/>
      <p:bldP spid="511067" grpId="0" animBg="1"/>
      <p:bldP spid="511068" grpId="0" animBg="1"/>
      <p:bldP spid="511069" grpId="0" animBg="1"/>
      <p:bldP spid="511070" grpId="0" animBg="1"/>
      <p:bldP spid="5110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91" name="Rectangle 2"/>
          <p:cNvSpPr>
            <a:spLocks noChangeArrowheads="1"/>
          </p:cNvSpPr>
          <p:nvPr/>
        </p:nvSpPr>
        <p:spPr bwMode="auto">
          <a:xfrm>
            <a:off x="5076825" y="1196975"/>
            <a:ext cx="3527425" cy="5041900"/>
          </a:xfrm>
          <a:prstGeom prst="rect">
            <a:avLst/>
          </a:prstGeom>
          <a:solidFill>
            <a:srgbClr val="FEDE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13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73238"/>
            <a:ext cx="2422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1348" name="Group 4"/>
          <p:cNvGrpSpPr>
            <a:grpSpLocks/>
          </p:cNvGrpSpPr>
          <p:nvPr/>
        </p:nvGrpSpPr>
        <p:grpSpPr bwMode="auto">
          <a:xfrm>
            <a:off x="5656263" y="1989138"/>
            <a:ext cx="2413000" cy="2951162"/>
            <a:chOff x="3563" y="1253"/>
            <a:chExt cx="1520" cy="1859"/>
          </a:xfrm>
        </p:grpSpPr>
        <p:sp>
          <p:nvSpPr>
            <p:cNvPr id="441438" name="Line 5"/>
            <p:cNvSpPr>
              <a:spLocks noChangeShapeType="1"/>
            </p:cNvSpPr>
            <p:nvPr/>
          </p:nvSpPr>
          <p:spPr bwMode="auto">
            <a:xfrm flipH="1">
              <a:off x="3563" y="1525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9" name="Line 6"/>
            <p:cNvSpPr>
              <a:spLocks noChangeShapeType="1"/>
            </p:cNvSpPr>
            <p:nvPr/>
          </p:nvSpPr>
          <p:spPr bwMode="auto">
            <a:xfrm flipH="1">
              <a:off x="3563" y="1842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40" name="Line 7"/>
            <p:cNvSpPr>
              <a:spLocks noChangeShapeType="1"/>
            </p:cNvSpPr>
            <p:nvPr/>
          </p:nvSpPr>
          <p:spPr bwMode="auto">
            <a:xfrm flipH="1">
              <a:off x="3563" y="2205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41" name="Line 8"/>
            <p:cNvSpPr>
              <a:spLocks noChangeShapeType="1"/>
            </p:cNvSpPr>
            <p:nvPr/>
          </p:nvSpPr>
          <p:spPr bwMode="auto">
            <a:xfrm flipH="1">
              <a:off x="3563" y="2477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42" name="Line 9"/>
            <p:cNvSpPr>
              <a:spLocks noChangeShapeType="1"/>
            </p:cNvSpPr>
            <p:nvPr/>
          </p:nvSpPr>
          <p:spPr bwMode="auto">
            <a:xfrm flipH="1">
              <a:off x="3563" y="2795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43" name="Line 10"/>
            <p:cNvSpPr>
              <a:spLocks noChangeShapeType="1"/>
            </p:cNvSpPr>
            <p:nvPr/>
          </p:nvSpPr>
          <p:spPr bwMode="auto">
            <a:xfrm flipH="1">
              <a:off x="3563" y="3112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44" name="Line 11"/>
            <p:cNvSpPr>
              <a:spLocks noChangeShapeType="1"/>
            </p:cNvSpPr>
            <p:nvPr/>
          </p:nvSpPr>
          <p:spPr bwMode="auto">
            <a:xfrm flipH="1">
              <a:off x="3563" y="1253"/>
              <a:ext cx="15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4139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184467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9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335597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9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2852738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9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3789363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9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4292600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9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479742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63" y="5229225"/>
            <a:ext cx="319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924175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420938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3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916113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429000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5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860800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6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365625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868863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08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5229225"/>
            <a:ext cx="338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72" name="Rectangle 28"/>
          <p:cNvSpPr>
            <a:spLocks noGrp="1"/>
          </p:cNvSpPr>
          <p:nvPr>
            <p:ph type="body" sz="half" idx="1"/>
          </p:nvPr>
        </p:nvSpPr>
        <p:spPr>
          <a:xfrm>
            <a:off x="900113" y="1341438"/>
            <a:ext cx="4176712" cy="1657350"/>
          </a:xfrm>
        </p:spPr>
        <p:txBody>
          <a:bodyPr/>
          <a:lstStyle/>
          <a:p>
            <a:pPr marL="0" indent="357188">
              <a:buFont typeface="Arial" charset="0"/>
              <a:buNone/>
            </a:pPr>
            <a:r>
              <a:rPr lang="ru-RU" sz="2600"/>
              <a:t>По принципу </a:t>
            </a:r>
            <a:r>
              <a:rPr lang="ru-RU" sz="2600" b="1">
                <a:solidFill>
                  <a:srgbClr val="0000CC"/>
                </a:solidFill>
              </a:rPr>
              <a:t>суперпозиції</a:t>
            </a:r>
            <a:r>
              <a:rPr lang="ru-RU" sz="2600" b="1"/>
              <a:t> </a:t>
            </a:r>
            <a:r>
              <a:rPr lang="ru-RU" sz="2600"/>
              <a:t>полів </a:t>
            </a:r>
            <a:r>
              <a:rPr lang="ru-RU" sz="2600" b="1">
                <a:solidFill>
                  <a:srgbClr val="0000CC"/>
                </a:solidFill>
              </a:rPr>
              <a:t>напруженість всередині</a:t>
            </a:r>
            <a:r>
              <a:rPr lang="ru-RU" sz="2600"/>
              <a:t> провідника дорівнює</a:t>
            </a:r>
            <a:r>
              <a:rPr lang="ru-RU" sz="2600">
                <a:solidFill>
                  <a:schemeClr val="accent2"/>
                </a:solidFill>
              </a:rPr>
              <a:t> </a:t>
            </a:r>
            <a:r>
              <a:rPr lang="ru-RU" sz="2600" b="1">
                <a:solidFill>
                  <a:srgbClr val="0000CC"/>
                </a:solidFill>
              </a:rPr>
              <a:t>нулю</a:t>
            </a:r>
            <a:r>
              <a:rPr lang="ru-RU" sz="2600"/>
              <a:t>.</a:t>
            </a:r>
          </a:p>
        </p:txBody>
      </p:sp>
      <p:graphicFrame>
        <p:nvGraphicFramePr>
          <p:cNvPr id="441373" name="Object 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11863" y="5589588"/>
          <a:ext cx="1800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6" imgW="965160" imgH="228600" progId="Equation.3">
                  <p:embed/>
                </p:oleObj>
              </mc:Choice>
              <mc:Fallback>
                <p:oleObj name="Формула" r:id="rId6" imgW="965160" imgH="2286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589588"/>
                        <a:ext cx="1800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1374" name="Group 30"/>
          <p:cNvGrpSpPr>
            <a:grpSpLocks/>
          </p:cNvGrpSpPr>
          <p:nvPr/>
        </p:nvGrpSpPr>
        <p:grpSpPr bwMode="auto">
          <a:xfrm>
            <a:off x="5435600" y="1628775"/>
            <a:ext cx="2925763" cy="3527425"/>
            <a:chOff x="3424" y="1026"/>
            <a:chExt cx="1843" cy="2222"/>
          </a:xfrm>
        </p:grpSpPr>
        <p:sp>
          <p:nvSpPr>
            <p:cNvPr id="441430" name="Line 31"/>
            <p:cNvSpPr>
              <a:spLocks noChangeShapeType="1"/>
            </p:cNvSpPr>
            <p:nvPr/>
          </p:nvSpPr>
          <p:spPr bwMode="auto">
            <a:xfrm>
              <a:off x="3425" y="1706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1" name="Line 32"/>
            <p:cNvSpPr>
              <a:spLocks noChangeShapeType="1"/>
            </p:cNvSpPr>
            <p:nvPr/>
          </p:nvSpPr>
          <p:spPr bwMode="auto">
            <a:xfrm>
              <a:off x="3425" y="2024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2" name="Line 33"/>
            <p:cNvSpPr>
              <a:spLocks noChangeShapeType="1"/>
            </p:cNvSpPr>
            <p:nvPr/>
          </p:nvSpPr>
          <p:spPr bwMode="auto">
            <a:xfrm>
              <a:off x="3425" y="2341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3" name="Line 34"/>
            <p:cNvSpPr>
              <a:spLocks noChangeShapeType="1"/>
            </p:cNvSpPr>
            <p:nvPr/>
          </p:nvSpPr>
          <p:spPr bwMode="auto">
            <a:xfrm>
              <a:off x="3425" y="2613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4" name="Line 35"/>
            <p:cNvSpPr>
              <a:spLocks noChangeShapeType="1"/>
            </p:cNvSpPr>
            <p:nvPr/>
          </p:nvSpPr>
          <p:spPr bwMode="auto">
            <a:xfrm>
              <a:off x="3425" y="2931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5" name="Line 36"/>
            <p:cNvSpPr>
              <a:spLocks noChangeShapeType="1"/>
            </p:cNvSpPr>
            <p:nvPr/>
          </p:nvSpPr>
          <p:spPr bwMode="auto">
            <a:xfrm>
              <a:off x="3425" y="3248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6" name="Line 37"/>
            <p:cNvSpPr>
              <a:spLocks noChangeShapeType="1"/>
            </p:cNvSpPr>
            <p:nvPr/>
          </p:nvSpPr>
          <p:spPr bwMode="auto">
            <a:xfrm>
              <a:off x="3425" y="1026"/>
              <a:ext cx="184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7" name="Line 38"/>
            <p:cNvSpPr>
              <a:spLocks noChangeShapeType="1"/>
            </p:cNvSpPr>
            <p:nvPr/>
          </p:nvSpPr>
          <p:spPr bwMode="auto">
            <a:xfrm>
              <a:off x="3424" y="1389"/>
              <a:ext cx="181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41411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8446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1384" name="Group 40"/>
          <p:cNvGrpSpPr>
            <a:grpSpLocks/>
          </p:cNvGrpSpPr>
          <p:nvPr/>
        </p:nvGrpSpPr>
        <p:grpSpPr bwMode="auto">
          <a:xfrm>
            <a:off x="6084888" y="5589588"/>
            <a:ext cx="646112" cy="0"/>
            <a:chOff x="3833" y="3521"/>
            <a:chExt cx="407" cy="0"/>
          </a:xfrm>
        </p:grpSpPr>
        <p:sp>
          <p:nvSpPr>
            <p:cNvPr id="441428" name="Line 41"/>
            <p:cNvSpPr>
              <a:spLocks noChangeShapeType="1"/>
            </p:cNvSpPr>
            <p:nvPr/>
          </p:nvSpPr>
          <p:spPr bwMode="auto">
            <a:xfrm>
              <a:off x="3833" y="352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29" name="Line 42"/>
            <p:cNvSpPr>
              <a:spLocks noChangeShapeType="1"/>
            </p:cNvSpPr>
            <p:nvPr/>
          </p:nvSpPr>
          <p:spPr bwMode="auto">
            <a:xfrm>
              <a:off x="4150" y="352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1387" name="Line 43"/>
          <p:cNvSpPr>
            <a:spLocks noChangeShapeType="1"/>
          </p:cNvSpPr>
          <p:nvPr/>
        </p:nvSpPr>
        <p:spPr bwMode="auto">
          <a:xfrm>
            <a:off x="7164388" y="55895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41388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77050" y="1268413"/>
          <a:ext cx="3524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8" imgW="190440" imgH="228600" progId="Equation.3">
                  <p:embed/>
                </p:oleObj>
              </mc:Choice>
              <mc:Fallback>
                <p:oleObj name="Формула" r:id="rId8" imgW="190440" imgH="2286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68413"/>
                        <a:ext cx="3524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89" name="Line 45"/>
          <p:cNvSpPr>
            <a:spLocks noChangeShapeType="1"/>
          </p:cNvSpPr>
          <p:nvPr/>
        </p:nvSpPr>
        <p:spPr bwMode="auto">
          <a:xfrm>
            <a:off x="6948488" y="12684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41390" name="Object 46"/>
          <p:cNvGraphicFramePr>
            <a:graphicFrameLocks noChangeAspect="1"/>
          </p:cNvGraphicFramePr>
          <p:nvPr/>
        </p:nvGraphicFramePr>
        <p:xfrm>
          <a:off x="6877050" y="2349500"/>
          <a:ext cx="3603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10" imgW="190440" imgH="164880" progId="Equation.3">
                  <p:embed/>
                </p:oleObj>
              </mc:Choice>
              <mc:Fallback>
                <p:oleObj name="Формула" r:id="rId10" imgW="190440" imgH="1648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349500"/>
                        <a:ext cx="3603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ine 47"/>
          <p:cNvSpPr>
            <a:spLocks noChangeShapeType="1"/>
          </p:cNvSpPr>
          <p:nvPr/>
        </p:nvSpPr>
        <p:spPr bwMode="auto">
          <a:xfrm>
            <a:off x="6948488" y="23495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41416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227647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93" name="Rectangle 49"/>
          <p:cNvSpPr>
            <a:spLocks noChangeArrowheads="1"/>
          </p:cNvSpPr>
          <p:nvPr/>
        </p:nvSpPr>
        <p:spPr bwMode="auto">
          <a:xfrm>
            <a:off x="900113" y="3141663"/>
            <a:ext cx="4105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8288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600">
                <a:latin typeface="Calibri" pitchFamily="34" charset="0"/>
              </a:rPr>
              <a:t>Отже, </a:t>
            </a:r>
            <a:r>
              <a:rPr lang="ru-RU" sz="2600" b="1">
                <a:solidFill>
                  <a:srgbClr val="0000CC"/>
                </a:solidFill>
                <a:latin typeface="Calibri" pitchFamily="34" charset="0"/>
              </a:rPr>
              <a:t>потік напруженості</a:t>
            </a:r>
            <a:r>
              <a:rPr lang="ru-RU" sz="2600">
                <a:latin typeface="Calibri" pitchFamily="34" charset="0"/>
              </a:rPr>
              <a:t> через будь яку замкнену поверхню  всередині провідника дорівенює </a:t>
            </a:r>
            <a:r>
              <a:rPr lang="ru-RU" sz="2600" b="1">
                <a:solidFill>
                  <a:srgbClr val="0000CC"/>
                </a:solidFill>
                <a:latin typeface="Calibri" pitchFamily="34" charset="0"/>
              </a:rPr>
              <a:t>нулю</a:t>
            </a:r>
            <a:r>
              <a:rPr lang="ru-RU" sz="2600">
                <a:latin typeface="Calibri" pitchFamily="34" charset="0"/>
              </a:rPr>
              <a:t>. Значить, і </a:t>
            </a:r>
            <a:r>
              <a:rPr lang="ru-RU" sz="2600" b="1">
                <a:solidFill>
                  <a:srgbClr val="0000CC"/>
                </a:solidFill>
                <a:latin typeface="Calibri" pitchFamily="34" charset="0"/>
              </a:rPr>
              <a:t>заряд</a:t>
            </a:r>
            <a:r>
              <a:rPr lang="ru-RU" sz="2600">
                <a:latin typeface="Calibri" pitchFamily="34" charset="0"/>
              </a:rPr>
              <a:t> всередині цієї поверхні  дорівенює</a:t>
            </a:r>
            <a:r>
              <a:rPr lang="ru-RU" sz="2600" b="1">
                <a:solidFill>
                  <a:srgbClr val="0000CC"/>
                </a:solidFill>
                <a:latin typeface="Calibri" pitchFamily="34" charset="0"/>
              </a:rPr>
              <a:t> нулю</a:t>
            </a:r>
            <a:r>
              <a:rPr lang="ru-RU" sz="2600">
                <a:latin typeface="Calibri" pitchFamily="34" charset="0"/>
              </a:rPr>
              <a:t>.</a:t>
            </a:r>
          </a:p>
        </p:txBody>
      </p:sp>
      <p:grpSp>
        <p:nvGrpSpPr>
          <p:cNvPr id="441418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41420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1421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1422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1423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1424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1425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1426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1427" name="Picture 2"/>
            <p:cNvPicPr>
              <a:picLocks noChangeAspect="1" noChangeArrowheads="1"/>
            </p:cNvPicPr>
            <p:nvPr/>
          </p:nvPicPr>
          <p:blipFill>
            <a:blip r:embed="rId12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Провідники в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електричному</a:t>
            </a:r>
            <a:r>
              <a:rPr lang="uk-UA" altLang="ru-RU" sz="3600" b="1" dirty="0">
                <a:solidFill>
                  <a:schemeClr val="accent1"/>
                </a:solidFill>
              </a:rPr>
              <a:t> полі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6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4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4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72" grpId="0" build="p"/>
      <p:bldP spid="441387" grpId="0" animBg="1"/>
      <p:bldP spid="441389" grpId="0" animBg="1"/>
      <p:bldP spid="2" grpId="0" animBg="1"/>
      <p:bldP spid="4413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6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341438"/>
            <a:ext cx="6975475" cy="5237162"/>
          </a:xfrm>
        </p:spPr>
      </p:pic>
      <p:grpSp>
        <p:nvGrpSpPr>
          <p:cNvPr id="442370" name="Группа 44"/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42372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2373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2374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2375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2376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2377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2378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2379" name="Picture 2"/>
            <p:cNvPicPr>
              <a:picLocks noChangeAspect="1" noChangeArrowheads="1"/>
            </p:cNvPicPr>
            <p:nvPr/>
          </p:nvPicPr>
          <p:blipFill>
            <a:blip r:embed="rId3"/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7"/>
          <p:cNvSpPr>
            <a:spLocks noChangeArrowheads="1"/>
          </p:cNvSpPr>
          <p:nvPr/>
        </p:nvSpPr>
        <p:spPr bwMode="auto">
          <a:xfrm>
            <a:off x="9144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3600" b="1" dirty="0">
                <a:solidFill>
                  <a:schemeClr val="accent1"/>
                </a:solidFill>
              </a:rPr>
              <a:t>Провідники в</a:t>
            </a:r>
            <a:r>
              <a:rPr lang="ru-RU" altLang="ru-RU" sz="3600" b="1" dirty="0">
                <a:solidFill>
                  <a:schemeClr val="accent1"/>
                </a:solidFill>
              </a:rPr>
              <a:t> </a:t>
            </a:r>
            <a:r>
              <a:rPr lang="ru-RU" altLang="ru-RU" sz="3600" b="1" dirty="0" err="1">
                <a:solidFill>
                  <a:schemeClr val="accent1"/>
                </a:solidFill>
              </a:rPr>
              <a:t>електричному</a:t>
            </a:r>
            <a:r>
              <a:rPr lang="uk-UA" altLang="ru-RU" sz="3600" b="1" dirty="0">
                <a:solidFill>
                  <a:schemeClr val="accent1"/>
                </a:solidFill>
              </a:rPr>
              <a:t> полі</a:t>
            </a:r>
            <a:endParaRPr lang="ru-RU" altLang="ru-RU" sz="3600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50" y="285750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7</a:t>
            </a:r>
            <a:endParaRPr lang="ru-RU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C6E1141-43A0-48D7-A4BD-F0F9795BC24A}"/>
  <p:tag name="GENSWF_ADVANCE_TIME" val="5.04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676</Words>
  <Application>Microsoft Office PowerPoint</Application>
  <PresentationFormat>Екран (4:3)</PresentationFormat>
  <Paragraphs>112</Paragraphs>
  <Slides>17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Формула</vt:lpstr>
      <vt:lpstr>Провідники  в електростатичному полі. Вплив електричного поля на живі організми.</vt:lpstr>
      <vt:lpstr>План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Електромагнітні хвилі</dc:title>
  <dc:creator>V</dc:creator>
  <cp:lastModifiedBy>RePack by Diakov</cp:lastModifiedBy>
  <cp:revision>125</cp:revision>
  <dcterms:created xsi:type="dcterms:W3CDTF">2014-12-08T11:44:41Z</dcterms:created>
  <dcterms:modified xsi:type="dcterms:W3CDTF">2022-04-29T12:01:57Z</dcterms:modified>
</cp:coreProperties>
</file>