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58" r:id="rId4"/>
    <p:sldId id="259" r:id="rId5"/>
    <p:sldId id="287" r:id="rId6"/>
    <p:sldId id="286" r:id="rId7"/>
    <p:sldId id="276" r:id="rId8"/>
    <p:sldId id="274" r:id="rId9"/>
    <p:sldId id="260" r:id="rId10"/>
    <p:sldId id="261" r:id="rId11"/>
    <p:sldId id="275" r:id="rId12"/>
    <p:sldId id="285" r:id="rId13"/>
    <p:sldId id="272" r:id="rId14"/>
    <p:sldId id="280" r:id="rId15"/>
    <p:sldId id="282" r:id="rId16"/>
    <p:sldId id="283" r:id="rId17"/>
    <p:sldId id="284" r:id="rId18"/>
    <p:sldId id="277" r:id="rId19"/>
    <p:sldId id="288" r:id="rId20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0021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7463" y="0"/>
            <a:ext cx="12231688" cy="6856413"/>
            <a:chOff x="-16934" y="0"/>
            <a:chExt cx="12231160" cy="6856214"/>
          </a:xfrm>
        </p:grpSpPr>
        <p:pic>
          <p:nvPicPr>
            <p:cNvPr id="5" name="Picture 15" descr="HD-PanelTitleR1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6" descr="HDRibbonTitle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9" descr="HDRibbonTitle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E824F-5EF1-47B7-B443-1D459975ED06}" type="datetimeFigureOut">
              <a:rPr lang="ru-RU"/>
              <a:pPr>
                <a:defRPr/>
              </a:pPr>
              <a:t>15.11.2021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2565D-EB8E-4055-956B-B41AF895261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6" name="Picture 7" descr="HD-PanelContent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8" name="Picture 9" descr="HDRibbonContent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0" descr="HDRibbonContent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Box 11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</a:rPr>
              <a:t>“</a:t>
            </a:r>
          </a:p>
        </p:txBody>
      </p:sp>
      <p:sp>
        <p:nvSpPr>
          <p:cNvPr id="11" name="TextBox 12"/>
          <p:cNvSpPr txBox="1"/>
          <p:nvPr/>
        </p:nvSpPr>
        <p:spPr>
          <a:xfrm>
            <a:off x="10599738" y="25987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</a:rPr>
              <a:t>”</a:t>
            </a:r>
          </a:p>
        </p:txBody>
      </p:sp>
      <p:cxnSp>
        <p:nvCxnSpPr>
          <p:cNvPr id="12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638D2-6F7C-407C-878F-8BC089D35ADE}" type="datetimeFigureOut">
              <a:rPr lang="ru-RU"/>
              <a:pPr>
                <a:defRPr/>
              </a:pPr>
              <a:t>15.11.2021</a:t>
            </a:fld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5CC94-5D3B-4F88-B9C7-AB6508D6FE6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6" name="Picture 7" descr="HD-PanelContent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8" name="Picture 9" descr="HDRibbonContent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0" descr="HDRibbonContent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0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1811D-07BB-4F3F-982E-9266A07591F8}" type="datetimeFigureOut">
              <a:rPr lang="ru-RU"/>
              <a:pPr>
                <a:defRPr/>
              </a:pPr>
              <a:t>15.11.2021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B50D4-DECF-4ACC-812A-3178A440E4E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5" name="Picture 7" descr="HD-PanelContent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9" descr="HDRibbonContent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0" descr="HDRibbonContent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C3DD3-7D4A-466C-9128-956B1C3F208A}" type="datetimeFigureOut">
              <a:rPr lang="ru-RU"/>
              <a:pPr>
                <a:defRPr/>
              </a:pPr>
              <a:t>15.11.2021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CB3C8-398B-4750-9231-0FF21FB0261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5" name="Picture 7" descr="HD-PanelContent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9" descr="HDRibbonContent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0" descr="HDRibbonContent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B13FA-6772-431F-A445-4CC65935B641}" type="datetimeFigureOut">
              <a:rPr lang="ru-RU"/>
              <a:pPr>
                <a:defRPr/>
              </a:pPr>
              <a:t>15.11.2021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3432F-034C-464F-B66B-478AF48EF1A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5" name="Picture 7" descr="HD-PanelContent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9" descr="HDRibbonContent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0" descr="HDRibbonContent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AFA9E-4A02-4E80-BCF2-02F5EBA7D2E9}" type="datetimeFigureOut">
              <a:rPr lang="ru-RU"/>
              <a:pPr>
                <a:defRPr/>
              </a:pPr>
              <a:t>15.11.2021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9905B-88AA-4B48-8FD9-813B2C4EA9A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5" name="Picture 7" descr="HD-PanelContent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9" descr="HDRibbonContent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0" descr="HDRibbonContent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15BC2-1723-4565-98E4-D06769DA0E79}" type="datetimeFigureOut">
              <a:rPr lang="ru-RU"/>
              <a:pPr>
                <a:defRPr/>
              </a:pPr>
              <a:t>15.11.2021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33675-7C37-4206-A09D-EE8B955F001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6" name="Picture 7" descr="HD-PanelContent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8" name="Picture 9" descr="HDRibbonContent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0" descr="HDRibbonContent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0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110D2-D5D0-4CC7-A6F8-693A0C6F8E94}" type="datetimeFigureOut">
              <a:rPr lang="ru-RU"/>
              <a:pPr>
                <a:defRPr/>
              </a:pPr>
              <a:t>15.11.2021</a:t>
            </a:fld>
            <a:endParaRPr lang="ru-RU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CB817-BAA6-46C9-9446-A7BD4D9C395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2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304FE-886A-4637-BD16-E6320ACC32D5}" type="datetimeFigureOut">
              <a:rPr lang="ru-RU"/>
              <a:pPr>
                <a:defRPr/>
              </a:pPr>
              <a:t>15.11.2021</a:t>
            </a:fld>
            <a:endParaRPr lang="ru-RU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D8C5C-2C6D-47C4-A698-B584C655D1E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4" name="Picture 7" descr="HD-PanelContent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6" name="Picture 9" descr="HDRibbonContent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HDRibbonContent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8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7140-3305-411A-BF59-5D224D61B764}" type="datetimeFigureOut">
              <a:rPr lang="ru-RU"/>
              <a:pPr>
                <a:defRPr/>
              </a:pPr>
              <a:t>15.11.2021</a:t>
            </a:fld>
            <a:endParaRPr lang="ru-RU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9DD6C-CC09-4652-8372-3C7B82B290E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6" name="Picture 7" descr="HD-PanelContent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8" name="Picture 9" descr="HDRibbonContent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0" descr="HDRibbonContent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0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531EA-4ADF-4C07-8680-A87CE1EC435E}" type="datetimeFigureOut">
              <a:rPr lang="ru-RU"/>
              <a:pPr>
                <a:defRPr/>
              </a:pPr>
              <a:t>15.11.2021</a:t>
            </a:fld>
            <a:endParaRPr lang="ru-RU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81CC0-FEF3-418D-9015-E9E5A3C5DD8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5" name="Picture 7" descr="HD-PanelContent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9" descr="HDRibbonContent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0" descr="HDRibbonContent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0C95C-893C-468E-B38C-D94D29557976}" type="datetimeFigureOut">
              <a:rPr lang="ru-RU"/>
              <a:pPr>
                <a:defRPr/>
              </a:pPr>
              <a:t>15.11.2021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D6BDD-7606-47EA-B569-0C7BE89ACA4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6" name="Picture 7" descr="HD-PanelContent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8" name="Picture 9" descr="HDRibbonContent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0" descr="HDRibbonContent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3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</a:rPr>
              <a:t>“</a:t>
            </a:r>
          </a:p>
        </p:txBody>
      </p:sp>
      <p:sp>
        <p:nvSpPr>
          <p:cNvPr id="12" name="TextBox 14"/>
          <p:cNvSpPr txBox="1"/>
          <p:nvPr/>
        </p:nvSpPr>
        <p:spPr>
          <a:xfrm>
            <a:off x="10599738" y="28273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</a:rPr>
              <a:t>”</a:t>
            </a:r>
          </a:p>
        </p:txBody>
      </p:sp>
      <p:cxnSp>
        <p:nvCxnSpPr>
          <p:cNvPr id="13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DC9B0-B705-4534-ADD4-C90EBA1ADE80}" type="datetimeFigureOut">
              <a:rPr lang="ru-RU"/>
              <a:pPr>
                <a:defRPr/>
              </a:pPr>
              <a:t>15.11.2021</a:t>
            </a:fld>
            <a:endParaRPr lang="ru-RU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782B-771E-4AB4-BB94-480154B7F78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DCAD2011-548B-4CB1-BB0A-DCF36024EB9E}" type="datetimeFigureOut">
              <a:rPr lang="ru-RU"/>
              <a:pPr>
                <a:defRPr/>
              </a:pPr>
              <a:t>15.11.2021</a:t>
            </a:fld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05F8DB75-F7D2-4EE2-9637-D72FABF0248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Arial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Arial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Arial" charset="0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Arial" charset="0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Arial" charset="0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Arial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2598738" y="1616449"/>
            <a:ext cx="6815137" cy="3802716"/>
          </a:xfrm>
        </p:spPr>
        <p:txBody>
          <a:bodyPr/>
          <a:lstStyle/>
          <a:p>
            <a:pPr eaLnBrk="1" hangingPunct="1"/>
            <a:r>
              <a:rPr lang="uk-UA" sz="3600" b="1" dirty="0" err="1" smtClean="0">
                <a:ln>
                  <a:noFill/>
                </a:ln>
                <a:solidFill>
                  <a:srgbClr val="420021"/>
                </a:solidFill>
                <a:latin typeface="Garamond" pitchFamily="18" charset="0"/>
              </a:rPr>
              <a:t>Розв</a:t>
            </a:r>
            <a:r>
              <a:rPr lang="en-US" sz="3600" b="1" dirty="0" smtClean="0">
                <a:ln>
                  <a:noFill/>
                </a:ln>
                <a:solidFill>
                  <a:srgbClr val="420021"/>
                </a:solidFill>
                <a:latin typeface="Garamond" pitchFamily="18" charset="0"/>
              </a:rPr>
              <a:t>’</a:t>
            </a:r>
            <a:r>
              <a:rPr lang="uk-UA" sz="3600" b="1" dirty="0" err="1" smtClean="0">
                <a:ln>
                  <a:noFill/>
                </a:ln>
                <a:solidFill>
                  <a:srgbClr val="420021"/>
                </a:solidFill>
                <a:latin typeface="Garamond" pitchFamily="18" charset="0"/>
              </a:rPr>
              <a:t>язування</a:t>
            </a:r>
            <a:r>
              <a:rPr lang="uk-UA" sz="3600" b="1" dirty="0" smtClean="0">
                <a:ln>
                  <a:noFill/>
                </a:ln>
                <a:solidFill>
                  <a:srgbClr val="420021"/>
                </a:solidFill>
                <a:latin typeface="Garamond" pitchFamily="18" charset="0"/>
              </a:rPr>
              <a:t> задач на </a:t>
            </a:r>
            <a:r>
              <a:rPr lang="uk-UA" sz="3600" b="1" dirty="0">
                <a:ln>
                  <a:noFill/>
                </a:ln>
                <a:solidFill>
                  <a:srgbClr val="420021"/>
                </a:solidFill>
                <a:latin typeface="Garamond" pitchFamily="18" charset="0"/>
              </a:rPr>
              <a:t>з</a:t>
            </a:r>
            <a:r>
              <a:rPr lang="uk-UA" sz="3600" b="1" dirty="0" smtClean="0">
                <a:ln>
                  <a:noFill/>
                </a:ln>
                <a:solidFill>
                  <a:srgbClr val="420021"/>
                </a:solidFill>
                <a:latin typeface="Garamond" pitchFamily="18" charset="0"/>
              </a:rPr>
              <a:t>акон </a:t>
            </a:r>
            <a:r>
              <a:rPr lang="uk-UA" sz="3600" b="1" dirty="0" smtClean="0">
                <a:ln>
                  <a:noFill/>
                </a:ln>
                <a:solidFill>
                  <a:srgbClr val="420021"/>
                </a:solidFill>
                <a:latin typeface="Garamond" pitchFamily="18" charset="0"/>
              </a:rPr>
              <a:t>збереження </a:t>
            </a:r>
            <a:r>
              <a:rPr lang="uk-UA" sz="3600" b="1" dirty="0" smtClean="0">
                <a:ln>
                  <a:noFill/>
                </a:ln>
                <a:solidFill>
                  <a:srgbClr val="420021"/>
                </a:solidFill>
                <a:latin typeface="Garamond" pitchFamily="18" charset="0"/>
              </a:rPr>
              <a:t>енергії.  </a:t>
            </a:r>
            <a:r>
              <a:rPr lang="uk-UA" sz="3600" b="1" dirty="0" smtClean="0">
                <a:ln>
                  <a:noFill/>
                </a:ln>
                <a:solidFill>
                  <a:srgbClr val="420021"/>
                </a:solidFill>
                <a:latin typeface="Garamond" pitchFamily="18" charset="0"/>
              </a:rPr>
              <a:t>Імпульс </a:t>
            </a:r>
            <a:r>
              <a:rPr lang="uk-UA" sz="3600" b="1" dirty="0" err="1" smtClean="0">
                <a:ln>
                  <a:noFill/>
                </a:ln>
                <a:solidFill>
                  <a:srgbClr val="420021"/>
                </a:solidFill>
                <a:latin typeface="Garamond" pitchFamily="18" charset="0"/>
              </a:rPr>
              <a:t>тіла.Реактивний</a:t>
            </a:r>
            <a:r>
              <a:rPr lang="uk-UA" sz="3600" b="1" dirty="0" smtClean="0">
                <a:ln>
                  <a:noFill/>
                </a:ln>
                <a:solidFill>
                  <a:srgbClr val="420021"/>
                </a:solidFill>
                <a:latin typeface="Garamond" pitchFamily="18" charset="0"/>
              </a:rPr>
              <a:t> рух.</a:t>
            </a:r>
            <a:br>
              <a:rPr lang="uk-UA" sz="3600" b="1" dirty="0" smtClean="0">
                <a:ln>
                  <a:noFill/>
                </a:ln>
                <a:solidFill>
                  <a:srgbClr val="420021"/>
                </a:solidFill>
                <a:latin typeface="Garamond" pitchFamily="18" charset="0"/>
              </a:rPr>
            </a:br>
            <a:r>
              <a:rPr lang="uk-UA" sz="3600" b="1" dirty="0" smtClean="0">
                <a:ln>
                  <a:noFill/>
                </a:ln>
                <a:solidFill>
                  <a:srgbClr val="420021"/>
                </a:solidFill>
                <a:latin typeface="Garamond" pitchFamily="18" charset="0"/>
              </a:rPr>
              <a:t>Пружне та непружне зіткнення</a:t>
            </a:r>
            <a:br>
              <a:rPr lang="uk-UA" sz="3600" b="1" dirty="0" smtClean="0">
                <a:ln>
                  <a:noFill/>
                </a:ln>
                <a:solidFill>
                  <a:srgbClr val="420021"/>
                </a:solidFill>
                <a:latin typeface="Garamond" pitchFamily="18" charset="0"/>
              </a:rPr>
            </a:br>
            <a:r>
              <a:rPr lang="uk-UA" sz="3600" b="1" dirty="0" smtClean="0">
                <a:ln>
                  <a:noFill/>
                </a:ln>
                <a:solidFill>
                  <a:srgbClr val="420021"/>
                </a:solidFill>
                <a:latin typeface="Garamond" pitchFamily="18" charset="0"/>
              </a:rPr>
              <a:t/>
            </a:r>
            <a:br>
              <a:rPr lang="uk-UA" sz="3600" b="1" dirty="0" smtClean="0">
                <a:ln>
                  <a:noFill/>
                </a:ln>
                <a:solidFill>
                  <a:srgbClr val="420021"/>
                </a:solidFill>
                <a:latin typeface="Garamond" pitchFamily="18" charset="0"/>
              </a:rPr>
            </a:br>
            <a:r>
              <a:rPr lang="uk-UA" sz="3600" b="1" dirty="0" smtClean="0">
                <a:ln>
                  <a:noFill/>
                </a:ln>
                <a:solidFill>
                  <a:srgbClr val="420021"/>
                </a:solidFill>
                <a:latin typeface="Garamond" pitchFamily="18" charset="0"/>
              </a:rPr>
              <a:t>фізика 10 клас 17.11.2021</a:t>
            </a:r>
            <a:r>
              <a:rPr lang="ru-RU" sz="3600" b="1" dirty="0" smtClean="0">
                <a:ln>
                  <a:noFill/>
                </a:ln>
                <a:solidFill>
                  <a:srgbClr val="420021"/>
                </a:solidFill>
                <a:latin typeface="Garamond" pitchFamily="18" charset="0"/>
              </a:rPr>
              <a:t> </a:t>
            </a:r>
            <a:r>
              <a:rPr lang="ru-RU" sz="3600" b="1" dirty="0" smtClean="0">
                <a:ln>
                  <a:noFill/>
                </a:ln>
                <a:solidFill>
                  <a:srgbClr val="420021"/>
                </a:solidFill>
                <a:latin typeface="Garamond" pitchFamily="18" charset="0"/>
              </a:rPr>
              <a:t/>
            </a:r>
            <a:br>
              <a:rPr lang="ru-RU" sz="3600" b="1" dirty="0" smtClean="0">
                <a:ln>
                  <a:noFill/>
                </a:ln>
                <a:solidFill>
                  <a:srgbClr val="420021"/>
                </a:solidFill>
                <a:latin typeface="Garamond" pitchFamily="18" charset="0"/>
              </a:rPr>
            </a:br>
            <a:endParaRPr lang="ru-RU" sz="3600" b="1" dirty="0" smtClean="0">
              <a:ln>
                <a:noFill/>
              </a:ln>
              <a:solidFill>
                <a:srgbClr val="42002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1952625" y="882650"/>
            <a:ext cx="9601200" cy="1303338"/>
          </a:xfrm>
        </p:spPr>
        <p:txBody>
          <a:bodyPr/>
          <a:lstStyle/>
          <a:p>
            <a:pPr eaLnBrk="1" hangingPunct="1"/>
            <a:r>
              <a:rPr lang="uk-UA" sz="3600" b="1" smtClean="0">
                <a:ln>
                  <a:noFill/>
                </a:ln>
                <a:latin typeface="Garamond" pitchFamily="18" charset="0"/>
              </a:rPr>
              <a:t>Алгоритм розв'язування задач із застосуванням закону збереження механічної енергії</a:t>
            </a:r>
            <a:endParaRPr lang="ru-RU" sz="3600" b="1" smtClean="0">
              <a:ln>
                <a:noFill/>
              </a:ln>
              <a:latin typeface="Garamond" pitchFamily="18" charset="0"/>
            </a:endParaRPr>
          </a:p>
        </p:txBody>
      </p:sp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993775" y="2840038"/>
            <a:ext cx="1031875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just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uk-UA" sz="2400" b="1">
                <a:latin typeface="Garamond" pitchFamily="18" charset="0"/>
              </a:rPr>
              <a:t>Уважно прочитайте умову задачі. З'ясуйте, чи є система ізольованою, чи можна знехтувати дією сили опору. Запишіть коротку умову задачі.</a:t>
            </a:r>
          </a:p>
          <a:p>
            <a:pPr indent="450850" algn="just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uk-UA" sz="2400" b="1">
                <a:latin typeface="Garamond" pitchFamily="18" charset="0"/>
              </a:rPr>
              <a:t>Виконайте пояснювальний рисунок, на якому зазначте нульовий рівень, початковий та кінцевий стан тіла (системи тіл).</a:t>
            </a:r>
          </a:p>
          <a:p>
            <a:pPr indent="450850" algn="just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uk-UA" sz="2400" b="1">
                <a:latin typeface="Garamond" pitchFamily="18" charset="0"/>
              </a:rPr>
              <a:t>Запишіть закон збереження та перетворення механічної енергії. Конкретизуйте цей запис, скориставшись даними, наведеними в умові задачі, та відповідними формулами для визначення енергії.</a:t>
            </a:r>
            <a:endParaRPr lang="el-GR" sz="2400" b="1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 idx="4294967295"/>
          </p:nvPr>
        </p:nvSpPr>
        <p:spPr>
          <a:xfrm>
            <a:off x="2024063" y="854075"/>
            <a:ext cx="9601200" cy="1303338"/>
          </a:xfrm>
        </p:spPr>
        <p:txBody>
          <a:bodyPr/>
          <a:lstStyle/>
          <a:p>
            <a:pPr eaLnBrk="1" hangingPunct="1"/>
            <a:r>
              <a:rPr lang="uk-UA" sz="3600" b="1" smtClean="0">
                <a:ln>
                  <a:noFill/>
                </a:ln>
                <a:latin typeface="Garamond" pitchFamily="18" charset="0"/>
              </a:rPr>
              <a:t>Алгоритм розв'язування задач із застосуванням закону збереження механічної енергії</a:t>
            </a:r>
            <a:endParaRPr lang="ru-RU" sz="3600" b="1" smtClean="0">
              <a:ln>
                <a:noFill/>
              </a:ln>
              <a:latin typeface="Garamond" pitchFamily="18" charset="0"/>
            </a:endParaRPr>
          </a:p>
        </p:txBody>
      </p:sp>
      <p:sp>
        <p:nvSpPr>
          <p:cNvPr id="27650" name="Text Box 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indent="165100" eaLnBrk="1" hangingPunct="1">
              <a:buFont typeface="Arial" charset="0"/>
              <a:buNone/>
            </a:pPr>
            <a:r>
              <a:rPr lang="uk-UA" sz="2800" b="1" smtClean="0">
                <a:solidFill>
                  <a:schemeClr val="tx1"/>
                </a:solidFill>
                <a:latin typeface="Garamond" pitchFamily="18" charset="0"/>
              </a:rPr>
              <a:t>4. Розв'яжіть отримане рівняння відносно невідомої величини. Перевірте її одиницю та визначте числове значення.</a:t>
            </a:r>
          </a:p>
          <a:p>
            <a:pPr indent="165100" eaLnBrk="1" hangingPunct="1">
              <a:buFont typeface="Arial" charset="0"/>
              <a:buNone/>
            </a:pPr>
            <a:r>
              <a:rPr lang="uk-UA" sz="2800" b="1" smtClean="0">
                <a:solidFill>
                  <a:schemeClr val="tx1"/>
                </a:solidFill>
                <a:latin typeface="Garamond" pitchFamily="18" charset="0"/>
              </a:rPr>
              <a:t>5. Проаналізуйте результат і запишіть відповідь.</a:t>
            </a:r>
            <a:endParaRPr lang="el-GR" sz="2800" b="1" smtClean="0">
              <a:solidFill>
                <a:schemeClr val="tx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95400" y="982663"/>
            <a:ext cx="9601200" cy="1328737"/>
          </a:xfrm>
        </p:spPr>
        <p:txBody>
          <a:bodyPr/>
          <a:lstStyle/>
          <a:p>
            <a:pPr eaLnBrk="1" hangingPunct="1"/>
            <a:r>
              <a:rPr lang="uk-UA" b="1" smtClean="0">
                <a:ln>
                  <a:noFill/>
                </a:ln>
                <a:latin typeface="Garamond" pitchFamily="18" charset="0"/>
              </a:rPr>
              <a:t>Розв'язування задач</a:t>
            </a:r>
            <a:r>
              <a:rPr lang="uk-UA" smtClean="0">
                <a:ln>
                  <a:noFill/>
                </a:ln>
                <a:latin typeface="Garamond" pitchFamily="18" charset="0"/>
              </a:rPr>
              <a:t> </a:t>
            </a:r>
            <a:endParaRPr lang="ru-RU" smtClean="0">
              <a:ln>
                <a:noFill/>
              </a:ln>
              <a:latin typeface="Garamond" pitchFamily="18" charset="0"/>
            </a:endParaRPr>
          </a:p>
        </p:txBody>
      </p:sp>
      <p:sp>
        <p:nvSpPr>
          <p:cNvPr id="28674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latin typeface="Garamond" pitchFamily="18" charset="0"/>
              </a:rPr>
              <a:t>Задача 1. Під час пострілу з пружинного пістолета вертикально вгору куля масою 20 г піднялася на висоту 5 м. Знайдіть жорсткість пружини пістолета, якщо вона була стиснута на 10 см. Масою пружини знехтувати.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>
                <a:ln>
                  <a:noFill/>
                </a:ln>
                <a:latin typeface="Garamond" pitchFamily="18" charset="0"/>
              </a:rPr>
              <a:t>Розв'язання </a:t>
            </a:r>
            <a:endParaRPr lang="ru-RU" smtClean="0">
              <a:ln>
                <a:noFill/>
              </a:ln>
              <a:latin typeface="Garamond" pitchFamily="18" charset="0"/>
            </a:endParaRPr>
          </a:p>
        </p:txBody>
      </p:sp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aramond" pitchFamily="18" charset="0"/>
            </a:endParaRPr>
          </a:p>
        </p:txBody>
      </p:sp>
      <p:sp>
        <p:nvSpPr>
          <p:cNvPr id="29699" name="AutoShape 6" descr="image607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0" name="AutoShape 8" descr="image607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1" name="AutoShape 10" descr="image607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9702" name="Picture 11" descr="image6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6513" y="2962275"/>
            <a:ext cx="1906587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uk-UA" smtClean="0">
                <a:ln>
                  <a:noFill/>
                </a:ln>
                <a:latin typeface="Garamond" pitchFamily="18" charset="0"/>
              </a:rPr>
              <a:t>Розв'язання </a:t>
            </a:r>
            <a:endParaRPr lang="ru-RU" smtClean="0">
              <a:ln>
                <a:noFill/>
              </a:ln>
              <a:latin typeface="Garamond" pitchFamily="18" charset="0"/>
            </a:endParaRPr>
          </a:p>
        </p:txBody>
      </p:sp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aramond" pitchFamily="18" charset="0"/>
            </a:endParaRPr>
          </a:p>
        </p:txBody>
      </p:sp>
      <p:sp>
        <p:nvSpPr>
          <p:cNvPr id="30723" name="AutoShape 4" descr="image607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4" name="AutoShape 5" descr="image607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5" name="AutoShape 6" descr="image607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0726" name="Picture 7" descr="image6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6513" y="2962275"/>
            <a:ext cx="1906587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727" name="AutoShape 8"/>
          <p:cNvCxnSpPr>
            <a:cxnSpLocks noChangeShapeType="1"/>
          </p:cNvCxnSpPr>
          <p:nvPr/>
        </p:nvCxnSpPr>
        <p:spPr bwMode="auto">
          <a:xfrm>
            <a:off x="4672013" y="2928938"/>
            <a:ext cx="71437" cy="2686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0728" name="Line 10"/>
          <p:cNvSpPr>
            <a:spLocks noChangeShapeType="1"/>
          </p:cNvSpPr>
          <p:nvPr/>
        </p:nvSpPr>
        <p:spPr bwMode="auto">
          <a:xfrm flipH="1" flipV="1">
            <a:off x="3671888" y="3228975"/>
            <a:ext cx="42862" cy="1857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cxnSp>
        <p:nvCxnSpPr>
          <p:cNvPr id="30729" name="AutoShape 11"/>
          <p:cNvCxnSpPr>
            <a:cxnSpLocks noChangeShapeType="1"/>
          </p:cNvCxnSpPr>
          <p:nvPr/>
        </p:nvCxnSpPr>
        <p:spPr bwMode="auto">
          <a:xfrm>
            <a:off x="4471988" y="5629275"/>
            <a:ext cx="6143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0730" name="Rectangle 12"/>
          <p:cNvSpPr>
            <a:spLocks noChangeArrowheads="1"/>
          </p:cNvSpPr>
          <p:nvPr/>
        </p:nvSpPr>
        <p:spPr bwMode="auto">
          <a:xfrm>
            <a:off x="5297488" y="5332413"/>
            <a:ext cx="627062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/>
              <a:t>Ек1 </a:t>
            </a:r>
          </a:p>
        </p:txBody>
      </p:sp>
      <p:sp>
        <p:nvSpPr>
          <p:cNvPr id="30731" name="Rectangle 13"/>
          <p:cNvSpPr>
            <a:spLocks noChangeArrowheads="1"/>
          </p:cNvSpPr>
          <p:nvPr/>
        </p:nvSpPr>
        <p:spPr bwMode="auto">
          <a:xfrm>
            <a:off x="5037138" y="2674938"/>
            <a:ext cx="690562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/>
              <a:t>Ек2  </a:t>
            </a:r>
          </a:p>
        </p:txBody>
      </p:sp>
      <p:sp>
        <p:nvSpPr>
          <p:cNvPr id="30732" name="Rectangle 14"/>
          <p:cNvSpPr>
            <a:spLocks noChangeArrowheads="1"/>
          </p:cNvSpPr>
          <p:nvPr/>
        </p:nvSpPr>
        <p:spPr bwMode="auto">
          <a:xfrm>
            <a:off x="6199188" y="5318125"/>
            <a:ext cx="650875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/>
              <a:t>Еп1 </a:t>
            </a:r>
          </a:p>
        </p:txBody>
      </p:sp>
      <p:sp>
        <p:nvSpPr>
          <p:cNvPr id="30733" name="Rectangle 15"/>
          <p:cNvSpPr>
            <a:spLocks noChangeArrowheads="1"/>
          </p:cNvSpPr>
          <p:nvPr/>
        </p:nvSpPr>
        <p:spPr bwMode="auto">
          <a:xfrm>
            <a:off x="5967413" y="2703513"/>
            <a:ext cx="714375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/>
              <a:t>Еп2. </a:t>
            </a:r>
          </a:p>
        </p:txBody>
      </p:sp>
      <p:sp>
        <p:nvSpPr>
          <p:cNvPr id="30734" name="AutoShape 16"/>
          <p:cNvSpPr>
            <a:spLocks noChangeArrowheads="1"/>
          </p:cNvSpPr>
          <p:nvPr/>
        </p:nvSpPr>
        <p:spPr bwMode="auto">
          <a:xfrm>
            <a:off x="4640263" y="2943225"/>
            <a:ext cx="88900" cy="200025"/>
          </a:xfrm>
          <a:custGeom>
            <a:avLst/>
            <a:gdLst>
              <a:gd name="T0" fmla="*/ 4648437 w 21600"/>
              <a:gd name="T1" fmla="*/ 79423268 h 21600"/>
              <a:gd name="T2" fmla="*/ 3098963 w 21600"/>
              <a:gd name="T3" fmla="*/ 158845796 h 21600"/>
              <a:gd name="T4" fmla="*/ 1549473 w 21600"/>
              <a:gd name="T5" fmla="*/ 79423268 h 21600"/>
              <a:gd name="T6" fmla="*/ 3098963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7200 w 21600"/>
              <a:gd name="T13" fmla="*/ 7200 h 21600"/>
              <a:gd name="T14" fmla="*/ 14400 w 21600"/>
              <a:gd name="T15" fmla="*/ 144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uk-UA" smtClean="0">
                <a:ln>
                  <a:noFill/>
                </a:ln>
                <a:latin typeface="Garamond" pitchFamily="18" charset="0"/>
              </a:rPr>
              <a:t>Розв'язання </a:t>
            </a:r>
            <a:endParaRPr lang="ru-RU" smtClean="0">
              <a:ln>
                <a:noFill/>
              </a:ln>
              <a:latin typeface="Garamond" pitchFamily="18" charset="0"/>
            </a:endParaRPr>
          </a:p>
        </p:txBody>
      </p:sp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aramond" pitchFamily="18" charset="0"/>
            </a:endParaRPr>
          </a:p>
        </p:txBody>
      </p:sp>
      <p:sp>
        <p:nvSpPr>
          <p:cNvPr id="31747" name="AutoShape 4" descr="image607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48" name="AutoShape 5" descr="image607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49" name="AutoShape 6" descr="image607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1750" name="Picture 7" descr="image6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6513" y="2962275"/>
            <a:ext cx="1906587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751" name="AutoShape 8"/>
          <p:cNvCxnSpPr>
            <a:cxnSpLocks noChangeShapeType="1"/>
          </p:cNvCxnSpPr>
          <p:nvPr/>
        </p:nvCxnSpPr>
        <p:spPr bwMode="auto">
          <a:xfrm>
            <a:off x="4672013" y="2928938"/>
            <a:ext cx="71437" cy="2686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1752" name="Line 10"/>
          <p:cNvSpPr>
            <a:spLocks noChangeShapeType="1"/>
          </p:cNvSpPr>
          <p:nvPr/>
        </p:nvSpPr>
        <p:spPr bwMode="auto">
          <a:xfrm flipH="1" flipV="1">
            <a:off x="3671888" y="3228975"/>
            <a:ext cx="42862" cy="1857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cxnSp>
        <p:nvCxnSpPr>
          <p:cNvPr id="31753" name="AutoShape 11"/>
          <p:cNvCxnSpPr>
            <a:cxnSpLocks noChangeShapeType="1"/>
          </p:cNvCxnSpPr>
          <p:nvPr/>
        </p:nvCxnSpPr>
        <p:spPr bwMode="auto">
          <a:xfrm>
            <a:off x="4471988" y="5629275"/>
            <a:ext cx="6143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1754" name="Rectangle 14"/>
          <p:cNvSpPr>
            <a:spLocks noChangeArrowheads="1"/>
          </p:cNvSpPr>
          <p:nvPr/>
        </p:nvSpPr>
        <p:spPr bwMode="auto">
          <a:xfrm>
            <a:off x="5313363" y="5418138"/>
            <a:ext cx="847725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/>
              <a:t>Еп1 </a:t>
            </a:r>
            <a:r>
              <a:rPr lang="en-US"/>
              <a:t>= </a:t>
            </a:r>
            <a:endParaRPr lang="ru-RU"/>
          </a:p>
        </p:txBody>
      </p:sp>
      <p:sp>
        <p:nvSpPr>
          <p:cNvPr id="31755" name="Rectangle 15"/>
          <p:cNvSpPr>
            <a:spLocks noChangeArrowheads="1"/>
          </p:cNvSpPr>
          <p:nvPr/>
        </p:nvSpPr>
        <p:spPr bwMode="auto">
          <a:xfrm>
            <a:off x="5153025" y="2774950"/>
            <a:ext cx="1228725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/>
              <a:t>Еп2.</a:t>
            </a:r>
            <a:r>
              <a:rPr lang="en-US"/>
              <a:t>=mgh</a:t>
            </a:r>
            <a:endParaRPr lang="ru-RU"/>
          </a:p>
        </p:txBody>
      </p:sp>
      <p:sp>
        <p:nvSpPr>
          <p:cNvPr id="31756" name="AutoShape 16"/>
          <p:cNvSpPr>
            <a:spLocks noChangeArrowheads="1"/>
          </p:cNvSpPr>
          <p:nvPr/>
        </p:nvSpPr>
        <p:spPr bwMode="auto">
          <a:xfrm>
            <a:off x="4640263" y="2943225"/>
            <a:ext cx="88900" cy="200025"/>
          </a:xfrm>
          <a:custGeom>
            <a:avLst/>
            <a:gdLst>
              <a:gd name="T0" fmla="*/ 4648437 w 21600"/>
              <a:gd name="T1" fmla="*/ 79423268 h 21600"/>
              <a:gd name="T2" fmla="*/ 3098963 w 21600"/>
              <a:gd name="T3" fmla="*/ 158845796 h 21600"/>
              <a:gd name="T4" fmla="*/ 1549473 w 21600"/>
              <a:gd name="T5" fmla="*/ 79423268 h 21600"/>
              <a:gd name="T6" fmla="*/ 3098963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7200 w 21600"/>
              <a:gd name="T13" fmla="*/ 7200 h 21600"/>
              <a:gd name="T14" fmla="*/ 14400 w 21600"/>
              <a:gd name="T15" fmla="*/ 144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7" name="AutoShape 18" descr="image608"/>
          <p:cNvSpPr>
            <a:spLocks noChangeAspect="1" noChangeArrowheads="1"/>
          </p:cNvSpPr>
          <p:nvPr/>
        </p:nvSpPr>
        <p:spPr bwMode="auto">
          <a:xfrm>
            <a:off x="14922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1758" name="Picture 19" descr="image6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0125" y="5265738"/>
            <a:ext cx="427038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9" name="Rectangle 21"/>
          <p:cNvSpPr>
            <a:spLocks noChangeArrowheads="1"/>
          </p:cNvSpPr>
          <p:nvPr/>
        </p:nvSpPr>
        <p:spPr bwMode="auto">
          <a:xfrm>
            <a:off x="7785100" y="3695700"/>
            <a:ext cx="2222500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solidFill>
                  <a:srgbClr val="000000"/>
                </a:solidFill>
                <a:latin typeface="Roboto"/>
              </a:rPr>
              <a:t>Е</a:t>
            </a:r>
            <a:r>
              <a:rPr lang="ru-RU" sz="1400" baseline="-30000">
                <a:solidFill>
                  <a:srgbClr val="000000"/>
                </a:solidFill>
                <a:latin typeface="Roboto"/>
              </a:rPr>
              <a:t>к1</a:t>
            </a:r>
            <a:r>
              <a:rPr lang="ru-RU">
                <a:solidFill>
                  <a:srgbClr val="000000"/>
                </a:solidFill>
                <a:latin typeface="Garamond" pitchFamily="18" charset="0"/>
              </a:rPr>
              <a:t> </a:t>
            </a:r>
            <a:r>
              <a:rPr lang="ru-RU">
                <a:solidFill>
                  <a:srgbClr val="000000"/>
                </a:solidFill>
                <a:latin typeface="Roboto"/>
              </a:rPr>
              <a:t>= Е</a:t>
            </a:r>
            <a:r>
              <a:rPr lang="ru-RU" sz="1400" baseline="-30000">
                <a:solidFill>
                  <a:srgbClr val="000000"/>
                </a:solidFill>
                <a:latin typeface="Roboto"/>
              </a:rPr>
              <a:t>к2</a:t>
            </a:r>
            <a:r>
              <a:rPr lang="ru-RU">
                <a:solidFill>
                  <a:srgbClr val="000000"/>
                </a:solidFill>
                <a:latin typeface="Garamond" pitchFamily="18" charset="0"/>
              </a:rPr>
              <a:t> </a:t>
            </a:r>
            <a:r>
              <a:rPr lang="ru-RU">
                <a:solidFill>
                  <a:srgbClr val="000000"/>
                </a:solidFill>
                <a:latin typeface="Roboto"/>
              </a:rPr>
              <a:t>= 0.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uk-UA" smtClean="0">
                <a:ln>
                  <a:noFill/>
                </a:ln>
                <a:latin typeface="Garamond" pitchFamily="18" charset="0"/>
              </a:rPr>
              <a:t>Розв'язання </a:t>
            </a:r>
            <a:endParaRPr lang="ru-RU" smtClean="0">
              <a:ln>
                <a:noFill/>
              </a:ln>
              <a:latin typeface="Garamond" pitchFamily="18" charset="0"/>
            </a:endParaRPr>
          </a:p>
        </p:txBody>
      </p:sp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aramond" pitchFamily="18" charset="0"/>
            </a:endParaRPr>
          </a:p>
        </p:txBody>
      </p:sp>
      <p:sp>
        <p:nvSpPr>
          <p:cNvPr id="32771" name="AutoShape 4" descr="image607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72" name="AutoShape 5" descr="image607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73" name="AutoShape 6" descr="image607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2774" name="Picture 7" descr="image6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6513" y="2962275"/>
            <a:ext cx="1906587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775" name="AutoShape 8"/>
          <p:cNvCxnSpPr>
            <a:cxnSpLocks noChangeShapeType="1"/>
          </p:cNvCxnSpPr>
          <p:nvPr/>
        </p:nvCxnSpPr>
        <p:spPr bwMode="auto">
          <a:xfrm>
            <a:off x="4672013" y="2928938"/>
            <a:ext cx="71437" cy="2686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2776" name="Line 9"/>
          <p:cNvSpPr>
            <a:spLocks noChangeShapeType="1"/>
          </p:cNvSpPr>
          <p:nvPr/>
        </p:nvSpPr>
        <p:spPr bwMode="auto">
          <a:xfrm flipH="1" flipV="1">
            <a:off x="3671888" y="3228975"/>
            <a:ext cx="42862" cy="1857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cxnSp>
        <p:nvCxnSpPr>
          <p:cNvPr id="32777" name="AutoShape 10"/>
          <p:cNvCxnSpPr>
            <a:cxnSpLocks noChangeShapeType="1"/>
          </p:cNvCxnSpPr>
          <p:nvPr/>
        </p:nvCxnSpPr>
        <p:spPr bwMode="auto">
          <a:xfrm>
            <a:off x="4471988" y="5629275"/>
            <a:ext cx="6143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2778" name="Rectangle 11"/>
          <p:cNvSpPr>
            <a:spLocks noChangeArrowheads="1"/>
          </p:cNvSpPr>
          <p:nvPr/>
        </p:nvSpPr>
        <p:spPr bwMode="auto">
          <a:xfrm>
            <a:off x="5313363" y="5418138"/>
            <a:ext cx="847725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/>
              <a:t>Еп1 </a:t>
            </a:r>
            <a:r>
              <a:rPr lang="en-US"/>
              <a:t>= </a:t>
            </a:r>
            <a:endParaRPr lang="ru-RU"/>
          </a:p>
        </p:txBody>
      </p:sp>
      <p:sp>
        <p:nvSpPr>
          <p:cNvPr id="32779" name="Rectangle 12"/>
          <p:cNvSpPr>
            <a:spLocks noChangeArrowheads="1"/>
          </p:cNvSpPr>
          <p:nvPr/>
        </p:nvSpPr>
        <p:spPr bwMode="auto">
          <a:xfrm>
            <a:off x="5153025" y="2774950"/>
            <a:ext cx="1228725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/>
              <a:t>Еп2.</a:t>
            </a:r>
            <a:r>
              <a:rPr lang="en-US"/>
              <a:t>=mgh</a:t>
            </a:r>
            <a:endParaRPr lang="ru-RU"/>
          </a:p>
        </p:txBody>
      </p:sp>
      <p:sp>
        <p:nvSpPr>
          <p:cNvPr id="32780" name="AutoShape 13"/>
          <p:cNvSpPr>
            <a:spLocks noChangeArrowheads="1"/>
          </p:cNvSpPr>
          <p:nvPr/>
        </p:nvSpPr>
        <p:spPr bwMode="auto">
          <a:xfrm>
            <a:off x="4640263" y="2943225"/>
            <a:ext cx="88900" cy="200025"/>
          </a:xfrm>
          <a:custGeom>
            <a:avLst/>
            <a:gdLst>
              <a:gd name="T0" fmla="*/ 4648437 w 21600"/>
              <a:gd name="T1" fmla="*/ 79423268 h 21600"/>
              <a:gd name="T2" fmla="*/ 3098963 w 21600"/>
              <a:gd name="T3" fmla="*/ 158845796 h 21600"/>
              <a:gd name="T4" fmla="*/ 1549473 w 21600"/>
              <a:gd name="T5" fmla="*/ 79423268 h 21600"/>
              <a:gd name="T6" fmla="*/ 3098963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7200 w 21600"/>
              <a:gd name="T13" fmla="*/ 7200 h 21600"/>
              <a:gd name="T14" fmla="*/ 14400 w 21600"/>
              <a:gd name="T15" fmla="*/ 144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1" name="AutoShape 14" descr="image608"/>
          <p:cNvSpPr>
            <a:spLocks noChangeAspect="1" noChangeArrowheads="1"/>
          </p:cNvSpPr>
          <p:nvPr/>
        </p:nvSpPr>
        <p:spPr bwMode="auto">
          <a:xfrm>
            <a:off x="14922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2782" name="Picture 15" descr="image6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0125" y="5237163"/>
            <a:ext cx="427038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3" name="Rectangle 16"/>
          <p:cNvSpPr>
            <a:spLocks noChangeArrowheads="1"/>
          </p:cNvSpPr>
          <p:nvPr/>
        </p:nvSpPr>
        <p:spPr bwMode="auto">
          <a:xfrm>
            <a:off x="8256588" y="2738438"/>
            <a:ext cx="2222500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solidFill>
                  <a:srgbClr val="000000"/>
                </a:solidFill>
                <a:latin typeface="Roboto"/>
              </a:rPr>
              <a:t>Е</a:t>
            </a:r>
            <a:r>
              <a:rPr lang="ru-RU" sz="1400" baseline="-30000">
                <a:solidFill>
                  <a:srgbClr val="000000"/>
                </a:solidFill>
                <a:latin typeface="Roboto"/>
              </a:rPr>
              <a:t>к1</a:t>
            </a:r>
            <a:r>
              <a:rPr lang="ru-RU">
                <a:solidFill>
                  <a:srgbClr val="000000"/>
                </a:solidFill>
                <a:latin typeface="Garamond" pitchFamily="18" charset="0"/>
              </a:rPr>
              <a:t> </a:t>
            </a:r>
            <a:r>
              <a:rPr lang="ru-RU">
                <a:solidFill>
                  <a:srgbClr val="000000"/>
                </a:solidFill>
                <a:latin typeface="Roboto"/>
              </a:rPr>
              <a:t>= Е</a:t>
            </a:r>
            <a:r>
              <a:rPr lang="ru-RU" sz="1400" baseline="-30000">
                <a:solidFill>
                  <a:srgbClr val="000000"/>
                </a:solidFill>
                <a:latin typeface="Roboto"/>
              </a:rPr>
              <a:t>к2</a:t>
            </a:r>
            <a:r>
              <a:rPr lang="ru-RU">
                <a:solidFill>
                  <a:srgbClr val="000000"/>
                </a:solidFill>
                <a:latin typeface="Garamond" pitchFamily="18" charset="0"/>
              </a:rPr>
              <a:t> </a:t>
            </a:r>
            <a:r>
              <a:rPr lang="ru-RU">
                <a:solidFill>
                  <a:srgbClr val="000000"/>
                </a:solidFill>
                <a:latin typeface="Roboto"/>
              </a:rPr>
              <a:t>= 0.</a:t>
            </a:r>
            <a:r>
              <a:rPr lang="ru-RU"/>
              <a:t> </a:t>
            </a:r>
          </a:p>
        </p:txBody>
      </p:sp>
      <p:sp>
        <p:nvSpPr>
          <p:cNvPr id="32784" name="Rectangle 17"/>
          <p:cNvSpPr>
            <a:spLocks noChangeArrowheads="1"/>
          </p:cNvSpPr>
          <p:nvPr/>
        </p:nvSpPr>
        <p:spPr bwMode="auto">
          <a:xfrm>
            <a:off x="8124825" y="3575050"/>
            <a:ext cx="2593975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/>
              <a:t>Ек1 + Еп1 = Ек2 + Еп2 </a:t>
            </a:r>
          </a:p>
        </p:txBody>
      </p:sp>
      <p:sp>
        <p:nvSpPr>
          <p:cNvPr id="32785" name="Rectangle 18"/>
          <p:cNvSpPr>
            <a:spLocks noChangeArrowheads="1"/>
          </p:cNvSpPr>
          <p:nvPr/>
        </p:nvSpPr>
        <p:spPr bwMode="auto">
          <a:xfrm>
            <a:off x="8596313" y="4360863"/>
            <a:ext cx="1441450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/>
              <a:t> Еп1 = </a:t>
            </a:r>
            <a:r>
              <a:rPr lang="en-US"/>
              <a:t> </a:t>
            </a:r>
            <a:r>
              <a:rPr lang="ru-RU"/>
              <a:t>Еп2 </a:t>
            </a:r>
          </a:p>
        </p:txBody>
      </p:sp>
      <p:sp>
        <p:nvSpPr>
          <p:cNvPr id="32786" name="Rectangle 19"/>
          <p:cNvSpPr>
            <a:spLocks noChangeArrowheads="1"/>
          </p:cNvSpPr>
          <p:nvPr/>
        </p:nvSpPr>
        <p:spPr bwMode="auto">
          <a:xfrm>
            <a:off x="8110538" y="5032375"/>
            <a:ext cx="1228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mgh = </a:t>
            </a:r>
            <a:endParaRPr lang="ru-RU"/>
          </a:p>
        </p:txBody>
      </p:sp>
      <p:pic>
        <p:nvPicPr>
          <p:cNvPr id="32787" name="Picture 20" descr="image6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6363" y="4895850"/>
            <a:ext cx="427037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8" name="Rectangle 21"/>
          <p:cNvSpPr>
            <a:spLocks noChangeArrowheads="1"/>
          </p:cNvSpPr>
          <p:nvPr/>
        </p:nvSpPr>
        <p:spPr bwMode="auto">
          <a:xfrm>
            <a:off x="5640388" y="3246438"/>
            <a:ext cx="912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1500">
                <a:solidFill>
                  <a:srgbClr val="000000"/>
                </a:solidFill>
                <a:latin typeface="Roboto"/>
              </a:rPr>
              <a:t>k =</a:t>
            </a:r>
            <a:r>
              <a:rPr lang="ru-RU" sz="1500">
                <a:solidFill>
                  <a:srgbClr val="000000"/>
                </a:solidFill>
                <a:latin typeface="Garamond" pitchFamily="18" charset="0"/>
              </a:rPr>
              <a:t> </a:t>
            </a:r>
            <a:r>
              <a:rPr lang="ru-RU" sz="1200"/>
              <a:t>  </a:t>
            </a:r>
            <a:r>
              <a:rPr lang="ru-RU" sz="1600">
                <a:latin typeface="Garamond" pitchFamily="18" charset="0"/>
              </a:rPr>
              <a:t> </a:t>
            </a:r>
            <a:r>
              <a:rPr lang="ru-RU" sz="1200">
                <a:latin typeface="Garamond" pitchFamily="18" charset="0"/>
              </a:rPr>
              <a:t>      </a:t>
            </a:r>
            <a:r>
              <a:rPr lang="ru-RU">
                <a:latin typeface="Garamond" pitchFamily="18" charset="0"/>
              </a:rPr>
              <a:t> </a:t>
            </a:r>
          </a:p>
        </p:txBody>
      </p:sp>
      <p:sp>
        <p:nvSpPr>
          <p:cNvPr id="32789" name="AutoShape 22" descr="image609"/>
          <p:cNvSpPr>
            <a:spLocks noChangeAspect="1" noChangeArrowheads="1"/>
          </p:cNvSpPr>
          <p:nvPr/>
        </p:nvSpPr>
        <p:spPr bwMode="auto">
          <a:xfrm>
            <a:off x="6081713" y="3292475"/>
            <a:ext cx="3048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5" descr="image6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0525" y="1327150"/>
            <a:ext cx="1044575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6"/>
          <p:cNvSpPr>
            <a:spLocks noChangeArrowheads="1"/>
          </p:cNvSpPr>
          <p:nvPr/>
        </p:nvSpPr>
        <p:spPr bwMode="auto">
          <a:xfrm>
            <a:off x="3275013" y="1503363"/>
            <a:ext cx="15700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262626"/>
                </a:solidFill>
                <a:latin typeface="Garamond" pitchFamily="18" charset="0"/>
              </a:rPr>
              <a:t>K = </a:t>
            </a:r>
            <a:endParaRPr lang="ru-RU" sz="2800">
              <a:solidFill>
                <a:srgbClr val="262626"/>
              </a:solidFill>
              <a:latin typeface="Garamond" pitchFamily="18" charset="0"/>
            </a:endParaRPr>
          </a:p>
        </p:txBody>
      </p:sp>
      <p:pic>
        <p:nvPicPr>
          <p:cNvPr id="33795" name="Picture 7" descr="image6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0275" y="2957513"/>
            <a:ext cx="31559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8"/>
          <p:cNvSpPr>
            <a:spLocks noChangeArrowheads="1"/>
          </p:cNvSpPr>
          <p:nvPr/>
        </p:nvSpPr>
        <p:spPr bwMode="auto">
          <a:xfrm>
            <a:off x="2817813" y="3232150"/>
            <a:ext cx="1027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262626"/>
                </a:solidFill>
              </a:rPr>
              <a:t>K = </a:t>
            </a:r>
            <a:endParaRPr lang="ru-RU">
              <a:solidFill>
                <a:srgbClr val="262626"/>
              </a:solidFill>
            </a:endParaRPr>
          </a:p>
        </p:txBody>
      </p:sp>
      <p:sp>
        <p:nvSpPr>
          <p:cNvPr id="33797" name="Rectangle 9"/>
          <p:cNvSpPr>
            <a:spLocks noChangeArrowheads="1"/>
          </p:cNvSpPr>
          <p:nvPr/>
        </p:nvSpPr>
        <p:spPr bwMode="auto">
          <a:xfrm>
            <a:off x="6794500" y="3332163"/>
            <a:ext cx="1233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262626"/>
                </a:solidFill>
              </a:rPr>
              <a:t>= </a:t>
            </a:r>
            <a:r>
              <a:rPr lang="en-US" b="1">
                <a:solidFill>
                  <a:srgbClr val="262626"/>
                </a:solidFill>
              </a:rPr>
              <a:t>196</a:t>
            </a:r>
            <a:endParaRPr lang="ru-RU" b="1">
              <a:solidFill>
                <a:srgbClr val="262626"/>
              </a:solidFill>
            </a:endParaRPr>
          </a:p>
        </p:txBody>
      </p:sp>
      <p:pic>
        <p:nvPicPr>
          <p:cNvPr id="33798" name="Picture 11" descr="image6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75" y="3025775"/>
            <a:ext cx="2476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AutoShape 13" descr="image611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00" name="Text Box 14"/>
          <p:cNvSpPr txBox="1">
            <a:spLocks noChangeArrowheads="1"/>
          </p:cNvSpPr>
          <p:nvPr/>
        </p:nvSpPr>
        <p:spPr bwMode="auto">
          <a:xfrm>
            <a:off x="1885950" y="4986338"/>
            <a:ext cx="6900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>
                <a:latin typeface="Garamond" pitchFamily="18" charset="0"/>
              </a:rPr>
              <a:t>Відповідь:  жорсткість пружини 196 Н/м</a:t>
            </a:r>
            <a:endParaRPr lang="ru-RU" sz="2400" b="1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 idx="4294967295"/>
          </p:nvPr>
        </p:nvSpPr>
        <p:spPr>
          <a:xfrm>
            <a:off x="2252663" y="868363"/>
            <a:ext cx="9015412" cy="1303337"/>
          </a:xfrm>
        </p:spPr>
        <p:txBody>
          <a:bodyPr/>
          <a:lstStyle/>
          <a:p>
            <a:pPr eaLnBrk="1" hangingPunct="1"/>
            <a:r>
              <a:rPr lang="ru-RU" sz="4800" b="1" dirty="0" err="1" smtClean="0">
                <a:ln>
                  <a:noFill/>
                </a:ln>
                <a:latin typeface="Garamond" pitchFamily="18" charset="0"/>
              </a:rPr>
              <a:t>Завдання</a:t>
            </a:r>
            <a:r>
              <a:rPr lang="ru-RU" sz="4800" b="1" dirty="0" smtClean="0">
                <a:ln>
                  <a:noFill/>
                </a:ln>
                <a:latin typeface="Garamond" pitchFamily="18" charset="0"/>
              </a:rPr>
              <a:t> на </a:t>
            </a:r>
            <a:r>
              <a:rPr lang="ru-RU" sz="4800" b="1" dirty="0" err="1" smtClean="0">
                <a:ln>
                  <a:noFill/>
                </a:ln>
                <a:latin typeface="Garamond" pitchFamily="18" charset="0"/>
              </a:rPr>
              <a:t>другий</a:t>
            </a:r>
            <a:r>
              <a:rPr lang="ru-RU" sz="4800" b="1" dirty="0" smtClean="0">
                <a:ln>
                  <a:noFill/>
                </a:ln>
                <a:latin typeface="Garamond" pitchFamily="18" charset="0"/>
              </a:rPr>
              <a:t> урок</a:t>
            </a:r>
            <a:endParaRPr lang="ru-RU" sz="4800" b="1" dirty="0" smtClean="0">
              <a:ln>
                <a:noFill/>
              </a:ln>
              <a:latin typeface="Garamond" pitchFamily="18" charset="0"/>
            </a:endParaRPr>
          </a:p>
        </p:txBody>
      </p:sp>
      <p:sp>
        <p:nvSpPr>
          <p:cNvPr id="34818" name="Rectangle 3"/>
          <p:cNvSpPr>
            <a:spLocks noGrp="1"/>
          </p:cNvSpPr>
          <p:nvPr>
            <p:ph type="body" idx="4294967295"/>
          </p:nvPr>
        </p:nvSpPr>
        <p:spPr>
          <a:xfrm>
            <a:off x="1309688" y="3043238"/>
            <a:ext cx="9601200" cy="33178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b="1" dirty="0" smtClean="0">
                <a:latin typeface="Garamond" pitchFamily="18" charset="0"/>
              </a:rPr>
              <a:t>По </a:t>
            </a:r>
            <a:r>
              <a:rPr lang="ru-RU" sz="2800" b="1" dirty="0" err="1" smtClean="0">
                <a:latin typeface="Garamond" pitchFamily="18" charset="0"/>
              </a:rPr>
              <a:t>підручнику</a:t>
            </a:r>
            <a:r>
              <a:rPr lang="ru-RU" sz="2800" b="1" dirty="0" smtClean="0">
                <a:latin typeface="Garamond" pitchFamily="18" charset="0"/>
              </a:rPr>
              <a:t> </a:t>
            </a:r>
            <a:r>
              <a:rPr lang="ru-RU" sz="2800" b="1" dirty="0" err="1" smtClean="0">
                <a:latin typeface="Garamond" pitchFamily="18" charset="0"/>
              </a:rPr>
              <a:t>опрацюйте</a:t>
            </a:r>
            <a:r>
              <a:rPr lang="ru-RU" sz="2800" b="1" dirty="0" smtClean="0">
                <a:latin typeface="Garamond" pitchFamily="18" charset="0"/>
              </a:rPr>
              <a:t> параграф 17, пункт 1-3</a:t>
            </a:r>
          </a:p>
          <a:p>
            <a:pPr eaLnBrk="1" hangingPunct="1">
              <a:buFont typeface="Arial" charset="0"/>
              <a:buNone/>
            </a:pPr>
            <a:r>
              <a:rPr lang="ru-RU" sz="2800" b="1" dirty="0" err="1" smtClean="0">
                <a:latin typeface="Garamond" pitchFamily="18" charset="0"/>
              </a:rPr>
              <a:t>Означення</a:t>
            </a:r>
            <a:r>
              <a:rPr lang="ru-RU" sz="2800" b="1" dirty="0" smtClean="0">
                <a:latin typeface="Garamond" pitchFamily="18" charset="0"/>
              </a:rPr>
              <a:t> </a:t>
            </a:r>
            <a:r>
              <a:rPr lang="ru-RU" sz="2800" b="1" dirty="0" err="1" smtClean="0">
                <a:latin typeface="Garamond" pitchFamily="18" charset="0"/>
              </a:rPr>
              <a:t>імпульсу</a:t>
            </a:r>
            <a:r>
              <a:rPr lang="ru-RU" sz="2800" b="1" dirty="0" smtClean="0">
                <a:latin typeface="Garamond" pitchFamily="18" charset="0"/>
              </a:rPr>
              <a:t> та закон </a:t>
            </a:r>
            <a:r>
              <a:rPr lang="ru-RU" sz="2800" b="1" dirty="0" err="1" smtClean="0">
                <a:latin typeface="Garamond" pitchFamily="18" charset="0"/>
              </a:rPr>
              <a:t>збереження</a:t>
            </a:r>
            <a:r>
              <a:rPr lang="ru-RU" sz="2800" b="1" dirty="0" smtClean="0">
                <a:latin typeface="Garamond" pitchFamily="18" charset="0"/>
              </a:rPr>
              <a:t> </a:t>
            </a:r>
            <a:r>
              <a:rPr lang="ru-RU" sz="2800" b="1" dirty="0" err="1" smtClean="0">
                <a:latin typeface="Garamond" pitchFamily="18" charset="0"/>
              </a:rPr>
              <a:t>імпульсу</a:t>
            </a:r>
            <a:r>
              <a:rPr lang="ru-RU" sz="2800" b="1" dirty="0" smtClean="0">
                <a:latin typeface="Garamond" pitchFamily="18" charset="0"/>
              </a:rPr>
              <a:t> </a:t>
            </a:r>
            <a:r>
              <a:rPr lang="ru-RU" sz="2800" b="1" dirty="0" err="1" smtClean="0">
                <a:latin typeface="Garamond" pitchFamily="18" charset="0"/>
              </a:rPr>
              <a:t>запишіть</a:t>
            </a:r>
            <a:r>
              <a:rPr lang="ru-RU" sz="2800" b="1" dirty="0" smtClean="0">
                <a:latin typeface="Garamond" pitchFamily="18" charset="0"/>
              </a:rPr>
              <a:t> у </a:t>
            </a:r>
            <a:r>
              <a:rPr lang="ru-RU" sz="2800" b="1" dirty="0" err="1" smtClean="0">
                <a:latin typeface="Garamond" pitchFamily="18" charset="0"/>
              </a:rPr>
              <a:t>зошит</a:t>
            </a:r>
            <a:endParaRPr lang="ru-RU" sz="2800" b="1" dirty="0" smtClean="0">
              <a:latin typeface="Garamond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2800" b="1" dirty="0" err="1" smtClean="0">
                <a:latin typeface="Garamond" pitchFamily="18" charset="0"/>
              </a:rPr>
              <a:t>Дізнайтесь</a:t>
            </a:r>
            <a:r>
              <a:rPr lang="ru-RU" sz="2800" b="1" dirty="0" smtClean="0">
                <a:latin typeface="Garamond" pitchFamily="18" charset="0"/>
              </a:rPr>
              <a:t> про </a:t>
            </a:r>
            <a:r>
              <a:rPr lang="ru-RU" sz="2800" b="1" dirty="0" err="1" smtClean="0">
                <a:latin typeface="Garamond" pitchFamily="18" charset="0"/>
              </a:rPr>
              <a:t>реактивний</a:t>
            </a:r>
            <a:r>
              <a:rPr lang="ru-RU" sz="2800" b="1" dirty="0" smtClean="0">
                <a:latin typeface="Garamond" pitchFamily="18" charset="0"/>
              </a:rPr>
              <a:t> </a:t>
            </a:r>
            <a:r>
              <a:rPr lang="ru-RU" sz="2800" b="1" dirty="0" err="1" smtClean="0">
                <a:latin typeface="Garamond" pitchFamily="18" charset="0"/>
              </a:rPr>
              <a:t>рух</a:t>
            </a:r>
            <a:endParaRPr lang="ru-RU" sz="2800" b="1" dirty="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Параграф 17 вивчити, вправа 17(1)</a:t>
            </a:r>
          </a:p>
          <a:p>
            <a:r>
              <a:rPr lang="uk-UA" dirty="0" smtClean="0"/>
              <a:t>Експериментальне завдання </a:t>
            </a:r>
            <a:r>
              <a:rPr lang="uk-UA" smtClean="0"/>
              <a:t>(ст.110)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86189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779463" y="1169988"/>
            <a:ext cx="9601200" cy="1303337"/>
          </a:xfrm>
        </p:spPr>
        <p:txBody>
          <a:bodyPr/>
          <a:lstStyle/>
          <a:p>
            <a:pPr eaLnBrk="1" hangingPunct="1"/>
            <a:r>
              <a:rPr lang="uk-UA" b="1" dirty="0" smtClean="0">
                <a:ln>
                  <a:noFill/>
                </a:ln>
                <a:latin typeface="Garamond" pitchFamily="18" charset="0"/>
              </a:rPr>
              <a:t>Повторимо</a:t>
            </a:r>
            <a:endParaRPr lang="ru-RU" b="1" dirty="0" smtClean="0">
              <a:ln>
                <a:noFill/>
              </a:ln>
              <a:latin typeface="Garamond" pitchFamily="18" charset="0"/>
            </a:endParaRP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smtClean="0">
              <a:latin typeface="Garamond" pitchFamily="18" charset="0"/>
            </a:endParaRPr>
          </a:p>
          <a:p>
            <a:pPr eaLnBrk="1" hangingPunct="1"/>
            <a:endParaRPr lang="ru-RU" smtClean="0">
              <a:latin typeface="Garamond" pitchFamily="18" charset="0"/>
            </a:endParaRP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1412875" y="2840038"/>
            <a:ext cx="770572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just">
              <a:spcBef>
                <a:spcPct val="50000"/>
              </a:spcBef>
            </a:pPr>
            <a:r>
              <a:rPr lang="uk-UA" sz="2800" b="1">
                <a:latin typeface="Garamond" pitchFamily="18" charset="0"/>
              </a:rPr>
              <a:t>Енергія Е (або </a:t>
            </a:r>
            <a:r>
              <a:rPr lang="en-US" sz="2800" b="1">
                <a:latin typeface="Garamond" pitchFamily="18" charset="0"/>
              </a:rPr>
              <a:t>W</a:t>
            </a:r>
            <a:r>
              <a:rPr lang="uk-UA" sz="2800" b="1">
                <a:latin typeface="Garamond" pitchFamily="18" charset="0"/>
              </a:rPr>
              <a:t>) – це фізична величина, яка є загальною мірою руху та взаємодії всіх видів матерії.</a:t>
            </a:r>
          </a:p>
          <a:p>
            <a:pPr indent="450850" algn="ctr">
              <a:spcBef>
                <a:spcPct val="50000"/>
              </a:spcBef>
            </a:pPr>
            <a:r>
              <a:rPr lang="uk-UA" sz="2800" b="1">
                <a:latin typeface="Garamond" pitchFamily="18" charset="0"/>
              </a:rPr>
              <a:t>Одиниця енергії в СІ – </a:t>
            </a:r>
            <a:r>
              <a:rPr lang="uk-UA" sz="2800" b="1" i="1">
                <a:latin typeface="Garamond" pitchFamily="18" charset="0"/>
              </a:rPr>
              <a:t>джоуль</a:t>
            </a:r>
            <a:r>
              <a:rPr lang="uk-UA" sz="2800" b="1">
                <a:latin typeface="Garamond" pitchFamily="18" charset="0"/>
              </a:rPr>
              <a:t>.</a:t>
            </a:r>
            <a:endParaRPr lang="el-GR" sz="2800" b="1">
              <a:latin typeface="Garamond" pitchFamily="18" charset="0"/>
            </a:endParaRP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3328988" y="5102225"/>
            <a:ext cx="4535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just">
              <a:spcBef>
                <a:spcPct val="50000"/>
              </a:spcBef>
            </a:pPr>
            <a:r>
              <a:rPr lang="en-US" sz="3000" b="1">
                <a:latin typeface="Garamond" pitchFamily="18" charset="0"/>
              </a:rPr>
              <a:t>[</a:t>
            </a:r>
            <a:r>
              <a:rPr lang="uk-UA" sz="3000" b="1">
                <a:latin typeface="Garamond" pitchFamily="18" charset="0"/>
              </a:rPr>
              <a:t> Е</a:t>
            </a:r>
            <a:r>
              <a:rPr lang="en-US" sz="3000" b="1">
                <a:latin typeface="Garamond" pitchFamily="18" charset="0"/>
              </a:rPr>
              <a:t> ] = 1</a:t>
            </a:r>
            <a:r>
              <a:rPr lang="uk-UA" sz="3000" b="1">
                <a:latin typeface="Garamond" pitchFamily="18" charset="0"/>
              </a:rPr>
              <a:t> Дж = 1 Н</a:t>
            </a:r>
            <a:r>
              <a:rPr lang="en-US" sz="3000" b="1">
                <a:latin typeface="Garamond" pitchFamily="18" charset="0"/>
                <a:cs typeface="Times New Roman" pitchFamily="18" charset="0"/>
              </a:rPr>
              <a:t>·</a:t>
            </a:r>
            <a:r>
              <a:rPr lang="uk-UA" sz="3000" b="1">
                <a:latin typeface="Garamond" pitchFamily="18" charset="0"/>
              </a:rPr>
              <a:t>м</a:t>
            </a:r>
            <a:endParaRPr lang="el-GR" sz="3000" b="1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ln>
                  <a:noFill/>
                </a:ln>
                <a:latin typeface="Garamond" pitchFamily="18" charset="0"/>
              </a:rPr>
              <a:t>Механічна енергія</a:t>
            </a:r>
            <a:endParaRPr lang="ru-RU" b="1" smtClean="0">
              <a:ln>
                <a:noFill/>
              </a:ln>
              <a:latin typeface="Garamond" pitchFamily="18" charset="0"/>
            </a:endParaRPr>
          </a:p>
        </p:txBody>
      </p:sp>
      <p:sp>
        <p:nvSpPr>
          <p:cNvPr id="17410" name="Text Box 4"/>
          <p:cNvSpPr>
            <a:spLocks noGrp="1" noChangeArrowheads="1"/>
          </p:cNvSpPr>
          <p:nvPr>
            <p:ph idx="4294967295"/>
          </p:nvPr>
        </p:nvSpPr>
        <p:spPr>
          <a:xfrm>
            <a:off x="1295400" y="2557463"/>
            <a:ext cx="6157913" cy="3317875"/>
          </a:xfrm>
        </p:spPr>
        <p:txBody>
          <a:bodyPr/>
          <a:lstStyle/>
          <a:p>
            <a:pPr indent="165100" algn="just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uk-UA" b="1" smtClean="0">
                <a:latin typeface="Garamond" pitchFamily="18" charset="0"/>
              </a:rPr>
              <a:t>Механічна </a:t>
            </a:r>
            <a:r>
              <a:rPr lang="uk-UA" sz="2800" b="1" smtClean="0">
                <a:latin typeface="Garamond" pitchFamily="18" charset="0"/>
              </a:rPr>
              <a:t>енергія</a:t>
            </a:r>
            <a:r>
              <a:rPr lang="uk-UA" b="1" smtClean="0">
                <a:latin typeface="Garamond" pitchFamily="18" charset="0"/>
              </a:rPr>
              <a:t> – це фізична величина, яка є мірою руху та взаємодії тіл (системи тіл) і характеризує здатність тіла (системи тіл) виконувати механічну роботу.</a:t>
            </a:r>
            <a:endParaRPr lang="el-GR" b="1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1295400" y="1225550"/>
            <a:ext cx="9601200" cy="795338"/>
          </a:xfrm>
        </p:spPr>
        <p:txBody>
          <a:bodyPr/>
          <a:lstStyle/>
          <a:p>
            <a:pPr eaLnBrk="1" hangingPunct="1"/>
            <a:r>
              <a:rPr lang="uk-UA" b="1" smtClean="0">
                <a:ln>
                  <a:noFill/>
                </a:ln>
                <a:latin typeface="Garamond" pitchFamily="18" charset="0"/>
              </a:rPr>
              <a:t>Кінетична енергія</a:t>
            </a:r>
            <a:endParaRPr lang="ru-RU" b="1" smtClean="0">
              <a:ln>
                <a:noFill/>
              </a:ln>
              <a:latin typeface="Garamond" pitchFamily="18" charset="0"/>
            </a:endParaRPr>
          </a:p>
        </p:txBody>
      </p:sp>
      <p:pic>
        <p:nvPicPr>
          <p:cNvPr id="18435" name="Picture 5" descr="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0138" y="2589213"/>
            <a:ext cx="3895725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8701088" y="3929063"/>
            <a:ext cx="280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>
                <a:latin typeface="Garamond" pitchFamily="18" charset="0"/>
              </a:rPr>
              <a:t>вимірюється у Дж</a:t>
            </a:r>
            <a:endParaRPr lang="ru-RU" sz="2400" b="1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>
          <a:xfrm>
            <a:off x="709613" y="939800"/>
            <a:ext cx="9601200" cy="1303338"/>
          </a:xfrm>
        </p:spPr>
        <p:txBody>
          <a:bodyPr/>
          <a:lstStyle/>
          <a:p>
            <a:pPr eaLnBrk="1" hangingPunct="1"/>
            <a:r>
              <a:rPr lang="uk-UA" b="1" smtClean="0">
                <a:ln>
                  <a:noFill/>
                </a:ln>
                <a:latin typeface="Garamond" pitchFamily="18" charset="0"/>
              </a:rPr>
              <a:t>Потенціальна енергія</a:t>
            </a:r>
            <a:endParaRPr lang="ru-RU" b="1" smtClean="0">
              <a:ln>
                <a:noFill/>
              </a:ln>
              <a:latin typeface="Garamond" pitchFamily="18" charset="0"/>
            </a:endParaRPr>
          </a:p>
        </p:txBody>
      </p:sp>
      <p:pic>
        <p:nvPicPr>
          <p:cNvPr id="19459" name="Picture 5" descr="energiya_kineticheskaya_formula-_opredelenie_kak_najti_kineticheskuyu_energiyu_molekuli-_postupatel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4075" y="3124200"/>
            <a:ext cx="34099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image3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1013" y="2478088"/>
            <a:ext cx="2182812" cy="368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 descr="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575" y="1162050"/>
            <a:ext cx="5995988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ln>
                  <a:noFill/>
                </a:ln>
                <a:latin typeface="Garamond" pitchFamily="18" charset="0"/>
              </a:rPr>
              <a:t>Повна енергія тіла</a:t>
            </a:r>
            <a:endParaRPr lang="ru-RU" b="1" smtClean="0">
              <a:ln>
                <a:noFill/>
              </a:ln>
              <a:latin typeface="Garamond" pitchFamily="18" charset="0"/>
            </a:endParaRPr>
          </a:p>
        </p:txBody>
      </p:sp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chemeClr val="tx1"/>
                </a:solidFill>
                <a:latin typeface="Garamond" pitchFamily="18" charset="0"/>
              </a:rPr>
              <a:t>Суму кінетичної та потенціальної енергій тіла називають повною механічною енергію тіла: </a:t>
            </a:r>
          </a:p>
          <a:p>
            <a:pPr algn="ctr" eaLnBrk="1" hangingPunct="1">
              <a:buFont typeface="Arial" charset="0"/>
              <a:buNone/>
            </a:pPr>
            <a:r>
              <a:rPr lang="ru-RU" b="1" smtClean="0">
                <a:solidFill>
                  <a:schemeClr val="tx1"/>
                </a:solidFill>
                <a:latin typeface="Garamond" pitchFamily="18" charset="0"/>
              </a:rPr>
              <a:t>      </a:t>
            </a:r>
            <a:r>
              <a:rPr lang="ru-RU" sz="3200" b="1" smtClean="0">
                <a:solidFill>
                  <a:schemeClr val="tx1"/>
                </a:solidFill>
                <a:latin typeface="Garamond" pitchFamily="18" charset="0"/>
              </a:rPr>
              <a:t>E = Eк + Eп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6" descr="slide-96-638"/>
          <p:cNvPicPr>
            <a:picLocks noChangeAspect="1" noChangeArrowheads="1"/>
          </p:cNvPicPr>
          <p:nvPr/>
        </p:nvPicPr>
        <p:blipFill>
          <a:blip r:embed="rId2"/>
          <a:srcRect l="7701" t="47043" r="7701" b="5830"/>
          <a:stretch>
            <a:fillRect/>
          </a:stretch>
        </p:blipFill>
        <p:spPr bwMode="auto">
          <a:xfrm>
            <a:off x="727075" y="735013"/>
            <a:ext cx="7056438" cy="557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ln>
                  <a:noFill/>
                </a:ln>
                <a:latin typeface="Garamond" pitchFamily="18" charset="0"/>
              </a:rPr>
              <a:t>Закон збереження і перетворення механічної енергії</a:t>
            </a:r>
          </a:p>
        </p:txBody>
      </p:sp>
      <p:sp>
        <p:nvSpPr>
          <p:cNvPr id="24585" name="Rectangle 1"/>
          <p:cNvSpPr>
            <a:spLocks noChangeArrowheads="1"/>
          </p:cNvSpPr>
          <p:nvPr/>
        </p:nvSpPr>
        <p:spPr bwMode="auto">
          <a:xfrm>
            <a:off x="0" y="80963"/>
            <a:ext cx="0" cy="295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125373" rIns="0" bIns="0" anchor="ctr">
            <a:spAutoFit/>
          </a:bodyPr>
          <a:lstStyle/>
          <a:p>
            <a:pPr eaLnBrk="0" hangingPunct="0"/>
            <a:endParaRPr lang="ru-RU" altLang="ru-RU" sz="1100"/>
          </a:p>
        </p:txBody>
      </p:sp>
      <p:graphicFrame>
        <p:nvGraphicFramePr>
          <p:cNvPr id="24583" name="Object 7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28006721"/>
              </p:ext>
            </p:extLst>
          </p:nvPr>
        </p:nvGraphicFramePr>
        <p:xfrm>
          <a:off x="3306390" y="2952471"/>
          <a:ext cx="6127750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Microsoft Equation 3.0" r:id="rId3" imgW="1206360" imgH="241200" progId="Equation.3">
                  <p:embed/>
                </p:oleObj>
              </mc:Choice>
              <mc:Fallback>
                <p:oleObj name="Microsoft Equation 3.0" r:id="rId3" imgW="1206360" imgH="241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6390" y="2952471"/>
                        <a:ext cx="6127750" cy="1225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6" name="Rectangle 8"/>
          <p:cNvSpPr>
            <a:spLocks noChangeArrowheads="1"/>
          </p:cNvSpPr>
          <p:nvPr/>
        </p:nvSpPr>
        <p:spPr bwMode="auto">
          <a:xfrm>
            <a:off x="1806575" y="5334000"/>
            <a:ext cx="94440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2400" b="1">
                <a:latin typeface="Garamond" pitchFamily="18" charset="0"/>
              </a:rPr>
              <a:t>Кінетична й потенціальна енергії тіл можуть змінюватися із часом, </a:t>
            </a:r>
          </a:p>
          <a:p>
            <a:pPr algn="just"/>
            <a:r>
              <a:rPr lang="ru-RU" sz="2400" b="1">
                <a:latin typeface="Garamond" pitchFamily="18" charset="0"/>
              </a:rPr>
              <a:t>але в замкненій системі їх сума залишається сталою. </a:t>
            </a:r>
            <a:r>
              <a:rPr lang="ru-RU" sz="2400">
                <a:latin typeface="Garamond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267</TotalTime>
  <Words>371</Words>
  <Application>Microsoft Office PowerPoint</Application>
  <PresentationFormat>Широкий екран</PresentationFormat>
  <Paragraphs>54</Paragraphs>
  <Slides>19</Slides>
  <Notes>0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6" baseType="lpstr">
      <vt:lpstr>Arial</vt:lpstr>
      <vt:lpstr>Garamond</vt:lpstr>
      <vt:lpstr>Roboto</vt:lpstr>
      <vt:lpstr>Times New Roman</vt:lpstr>
      <vt:lpstr>Wingdings</vt:lpstr>
      <vt:lpstr>Натуральные материалы</vt:lpstr>
      <vt:lpstr>Microsoft Equation 3.0</vt:lpstr>
      <vt:lpstr>Розв’язування задач на закон збереження енергії.  Імпульс тіла.Реактивний рух. Пружне та непружне зіткнення  фізика 10 клас 17.11.2021  </vt:lpstr>
      <vt:lpstr>Повторимо</vt:lpstr>
      <vt:lpstr>Механічна енергія</vt:lpstr>
      <vt:lpstr>Кінетична енергія</vt:lpstr>
      <vt:lpstr>Потенціальна енергія</vt:lpstr>
      <vt:lpstr>Презентація PowerPoint</vt:lpstr>
      <vt:lpstr>Повна енергія тіла</vt:lpstr>
      <vt:lpstr>Презентація PowerPoint</vt:lpstr>
      <vt:lpstr>Закон збереження і перетворення механічної енергії</vt:lpstr>
      <vt:lpstr>Алгоритм розв'язування задач із застосуванням закону збереження механічної енергії</vt:lpstr>
      <vt:lpstr>Алгоритм розв'язування задач із застосуванням закону збереження механічної енергії</vt:lpstr>
      <vt:lpstr>Розв'язування задач </vt:lpstr>
      <vt:lpstr>Розв'язання </vt:lpstr>
      <vt:lpstr>Розв'язання </vt:lpstr>
      <vt:lpstr>Розв'язання </vt:lpstr>
      <vt:lpstr>Розв'язання </vt:lpstr>
      <vt:lpstr>Презентація PowerPoint</vt:lpstr>
      <vt:lpstr>Завдання на другий урок</vt:lpstr>
      <vt:lpstr>Домашнє завдання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Міні-проект на тему «Вплив електричного струму на організм людини»</dc:title>
  <dc:creator>ДОМ</dc:creator>
  <cp:lastModifiedBy>RePack by Diakov</cp:lastModifiedBy>
  <cp:revision>27</cp:revision>
  <dcterms:created xsi:type="dcterms:W3CDTF">2019-12-22T19:35:03Z</dcterms:created>
  <dcterms:modified xsi:type="dcterms:W3CDTF">2021-11-15T10:39:41Z</dcterms:modified>
</cp:coreProperties>
</file>