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6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8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9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4113-2EEC-40FD-BB6E-00FCAC3FA31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04859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F2AE-EFED-402E-B404-2E945E92F4A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55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5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4113-2EEC-40FD-BB6E-00FCAC3FA31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04865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F2AE-EFED-402E-B404-2E945E92F4A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36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4113-2EEC-40FD-BB6E-00FCAC3FA31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04863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F2AE-EFED-402E-B404-2E945E92F4A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4113-2EEC-40FD-BB6E-00FCAC3FA31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F2AE-EFED-402E-B404-2E945E92F4A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50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4113-2EEC-40FD-BB6E-00FCAC3FA31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04865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F2AE-EFED-402E-B404-2E945E92F4A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18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19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2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4113-2EEC-40FD-BB6E-00FCAC3FA31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04862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F2AE-EFED-402E-B404-2E945E92F4A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24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25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26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27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2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4113-2EEC-40FD-BB6E-00FCAC3FA31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04862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F2AE-EFED-402E-B404-2E945E92F4A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3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4113-2EEC-40FD-BB6E-00FCAC3FA31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04863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F2AE-EFED-402E-B404-2E945E92F4A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4113-2EEC-40FD-BB6E-00FCAC3FA31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04864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F2AE-EFED-402E-B404-2E945E92F4A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60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4113-2EEC-40FD-BB6E-00FCAC3FA31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04866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F2AE-EFED-402E-B404-2E945E92F4A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44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45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4113-2EEC-40FD-BB6E-00FCAC3FA31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04864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F2AE-EFED-402E-B404-2E945E92F4A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34113-2EEC-40FD-BB6E-00FCAC3FA31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F2AE-EFED-402E-B404-2E945E92F4A5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Google Shape;277;p13"/>
          <p:cNvSpPr txBox="1"/>
          <p:nvPr/>
        </p:nvSpPr>
        <p:spPr>
          <a:xfrm>
            <a:off x="1547664" y="2204864"/>
            <a:ext cx="6154800" cy="1872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b="1" dirty="0" err="1"/>
              <a:t>Механічна</a:t>
            </a:r>
            <a:r>
              <a:rPr lang="ru-RU" b="1" dirty="0"/>
              <a:t> робота</a:t>
            </a: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ru-RU" b="1" dirty="0"/>
              <a:t> </a:t>
            </a:r>
            <a:r>
              <a:rPr lang="ru-RU" b="1" dirty="0" err="1"/>
              <a:t>Кінетична</a:t>
            </a:r>
            <a:r>
              <a:rPr lang="ru-RU" b="1" dirty="0"/>
              <a:t> </a:t>
            </a:r>
            <a:r>
              <a:rPr lang="ru-RU" b="1" dirty="0" err="1"/>
              <a:t>енергія</a:t>
            </a: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ru-RU" b="1" dirty="0" err="1" smtClean="0"/>
              <a:t>Потужність</a:t>
            </a:r>
            <a:endParaRPr lang="ru-RU" b="1" dirty="0" smtClean="0"/>
          </a:p>
          <a:p>
            <a:pPr>
              <a:spcBef>
                <a:spcPts val="0"/>
              </a:spcBef>
            </a:pPr>
            <a:endParaRPr lang="ru-RU" b="1" dirty="0" smtClean="0"/>
          </a:p>
          <a:p>
            <a:pPr>
              <a:spcBef>
                <a:spcPts val="0"/>
              </a:spcBef>
            </a:pPr>
            <a:r>
              <a:rPr lang="ru-RU" b="1" dirty="0" err="1" smtClean="0"/>
              <a:t>Фізика</a:t>
            </a:r>
            <a:r>
              <a:rPr lang="ru-RU" b="1" dirty="0" smtClean="0"/>
              <a:t> 10 </a:t>
            </a:r>
            <a:r>
              <a:rPr lang="ru-RU" b="1" dirty="0" err="1" smtClean="0"/>
              <a:t>клас</a:t>
            </a:r>
            <a:r>
              <a:rPr lang="ru-RU" b="1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10.11.2021</a:t>
            </a:r>
            <a:endParaRPr lang="ru-RU" b="1" dirty="0"/>
          </a:p>
        </p:txBody>
      </p:sp>
      <p:pic>
        <p:nvPicPr>
          <p:cNvPr id="2097152" name="Picture 2" descr="Ліцей №20 Івано-Франківської міської ра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32656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3"/>
          <p:cNvSpPr txBox="1"/>
          <p:nvPr/>
        </p:nvSpPr>
        <p:spPr>
          <a:xfrm>
            <a:off x="971600" y="548680"/>
            <a:ext cx="7992888" cy="23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cs typeface="Arial" pitchFamily="34" charset="0"/>
              </a:rPr>
              <a:t>Також є позасистемна одиниця вимірювання потужності – кінська сила</a:t>
            </a:r>
            <a:endParaRPr lang="ru-RU" sz="2000" dirty="0">
              <a:cs typeface="Arial" pitchFamily="34" charset="0"/>
            </a:endParaRPr>
          </a:p>
          <a:p>
            <a:pPr algn="ctr"/>
            <a:r>
              <a:rPr lang="uk-UA" sz="2000" dirty="0">
                <a:cs typeface="Arial" pitchFamily="34" charset="0"/>
              </a:rPr>
              <a:t>1 к.с.=735,5 Вт</a:t>
            </a:r>
          </a:p>
          <a:p>
            <a:pPr algn="ctr"/>
            <a:endParaRPr lang="uk-UA" sz="2000" dirty="0">
              <a:cs typeface="Arial" pitchFamily="34" charset="0"/>
            </a:endParaRPr>
          </a:p>
          <a:p>
            <a:r>
              <a:rPr lang="ru-RU" sz="2000" dirty="0" err="1">
                <a:cs typeface="Arial" pitchFamily="34" charset="0"/>
              </a:rPr>
              <a:t>Одиниця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потужності</a:t>
            </a:r>
            <a:r>
              <a:rPr lang="ru-RU" sz="2000" dirty="0">
                <a:cs typeface="Arial" pitchFamily="34" charset="0"/>
              </a:rPr>
              <a:t> «</a:t>
            </a:r>
            <a:r>
              <a:rPr lang="ru-RU" sz="2000" b="1" dirty="0" err="1">
                <a:cs typeface="Arial" pitchFamily="34" charset="0"/>
              </a:rPr>
              <a:t>кінська</a:t>
            </a:r>
            <a:r>
              <a:rPr lang="ru-RU" sz="2000" b="1" dirty="0">
                <a:cs typeface="Arial" pitchFamily="34" charset="0"/>
              </a:rPr>
              <a:t> сила</a:t>
            </a:r>
            <a:r>
              <a:rPr lang="ru-RU" sz="2000" dirty="0">
                <a:cs typeface="Arial" pitchFamily="34" charset="0"/>
              </a:rPr>
              <a:t>» </a:t>
            </a:r>
            <a:r>
              <a:rPr lang="ru-RU" sz="2000" dirty="0" err="1">
                <a:cs typeface="Arial" pitchFamily="34" charset="0"/>
              </a:rPr>
              <a:t>відповідає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потужності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машини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>
                <a:cs typeface="Arial" pitchFamily="34" charset="0"/>
              </a:rPr>
              <a:t>що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піднімає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кожну</a:t>
            </a:r>
            <a:r>
              <a:rPr lang="ru-RU" sz="2000" dirty="0">
                <a:cs typeface="Arial" pitchFamily="34" charset="0"/>
              </a:rPr>
              <a:t> секунду </a:t>
            </a:r>
            <a:r>
              <a:rPr lang="ru-RU" sz="2000" dirty="0" err="1">
                <a:cs typeface="Arial" pitchFamily="34" charset="0"/>
              </a:rPr>
              <a:t>вантаж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масою</a:t>
            </a:r>
            <a:r>
              <a:rPr lang="ru-RU" sz="2000" dirty="0">
                <a:cs typeface="Arial" pitchFamily="34" charset="0"/>
              </a:rPr>
              <a:t> 75 кг на </a:t>
            </a:r>
            <a:r>
              <a:rPr lang="ru-RU" sz="2000" dirty="0" err="1">
                <a:cs typeface="Arial" pitchFamily="34" charset="0"/>
              </a:rPr>
              <a:t>висоту</a:t>
            </a:r>
            <a:r>
              <a:rPr lang="ru-RU" sz="2000" dirty="0">
                <a:cs typeface="Arial" pitchFamily="34" charset="0"/>
              </a:rPr>
              <a:t> 1 метр.</a:t>
            </a:r>
          </a:p>
        </p:txBody>
      </p:sp>
      <p:pic>
        <p:nvPicPr>
          <p:cNvPr id="20971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5691" y="2564904"/>
            <a:ext cx="6120680" cy="37336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Прямоугольник 3"/>
          <p:cNvSpPr/>
          <p:nvPr/>
        </p:nvSpPr>
        <p:spPr>
          <a:xfrm>
            <a:off x="1043608" y="1124744"/>
            <a:ext cx="7560840" cy="432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1.Якісна задача. Морем пливе корабель. Чи виконує при цьому роботу сила тяжіння ?</a:t>
            </a:r>
            <a:endParaRPr lang="ru-RU" sz="2000" dirty="0"/>
          </a:p>
          <a:p>
            <a:endParaRPr lang="uk-UA" sz="2000" dirty="0"/>
          </a:p>
          <a:p>
            <a:r>
              <a:rPr lang="uk-UA" sz="2000" dirty="0"/>
              <a:t>2.Якісна задача. Автомобіль рухається горизонтальною ділянкою дороги . Коли його двигун розвиває більшу потужність : під час повільної чи швидкої їзди?</a:t>
            </a:r>
          </a:p>
          <a:p>
            <a:endParaRPr lang="uk-UA" sz="2000" dirty="0"/>
          </a:p>
          <a:p>
            <a:r>
              <a:rPr lang="uk-UA" sz="2000" dirty="0"/>
              <a:t>3.Яку роботу виконала над вами сила тяжіння , якщо , стрибнувши зі сходинки ви досягли швидкості 3 м/с?</a:t>
            </a:r>
          </a:p>
          <a:p>
            <a:endParaRPr lang="uk-UA" sz="2000" dirty="0"/>
          </a:p>
          <a:p>
            <a:r>
              <a:rPr lang="uk-UA" sz="2000" dirty="0"/>
              <a:t>4. Автомобіль масою 1т збільшив швидкість свого руху від 10 до 20 м/с. Визначте роботу рівнодійних сил, які діють на автомобіль.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Прямоугольник 3"/>
          <p:cNvSpPr/>
          <p:nvPr/>
        </p:nvSpPr>
        <p:spPr>
          <a:xfrm>
            <a:off x="755576" y="980728"/>
            <a:ext cx="8208912" cy="266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/>
              <a:t>Домашнє завдання.</a:t>
            </a:r>
          </a:p>
          <a:p>
            <a:endParaRPr lang="uk-UA" sz="2400" b="1" u="sng" dirty="0"/>
          </a:p>
          <a:p>
            <a:endParaRPr lang="uk-UA" sz="2400" b="1" u="sng" dirty="0"/>
          </a:p>
          <a:p>
            <a:endParaRPr lang="uk-UA" sz="2400" b="1" u="sng" dirty="0"/>
          </a:p>
          <a:p>
            <a:endParaRPr lang="ru-RU" sz="2400" dirty="0"/>
          </a:p>
          <a:p>
            <a:r>
              <a:rPr lang="uk-UA" sz="2400" dirty="0"/>
              <a:t>Опрацювати §15, вправа 15 (2, 3 письмово, 8 – за бажанням).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Прямоугольник 3"/>
          <p:cNvSpPr/>
          <p:nvPr/>
        </p:nvSpPr>
        <p:spPr>
          <a:xfrm>
            <a:off x="1431749" y="3045032"/>
            <a:ext cx="5760640" cy="44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b="1" i="1" dirty="0"/>
              <a:t>                       </a:t>
            </a:r>
            <a:r>
              <a:rPr lang="ru-RU" sz="2400" b="1" i="1" dirty="0"/>
              <a:t>Будьте всі здорові!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88640"/>
            <a:ext cx="3605757" cy="4669326"/>
          </a:xfrm>
          <a:prstGeom prst="rect">
            <a:avLst/>
          </a:prstGeom>
        </p:spPr>
      </p:pic>
      <p:sp>
        <p:nvSpPr>
          <p:cNvPr id="1048602" name="Прямокутник 2"/>
          <p:cNvSpPr/>
          <p:nvPr/>
        </p:nvSpPr>
        <p:spPr>
          <a:xfrm>
            <a:off x="5194872" y="5103674"/>
            <a:ext cx="3692843" cy="164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Майкл Фарад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é</a:t>
            </a: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й </a:t>
            </a:r>
            <a:r>
              <a:rPr kumimoji="0" lang="uk-UA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— англійський фізик і хімік, засновник вчення про електромагнітне поле, член Лондонського королівського товариства (1824). </a:t>
            </a:r>
          </a:p>
        </p:txBody>
      </p:sp>
      <p:sp>
        <p:nvSpPr>
          <p:cNvPr id="1048603" name="TextBox 5"/>
          <p:cNvSpPr txBox="1"/>
          <p:nvPr/>
        </p:nvSpPr>
        <p:spPr>
          <a:xfrm>
            <a:off x="393366" y="332656"/>
            <a:ext cx="4826706" cy="38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</a:t>
            </a:r>
            <a:r>
              <a:rPr kumimoji="0" lang="uk-UA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Чим більше в мене роботи 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uk-UA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тим успішніше я навчаюсь</a:t>
            </a:r>
            <a:r>
              <a:rPr lang="en-US" sz="4800" kern="0" dirty="0">
                <a:solidFill>
                  <a:sysClr val="windowText" lastClr="000000"/>
                </a:solidFill>
              </a:rPr>
              <a:t>…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”</a:t>
            </a:r>
            <a:endParaRPr kumimoji="0" lang="uk-UA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                                                                                                              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Фарадей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Прямоугольник 4"/>
          <p:cNvSpPr/>
          <p:nvPr/>
        </p:nvSpPr>
        <p:spPr>
          <a:xfrm>
            <a:off x="683568" y="764704"/>
            <a:ext cx="8136904" cy="494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 </a:t>
            </a:r>
            <a:endParaRPr lang="ru-RU" sz="2400" dirty="0"/>
          </a:p>
          <a:p>
            <a:pPr lvl="0"/>
            <a:r>
              <a:rPr lang="uk-UA" sz="2400" dirty="0"/>
              <a:t>1. Що таке механічна робота?</a:t>
            </a:r>
            <a:endParaRPr lang="ru-RU" sz="2400" dirty="0"/>
          </a:p>
          <a:p>
            <a:pPr lvl="0"/>
            <a:r>
              <a:rPr lang="uk-UA" sz="2400" dirty="0"/>
              <a:t>2. Як обчислювали механічну роботу у 7-му класі? </a:t>
            </a:r>
          </a:p>
          <a:p>
            <a:pPr lvl="0"/>
            <a:r>
              <a:rPr lang="uk-UA" sz="2400" dirty="0"/>
              <a:t>3. Яка одиниця вимірювання роботи  в СІ?</a:t>
            </a:r>
            <a:endParaRPr lang="ru-RU" sz="2400" dirty="0"/>
          </a:p>
          <a:p>
            <a:pPr lvl="0"/>
            <a:r>
              <a:rPr lang="uk-UA" sz="2400" dirty="0"/>
              <a:t>4. Чому дорівнює один джоуль?</a:t>
            </a:r>
            <a:endParaRPr lang="ru-RU" sz="2400" dirty="0"/>
          </a:p>
          <a:p>
            <a:pPr lvl="0"/>
            <a:r>
              <a:rPr lang="uk-UA" sz="2400" dirty="0"/>
              <a:t>5. Скільки джоулів вміщає 1кДж?</a:t>
            </a:r>
            <a:endParaRPr lang="ru-RU" sz="2400" dirty="0"/>
          </a:p>
          <a:p>
            <a:pPr lvl="0"/>
            <a:r>
              <a:rPr lang="uk-UA" sz="2400" dirty="0"/>
              <a:t>6. 1000000 Дж скільки це </a:t>
            </a:r>
            <a:r>
              <a:rPr lang="uk-UA" sz="2400" dirty="0" err="1"/>
              <a:t>МДж</a:t>
            </a:r>
            <a:r>
              <a:rPr lang="uk-UA" sz="2400" dirty="0"/>
              <a:t>?</a:t>
            </a:r>
            <a:endParaRPr lang="ru-RU" sz="2400" dirty="0"/>
          </a:p>
          <a:p>
            <a:pPr lvl="0"/>
            <a:r>
              <a:rPr lang="uk-UA" sz="2400" dirty="0"/>
              <a:t>7. Тіло рухається за інерцією , чи виконує воно механічну роботу?</a:t>
            </a:r>
            <a:endParaRPr lang="ru-RU" sz="2400" dirty="0"/>
          </a:p>
          <a:p>
            <a:pPr lvl="0"/>
            <a:r>
              <a:rPr lang="uk-UA" sz="2400" dirty="0"/>
              <a:t>8. До тіла </a:t>
            </a:r>
            <a:r>
              <a:rPr lang="uk-UA" sz="2400" dirty="0" err="1"/>
              <a:t>прикладено</a:t>
            </a:r>
            <a:r>
              <a:rPr lang="uk-UA" sz="2400" dirty="0"/>
              <a:t> силу , але воно нерухоме. Чи виконує тіло механічну роботу?</a:t>
            </a:r>
            <a:endParaRPr lang="ru-RU" sz="2400" dirty="0"/>
          </a:p>
          <a:p>
            <a:pPr lvl="0"/>
            <a:r>
              <a:rPr lang="uk-UA" sz="2400" dirty="0"/>
              <a:t>9. На честь якого вченого названо одиницю вимірювання механічної роботи?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1196752"/>
            <a:ext cx="8064896" cy="5324535"/>
          </a:xfrm>
          <a:prstGeom prst="rect">
            <a:avLst/>
          </a:prstGeom>
          <a:blipFill rotWithShape="1">
            <a:blip r:embed="rId2"/>
            <a:stretch>
              <a:fillRect l="-756" t="-572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5" y="476672"/>
            <a:ext cx="7117239" cy="234560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06" name="TextBox 4"/>
          <p:cNvSpPr txBox="1"/>
          <p:nvPr/>
        </p:nvSpPr>
        <p:spPr>
          <a:xfrm>
            <a:off x="2771800" y="2924944"/>
            <a:ext cx="4839335" cy="389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u="sng" dirty="0">
                <a:cs typeface="Arial" pitchFamily="34" charset="0"/>
              </a:rPr>
              <a:t>Геометричний зміст механічної роботи</a:t>
            </a:r>
            <a:endParaRPr lang="ru-RU" sz="2000" u="sng" dirty="0">
              <a:cs typeface="Arial" pitchFamily="34" charset="0"/>
            </a:endParaRPr>
          </a:p>
        </p:txBody>
      </p:sp>
      <p:pic>
        <p:nvPicPr>
          <p:cNvPr id="2097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408537"/>
            <a:ext cx="4314825" cy="30670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07" name="Прямоугольник 3"/>
          <p:cNvSpPr/>
          <p:nvPr/>
        </p:nvSpPr>
        <p:spPr>
          <a:xfrm>
            <a:off x="5364088" y="4533795"/>
            <a:ext cx="3528392" cy="217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напрямок</a:t>
            </a:r>
            <a:r>
              <a:rPr lang="ru-RU" sz="2000" dirty="0"/>
              <a:t> </a:t>
            </a:r>
            <a:r>
              <a:rPr lang="ru-RU" sz="2000" dirty="0" err="1"/>
              <a:t>осі</a:t>
            </a:r>
            <a:r>
              <a:rPr lang="ru-RU" sz="2000" dirty="0"/>
              <a:t> </a:t>
            </a:r>
            <a:r>
              <a:rPr lang="ru-RU" sz="2000" i="1" dirty="0"/>
              <a:t>ОХ </a:t>
            </a:r>
            <a:r>
              <a:rPr lang="ru-RU" sz="2000" dirty="0" err="1"/>
              <a:t>збігається</a:t>
            </a:r>
            <a:r>
              <a:rPr lang="ru-RU" sz="2000" dirty="0"/>
              <a:t> з </a:t>
            </a:r>
            <a:r>
              <a:rPr lang="ru-RU" sz="2000" dirty="0" err="1"/>
              <a:t>напрямком</a:t>
            </a:r>
            <a:r>
              <a:rPr lang="ru-RU" sz="2000" dirty="0"/>
              <a:t> </a:t>
            </a:r>
            <a:r>
              <a:rPr lang="ru-RU" sz="2000" dirty="0" err="1"/>
              <a:t>руху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, то робота </a:t>
            </a:r>
            <a:r>
              <a:rPr lang="ru-RU" sz="2000" i="1" dirty="0"/>
              <a:t>A </a:t>
            </a:r>
            <a:r>
              <a:rPr lang="ru-RU" sz="2000" dirty="0" err="1"/>
              <a:t>сили</a:t>
            </a:r>
            <a:r>
              <a:rPr lang="ru-RU" sz="2000" dirty="0"/>
              <a:t> </a:t>
            </a:r>
            <a:r>
              <a:rPr lang="ru-RU" sz="2000" dirty="0" err="1"/>
              <a:t>чисельно</a:t>
            </a:r>
            <a:r>
              <a:rPr lang="ru-RU" sz="2000" dirty="0"/>
              <a:t> </a:t>
            </a:r>
            <a:r>
              <a:rPr lang="ru-RU" sz="2000" dirty="0" err="1"/>
              <a:t>дорівнює</a:t>
            </a:r>
            <a:r>
              <a:rPr lang="ru-RU" sz="2000" dirty="0"/>
              <a:t> </a:t>
            </a:r>
            <a:r>
              <a:rPr lang="ru-RU" sz="2000" dirty="0" err="1"/>
              <a:t>площі</a:t>
            </a:r>
            <a:r>
              <a:rPr lang="ru-RU" sz="2000" dirty="0"/>
              <a:t> </a:t>
            </a:r>
            <a:r>
              <a:rPr lang="en-US" sz="2000" i="1" dirty="0"/>
              <a:t>S </a:t>
            </a:r>
            <a:r>
              <a:rPr lang="ru-RU" sz="2000" dirty="0" err="1"/>
              <a:t>фігури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графіком</a:t>
            </a:r>
            <a:r>
              <a:rPr lang="ru-RU" sz="2000" dirty="0"/>
              <a:t> </a:t>
            </a:r>
            <a:r>
              <a:rPr lang="ru-RU" sz="2000" dirty="0" err="1"/>
              <a:t>залежності</a:t>
            </a:r>
            <a:r>
              <a:rPr lang="ru-RU" sz="2000" dirty="0"/>
              <a:t> </a:t>
            </a:r>
            <a:r>
              <a:rPr lang="en-US" sz="2000" i="1" dirty="0" err="1"/>
              <a:t>Fx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332656"/>
            <a:ext cx="5838825" cy="26765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08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3608" y="4453144"/>
            <a:ext cx="7527924" cy="2000548"/>
          </a:xfrm>
          <a:prstGeom prst="rect">
            <a:avLst/>
          </a:prstGeom>
          <a:blipFill rotWithShape="1">
            <a:blip r:embed="rId3"/>
            <a:stretch>
              <a:fillRect l="-810" b="-4573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09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8684" y="2951323"/>
            <a:ext cx="7632848" cy="1658531"/>
          </a:xfrm>
          <a:prstGeom prst="rect">
            <a:avLst/>
          </a:prstGeom>
          <a:blipFill rotWithShape="1">
            <a:blip r:embed="rId4"/>
            <a:stretch>
              <a:fillRect l="-879" t="-1838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extBox 3"/>
          <p:cNvSpPr txBox="1"/>
          <p:nvPr/>
        </p:nvSpPr>
        <p:spPr>
          <a:xfrm>
            <a:off x="1043608" y="692696"/>
            <a:ext cx="7560840" cy="104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cs typeface="Arial" pitchFamily="34" charset="0"/>
              </a:rPr>
              <a:t>Потужність</a:t>
            </a:r>
            <a:r>
              <a:rPr lang="uk-UA" sz="2000" dirty="0">
                <a:cs typeface="Arial" pitchFamily="34" charset="0"/>
              </a:rPr>
              <a:t> – це фізична величина,що дорівнює роботі,виконаній за  одиницю  часу.</a:t>
            </a:r>
            <a:endParaRPr lang="ru-RU" sz="2000" dirty="0">
              <a:cs typeface="Arial" pitchFamily="34" charset="0"/>
            </a:endParaRPr>
          </a:p>
          <a:p>
            <a:pPr algn="just"/>
            <a:endParaRPr lang="ru-RU" sz="2000" dirty="0">
              <a:cs typeface="Arial" pitchFamily="34" charset="0"/>
            </a:endParaRPr>
          </a:p>
        </p:txBody>
      </p:sp>
      <p:sp>
        <p:nvSpPr>
          <p:cNvPr id="1048611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75013" y="1932130"/>
            <a:ext cx="7121758" cy="1767215"/>
          </a:xfrm>
          <a:prstGeom prst="rect">
            <a:avLst/>
          </a:prstGeom>
          <a:blipFill rotWithShape="1">
            <a:blip r:embed="rId2"/>
            <a:stretch>
              <a:fillRect l="-942" t="-1724" b="-5172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20971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773" y="3645024"/>
            <a:ext cx="3901231" cy="260319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3068960"/>
            <a:ext cx="3562350" cy="35718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692696"/>
            <a:ext cx="4076700" cy="54387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12" name="TextBox 4"/>
          <p:cNvSpPr txBox="1"/>
          <p:nvPr/>
        </p:nvSpPr>
        <p:spPr>
          <a:xfrm>
            <a:off x="4788024" y="1988840"/>
            <a:ext cx="3816423" cy="366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cs typeface="Arial" pitchFamily="34" charset="0"/>
              </a:rPr>
              <a:t>Одиницею потужності в СІ є ват: </a:t>
            </a:r>
          </a:p>
          <a:p>
            <a:pPr algn="just"/>
            <a:endParaRPr lang="ru-RU" sz="2000" dirty="0">
              <a:cs typeface="Arial" pitchFamily="34" charset="0"/>
            </a:endParaRPr>
          </a:p>
          <a:p>
            <a:pPr algn="ctr"/>
            <a:r>
              <a:rPr lang="uk-UA" sz="2000" b="1" dirty="0">
                <a:cs typeface="Arial" pitchFamily="34" charset="0"/>
              </a:rPr>
              <a:t>1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uk-UA" sz="2000" b="1" dirty="0">
                <a:cs typeface="Arial" pitchFamily="34" charset="0"/>
              </a:rPr>
              <a:t>Вт=1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uk-UA" sz="2000" b="1" dirty="0">
                <a:cs typeface="Arial" pitchFamily="34" charset="0"/>
              </a:rPr>
              <a:t>Дж/1с</a:t>
            </a:r>
          </a:p>
          <a:p>
            <a:pPr algn="just"/>
            <a:endParaRPr lang="ru-RU" sz="2000" dirty="0">
              <a:cs typeface="Arial" pitchFamily="34" charset="0"/>
            </a:endParaRPr>
          </a:p>
          <a:p>
            <a:pPr algn="just"/>
            <a:r>
              <a:rPr lang="uk-UA" sz="2000" dirty="0">
                <a:cs typeface="Arial" pitchFamily="34" charset="0"/>
              </a:rPr>
              <a:t>Одиниця потужності названа на честь одного з винахідників парової машини, англійського вченого Джеймса Ватта.</a:t>
            </a:r>
            <a:endParaRPr lang="ru-RU" sz="2000" dirty="0">
              <a:cs typeface="Arial" pitchFamily="34" charset="0"/>
            </a:endParaRPr>
          </a:p>
          <a:p>
            <a:pPr algn="just"/>
            <a:endParaRPr lang="ru-RU" sz="20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Екран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Dudiy Petro</dc:creator>
  <cp:lastModifiedBy>RePack by Diakov</cp:lastModifiedBy>
  <cp:revision>1</cp:revision>
  <dcterms:created xsi:type="dcterms:W3CDTF">2020-11-15T13:40:28Z</dcterms:created>
  <dcterms:modified xsi:type="dcterms:W3CDTF">2021-11-08T10:20:50Z</dcterms:modified>
</cp:coreProperties>
</file>