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78901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097DFE2F-F340-4517-9370-33EFB5054AEA}" type="datetimeFigureOut">
              <a:rPr lang="uk-UA" smtClean="0"/>
              <a:t>11.04.2022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2074653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179817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smtClean="0"/>
              <a:t>Зразок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smtClean="0"/>
              <a:t>Редагувати стиль зразка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206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34377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28563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252252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1593742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30022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176841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107043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097DFE2F-F340-4517-9370-33EFB5054AEA}" type="datetimeFigureOut">
              <a:rPr lang="uk-UA" smtClean="0"/>
              <a:t>11.04.2022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100262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097DFE2F-F340-4517-9370-33EFB5054AEA}" type="datetimeFigureOut">
              <a:rPr lang="uk-UA" smtClean="0"/>
              <a:t>11.04.2022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345935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7" name="Date Placeholder 2"/>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230531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1089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7" name="Date Placeholder 4"/>
          <p:cNvSpPr>
            <a:spLocks noGrp="1"/>
          </p:cNvSpPr>
          <p:nvPr>
            <p:ph type="dt" sz="half" idx="10"/>
          </p:nvPr>
        </p:nvSpPr>
        <p:spPr/>
        <p:txBody>
          <a:bodyPr/>
          <a:lstStyle/>
          <a:p>
            <a:fld id="{097DFE2F-F340-4517-9370-33EFB5054AEA}" type="datetimeFigureOut">
              <a:rPr lang="uk-UA" smtClean="0"/>
              <a:t>11.04.2022</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6532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097DFE2F-F340-4517-9370-33EFB5054AEA}" type="datetimeFigureOut">
              <a:rPr lang="uk-UA" smtClean="0"/>
              <a:t>11.04.2022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5B803258-099C-4DDE-9001-BF15B0A8D267}" type="slidenum">
              <a:rPr lang="uk-UA" smtClean="0"/>
              <a:t>‹№›</a:t>
            </a:fld>
            <a:endParaRPr lang="uk-UA"/>
          </a:p>
        </p:txBody>
      </p:sp>
    </p:spTree>
    <p:extLst>
      <p:ext uri="{BB962C8B-B14F-4D97-AF65-F5344CB8AC3E}">
        <p14:creationId xmlns:p14="http://schemas.microsoft.com/office/powerpoint/2010/main" val="69461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7DFE2F-F340-4517-9370-33EFB5054AEA}" type="datetimeFigureOut">
              <a:rPr lang="uk-UA" smtClean="0"/>
              <a:t>11.04.2022</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803258-099C-4DDE-9001-BF15B0A8D267}" type="slidenum">
              <a:rPr lang="uk-UA" smtClean="0"/>
              <a:t>‹№›</a:t>
            </a:fld>
            <a:endParaRPr lang="uk-UA"/>
          </a:p>
        </p:txBody>
      </p:sp>
    </p:spTree>
    <p:extLst>
      <p:ext uri="{BB962C8B-B14F-4D97-AF65-F5344CB8AC3E}">
        <p14:creationId xmlns:p14="http://schemas.microsoft.com/office/powerpoint/2010/main" val="36844589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6000" dirty="0" smtClean="0"/>
              <a:t>Підготовка до контрольної роботи «Основи термодинаміки»</a:t>
            </a:r>
            <a:endParaRPr lang="uk-UA" sz="6000" dirty="0"/>
          </a:p>
        </p:txBody>
      </p:sp>
      <p:sp>
        <p:nvSpPr>
          <p:cNvPr id="3" name="Підзаголовок 2"/>
          <p:cNvSpPr>
            <a:spLocks noGrp="1"/>
          </p:cNvSpPr>
          <p:nvPr>
            <p:ph type="subTitle" idx="1"/>
          </p:nvPr>
        </p:nvSpPr>
        <p:spPr>
          <a:xfrm>
            <a:off x="1154955" y="5237018"/>
            <a:ext cx="8825658" cy="1056904"/>
          </a:xfrm>
        </p:spPr>
        <p:txBody>
          <a:bodyPr>
            <a:noAutofit/>
          </a:bodyPr>
          <a:lstStyle/>
          <a:p>
            <a:pPr algn="r"/>
            <a:r>
              <a:rPr lang="uk-UA" sz="2800" dirty="0" smtClean="0">
                <a:solidFill>
                  <a:srgbClr val="FFFF00"/>
                </a:solidFill>
              </a:rPr>
              <a:t>Фізика 10 клас (другий урок )</a:t>
            </a:r>
          </a:p>
          <a:p>
            <a:pPr algn="r"/>
            <a:r>
              <a:rPr lang="uk-UA" sz="2800" dirty="0" smtClean="0">
                <a:solidFill>
                  <a:srgbClr val="FFFF00"/>
                </a:solidFill>
              </a:rPr>
              <a:t>13.04.2022р.</a:t>
            </a:r>
            <a:endParaRPr lang="uk-UA" sz="2800" dirty="0">
              <a:solidFill>
                <a:srgbClr val="FFFF00"/>
              </a:solidFill>
            </a:endParaRPr>
          </a:p>
        </p:txBody>
      </p:sp>
    </p:spTree>
    <p:extLst>
      <p:ext uri="{BB962C8B-B14F-4D97-AF65-F5344CB8AC3E}">
        <p14:creationId xmlns:p14="http://schemas.microsoft.com/office/powerpoint/2010/main" val="73731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9130" y="438863"/>
            <a:ext cx="9190616" cy="1279101"/>
          </a:xfrm>
        </p:spPr>
        <p:txBody>
          <a:bodyPr/>
          <a:lstStyle/>
          <a:p>
            <a:r>
              <a:rPr lang="ru-RU" sz="2000" dirty="0" smtClean="0">
                <a:solidFill>
                  <a:srgbClr val="FFFF00"/>
                </a:solidFill>
              </a:rPr>
              <a:t>Перший закон </a:t>
            </a:r>
            <a:r>
              <a:rPr lang="ru-RU" sz="2000" dirty="0" err="1" smtClean="0">
                <a:solidFill>
                  <a:srgbClr val="FFFF00"/>
                </a:solidFill>
              </a:rPr>
              <a:t>термодинаміки</a:t>
            </a:r>
            <a:r>
              <a:rPr lang="ru-RU" sz="2000" dirty="0" smtClean="0">
                <a:solidFill>
                  <a:srgbClr val="FFFF00"/>
                </a:solidFill>
              </a:rPr>
              <a:t>. </a:t>
            </a:r>
            <a:r>
              <a:rPr lang="ru-RU" sz="2000" dirty="0" err="1" smtClean="0">
                <a:solidFill>
                  <a:srgbClr val="FFFF00"/>
                </a:solidFill>
              </a:rPr>
              <a:t>Адіабатний</a:t>
            </a:r>
            <a:r>
              <a:rPr lang="ru-RU" sz="2000" dirty="0" smtClean="0">
                <a:solidFill>
                  <a:srgbClr val="FFFF00"/>
                </a:solidFill>
              </a:rPr>
              <a:t> </a:t>
            </a:r>
            <a:r>
              <a:rPr lang="ru-RU" sz="2000" dirty="0" err="1" smtClean="0">
                <a:solidFill>
                  <a:srgbClr val="FFFF00"/>
                </a:solidFill>
              </a:rPr>
              <a:t>процес</a:t>
            </a:r>
            <a:r>
              <a:rPr lang="uk-UA" sz="2000" dirty="0">
                <a:solidFill>
                  <a:srgbClr val="FFFF00"/>
                </a:solidFill>
              </a:rPr>
              <a:t/>
            </a:r>
            <a:br>
              <a:rPr lang="uk-UA" sz="2000" dirty="0">
                <a:solidFill>
                  <a:srgbClr val="FFFF00"/>
                </a:solidFill>
              </a:rPr>
            </a:br>
            <a:r>
              <a:rPr lang="uk-UA" sz="2000" dirty="0"/>
              <a:t> Закон збереження енергії, записаний для теплових процесів, називають першим законом (началом) термодинаміки: кількість теплоти, передана системі, йде на зміну внутрішньої енергії системи та на виконання системою роботи проти зовнішніх сил: </a:t>
            </a:r>
            <a:r>
              <a:rPr lang="en-US" sz="2000" dirty="0"/>
              <a:t>Q </a:t>
            </a:r>
            <a:r>
              <a:rPr lang="en-US" sz="2000" dirty="0" smtClean="0"/>
              <a:t>= </a:t>
            </a:r>
            <a:r>
              <a:rPr lang="en-US" sz="2000" dirty="0"/>
              <a:t>∆ U</a:t>
            </a:r>
            <a:r>
              <a:rPr lang="en-US" sz="2000" dirty="0" smtClean="0"/>
              <a:t>+ </a:t>
            </a:r>
            <a:r>
              <a:rPr lang="en-US" sz="2000" dirty="0"/>
              <a:t>A</a:t>
            </a:r>
            <a:r>
              <a:rPr lang="en-US" sz="2000" dirty="0" smtClean="0"/>
              <a:t>.</a:t>
            </a:r>
            <a:r>
              <a:rPr lang="uk-UA" sz="2000" dirty="0" smtClean="0"/>
              <a:t/>
            </a:r>
            <a:br>
              <a:rPr lang="uk-UA" sz="2000" dirty="0" smtClean="0"/>
            </a:br>
            <a:r>
              <a:rPr lang="en-US" sz="2000" dirty="0" smtClean="0"/>
              <a:t> </a:t>
            </a:r>
            <a:r>
              <a:rPr lang="en-US" sz="2000" dirty="0"/>
              <a:t> </a:t>
            </a:r>
            <a:r>
              <a:rPr lang="uk-UA" sz="2000" dirty="0"/>
              <a:t>При ізохорному процесі газ не виконує роботу (</a:t>
            </a:r>
            <a:r>
              <a:rPr lang="en-US" sz="2000" dirty="0" smtClean="0"/>
              <a:t>A</a:t>
            </a:r>
            <a:r>
              <a:rPr lang="uk-UA" sz="2000" dirty="0"/>
              <a:t>)</a:t>
            </a:r>
            <a:r>
              <a:rPr lang="en-US" sz="2000" dirty="0" smtClean="0"/>
              <a:t> </a:t>
            </a:r>
            <a:r>
              <a:rPr lang="en-US" sz="2000" dirty="0"/>
              <a:t>= 0 , </a:t>
            </a:r>
            <a:r>
              <a:rPr lang="uk-UA" sz="2000" dirty="0"/>
              <a:t>тому вся теплота, передана газу, йде на збільшення його внутрішньої енергії: </a:t>
            </a:r>
            <a:r>
              <a:rPr lang="uk-UA" sz="2000" dirty="0" smtClean="0"/>
              <a:t/>
            </a:r>
            <a:br>
              <a:rPr lang="uk-UA" sz="2000" dirty="0" smtClean="0"/>
            </a:br>
            <a:r>
              <a:rPr lang="en-US" sz="2000" dirty="0" smtClean="0"/>
              <a:t>Q = ∆</a:t>
            </a:r>
            <a:r>
              <a:rPr lang="en-US" sz="2000" dirty="0"/>
              <a:t>U</a:t>
            </a:r>
            <a:r>
              <a:rPr lang="en-US" sz="2000" dirty="0" smtClean="0"/>
              <a:t> </a:t>
            </a:r>
            <a:r>
              <a:rPr lang="en-US" sz="2000" dirty="0"/>
              <a:t>. </a:t>
            </a:r>
            <a:r>
              <a:rPr lang="uk-UA" sz="2000" dirty="0" smtClean="0"/>
              <a:t/>
            </a:r>
            <a:br>
              <a:rPr lang="uk-UA" sz="2000" dirty="0" smtClean="0"/>
            </a:br>
            <a:r>
              <a:rPr lang="en-US" sz="2000" dirty="0" smtClean="0"/>
              <a:t> </a:t>
            </a:r>
            <a:r>
              <a:rPr lang="uk-UA" sz="2000" dirty="0"/>
              <a:t>При ізотермічному процесі внутрішня енергія газу не змінюється </a:t>
            </a:r>
            <a:r>
              <a:rPr lang="uk-UA" sz="2000" dirty="0" smtClean="0"/>
              <a:t/>
            </a:r>
            <a:br>
              <a:rPr lang="uk-UA" sz="2000" dirty="0" smtClean="0"/>
            </a:br>
            <a:r>
              <a:rPr lang="uk-UA" sz="2000" dirty="0" smtClean="0"/>
              <a:t>(∆</a:t>
            </a:r>
            <a:r>
              <a:rPr lang="en-US" sz="2000" dirty="0"/>
              <a:t>U</a:t>
            </a:r>
            <a:r>
              <a:rPr lang="uk-UA" sz="2000" dirty="0" smtClean="0"/>
              <a:t> </a:t>
            </a:r>
            <a:r>
              <a:rPr lang="uk-UA" sz="2000" dirty="0"/>
              <a:t>) </a:t>
            </a:r>
            <a:r>
              <a:rPr lang="uk-UA" sz="2000" dirty="0" smtClean="0"/>
              <a:t>= </a:t>
            </a:r>
            <a:r>
              <a:rPr lang="en-US" sz="2000" dirty="0" smtClean="0"/>
              <a:t>0 </a:t>
            </a:r>
            <a:r>
              <a:rPr lang="en-US" sz="2000" dirty="0"/>
              <a:t>, </a:t>
            </a:r>
            <a:r>
              <a:rPr lang="uk-UA" sz="2000" dirty="0"/>
              <a:t>тому вся теплота, передана газу, йде на виконання газом роботи: </a:t>
            </a:r>
            <a:r>
              <a:rPr lang="en-US" sz="2000" dirty="0"/>
              <a:t>Q </a:t>
            </a:r>
            <a:r>
              <a:rPr lang="en-US" sz="2000" dirty="0" smtClean="0"/>
              <a:t>=</a:t>
            </a:r>
            <a:r>
              <a:rPr lang="en-US" sz="2000" dirty="0"/>
              <a:t>A</a:t>
            </a:r>
            <a:r>
              <a:rPr lang="en-US" sz="2000" dirty="0" smtClean="0"/>
              <a:t> </a:t>
            </a:r>
            <a:r>
              <a:rPr lang="en-US" sz="2000" dirty="0"/>
              <a:t>. </a:t>
            </a:r>
            <a:r>
              <a:rPr lang="uk-UA" sz="2000" dirty="0" smtClean="0"/>
              <a:t/>
            </a:r>
            <a:br>
              <a:rPr lang="uk-UA" sz="2000" dirty="0" smtClean="0"/>
            </a:br>
            <a:r>
              <a:rPr lang="en-US" sz="2000" dirty="0" smtClean="0"/>
              <a:t> </a:t>
            </a:r>
            <a:r>
              <a:rPr lang="uk-UA" sz="2000" dirty="0"/>
              <a:t>При ізобарному процесі теплота, передана газу, йде як на збільшення внутрішньої енергії газу, так і на виконання газом роботи: </a:t>
            </a:r>
            <a:r>
              <a:rPr lang="en-US" sz="2000" dirty="0"/>
              <a:t>Q </a:t>
            </a:r>
            <a:r>
              <a:rPr lang="en-US" sz="2000" dirty="0" smtClean="0"/>
              <a:t>= ∆</a:t>
            </a:r>
            <a:r>
              <a:rPr lang="en-US" sz="2000" dirty="0"/>
              <a:t>U</a:t>
            </a:r>
            <a:r>
              <a:rPr lang="en-US" sz="2000" dirty="0" smtClean="0"/>
              <a:t> </a:t>
            </a:r>
            <a:r>
              <a:rPr lang="en-US" sz="2000" dirty="0"/>
              <a:t>+ A. </a:t>
            </a:r>
            <a:r>
              <a:rPr lang="uk-UA" sz="2000" dirty="0" smtClean="0"/>
              <a:t/>
            </a:r>
            <a:br>
              <a:rPr lang="uk-UA" sz="2000" dirty="0" smtClean="0"/>
            </a:br>
            <a:r>
              <a:rPr lang="en-US" sz="2000" dirty="0" smtClean="0"/>
              <a:t> </a:t>
            </a:r>
            <a:r>
              <a:rPr lang="uk-UA" sz="2000" dirty="0"/>
              <a:t>При адіабатному процесі газ не одержує теплоти </a:t>
            </a:r>
            <a:r>
              <a:rPr lang="uk-UA" sz="2000" dirty="0" smtClean="0"/>
              <a:t>(</a:t>
            </a:r>
            <a:r>
              <a:rPr lang="en-US" sz="2000" dirty="0"/>
              <a:t>Q</a:t>
            </a:r>
            <a:r>
              <a:rPr lang="uk-UA" sz="2000" dirty="0" smtClean="0"/>
              <a:t> </a:t>
            </a:r>
            <a:r>
              <a:rPr lang="uk-UA" sz="2000" dirty="0"/>
              <a:t>) </a:t>
            </a:r>
            <a:r>
              <a:rPr lang="en-US" sz="2000" dirty="0" smtClean="0"/>
              <a:t>= </a:t>
            </a:r>
            <a:r>
              <a:rPr lang="en-US" sz="2000" dirty="0"/>
              <a:t>0 , </a:t>
            </a:r>
            <a:r>
              <a:rPr lang="uk-UA" sz="2000" dirty="0"/>
              <a:t>тому збільшення його внутрішньої енергії відбувається за рахунок виконання над газом роботи (адіабатне стиснення): </a:t>
            </a:r>
            <a:r>
              <a:rPr lang="uk-UA" sz="2000" dirty="0" smtClean="0"/>
              <a:t>∆</a:t>
            </a:r>
            <a:r>
              <a:rPr lang="en-US" sz="2000" dirty="0"/>
              <a:t>U</a:t>
            </a:r>
            <a:r>
              <a:rPr lang="uk-UA" sz="2000" dirty="0" smtClean="0"/>
              <a:t> </a:t>
            </a:r>
            <a:r>
              <a:rPr lang="uk-UA" sz="2000" dirty="0"/>
              <a:t>= </a:t>
            </a:r>
            <a:r>
              <a:rPr lang="en-US" sz="2000" dirty="0" smtClean="0"/>
              <a:t>A</a:t>
            </a:r>
            <a:r>
              <a:rPr lang="en-US" sz="2000" dirty="0"/>
              <a:t>′ . </a:t>
            </a:r>
            <a:r>
              <a:rPr lang="uk-UA" sz="2000" dirty="0"/>
              <a:t>Якщо ж газ сам виконує роботу (адіабатне розширення), то його внутрішня енергія зменшується: </a:t>
            </a:r>
            <a:r>
              <a:rPr lang="en-US" sz="2000" dirty="0"/>
              <a:t>A </a:t>
            </a:r>
            <a:r>
              <a:rPr lang="en-US" sz="2000" dirty="0" smtClean="0"/>
              <a:t>= −∆</a:t>
            </a:r>
            <a:r>
              <a:rPr lang="en-US" sz="2000" dirty="0"/>
              <a:t>U</a:t>
            </a:r>
            <a:r>
              <a:rPr lang="en-US" sz="2000" dirty="0" smtClean="0"/>
              <a:t> </a:t>
            </a:r>
            <a:r>
              <a:rPr lang="en-US" sz="2000" dirty="0"/>
              <a:t>.</a:t>
            </a:r>
            <a:endParaRPr lang="uk-UA" sz="2000" dirty="0"/>
          </a:p>
        </p:txBody>
      </p:sp>
    </p:spTree>
    <p:extLst>
      <p:ext uri="{BB962C8B-B14F-4D97-AF65-F5344CB8AC3E}">
        <p14:creationId xmlns:p14="http://schemas.microsoft.com/office/powerpoint/2010/main" val="3311327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solidFill>
                  <a:srgbClr val="FFFF00"/>
                </a:solidFill>
              </a:rPr>
              <a:t>Принцип </a:t>
            </a:r>
            <a:r>
              <a:rPr lang="ru-RU" sz="2800" dirty="0" err="1" smtClean="0">
                <a:solidFill>
                  <a:srgbClr val="FFFF00"/>
                </a:solidFill>
              </a:rPr>
              <a:t>дії</a:t>
            </a:r>
            <a:r>
              <a:rPr lang="ru-RU" sz="2800" dirty="0" smtClean="0">
                <a:solidFill>
                  <a:srgbClr val="FFFF00"/>
                </a:solidFill>
              </a:rPr>
              <a:t> </a:t>
            </a:r>
            <a:r>
              <a:rPr lang="ru-RU" sz="2800" dirty="0" err="1" smtClean="0">
                <a:solidFill>
                  <a:srgbClr val="FFFF00"/>
                </a:solidFill>
              </a:rPr>
              <a:t>теплових</a:t>
            </a:r>
            <a:r>
              <a:rPr lang="ru-RU" sz="2800" dirty="0" smtClean="0">
                <a:solidFill>
                  <a:srgbClr val="FFFF00"/>
                </a:solidFill>
              </a:rPr>
              <a:t> </a:t>
            </a:r>
            <a:r>
              <a:rPr lang="ru-RU" sz="2800" dirty="0" err="1" smtClean="0">
                <a:solidFill>
                  <a:srgbClr val="FFFF00"/>
                </a:solidFill>
              </a:rPr>
              <a:t>двигунів</a:t>
            </a:r>
            <a:r>
              <a:rPr lang="ru-RU" sz="2800" dirty="0" smtClean="0">
                <a:solidFill>
                  <a:srgbClr val="FFFF00"/>
                </a:solidFill>
              </a:rPr>
              <a:t>. </a:t>
            </a:r>
            <a:r>
              <a:rPr lang="ru-RU" sz="2800" dirty="0" err="1" smtClean="0">
                <a:solidFill>
                  <a:srgbClr val="FFFF00"/>
                </a:solidFill>
              </a:rPr>
              <a:t>Холодильна</a:t>
            </a:r>
            <a:r>
              <a:rPr lang="ru-RU" sz="2800" dirty="0" smtClean="0">
                <a:solidFill>
                  <a:srgbClr val="FFFF00"/>
                </a:solidFill>
              </a:rPr>
              <a:t> машина.</a:t>
            </a:r>
            <a:br>
              <a:rPr lang="ru-RU" sz="2800" dirty="0" smtClean="0">
                <a:solidFill>
                  <a:srgbClr val="FFFF00"/>
                </a:solidFill>
              </a:rPr>
            </a:br>
            <a:r>
              <a:rPr lang="ru-RU" sz="2800" dirty="0"/>
              <a:t> </a:t>
            </a:r>
            <a:r>
              <a:rPr lang="ru-RU" sz="2800" dirty="0" err="1"/>
              <a:t>Усі</a:t>
            </a:r>
            <a:r>
              <a:rPr lang="ru-RU" sz="2800" dirty="0"/>
              <a:t> </a:t>
            </a:r>
            <a:r>
              <a:rPr lang="ru-RU" sz="2800" dirty="0" err="1"/>
              <a:t>макроскопічні</a:t>
            </a:r>
            <a:r>
              <a:rPr lang="ru-RU" sz="2800" dirty="0"/>
              <a:t> </a:t>
            </a:r>
            <a:r>
              <a:rPr lang="ru-RU" sz="2800" dirty="0" err="1"/>
              <a:t>процеси</a:t>
            </a:r>
            <a:r>
              <a:rPr lang="ru-RU" sz="2800" dirty="0"/>
              <a:t> в </a:t>
            </a:r>
            <a:r>
              <a:rPr lang="ru-RU" sz="2800" dirty="0" err="1"/>
              <a:t>природі</a:t>
            </a:r>
            <a:r>
              <a:rPr lang="ru-RU" sz="2800" dirty="0"/>
              <a:t> </a:t>
            </a:r>
            <a:r>
              <a:rPr lang="ru-RU" sz="2800" dirty="0" err="1"/>
              <a:t>мають</a:t>
            </a:r>
            <a:r>
              <a:rPr lang="ru-RU" sz="2800" dirty="0"/>
              <a:t> </a:t>
            </a:r>
            <a:r>
              <a:rPr lang="ru-RU" sz="2800" dirty="0" err="1"/>
              <a:t>певний</a:t>
            </a:r>
            <a:r>
              <a:rPr lang="ru-RU" sz="2800" dirty="0"/>
              <a:t> </a:t>
            </a:r>
            <a:r>
              <a:rPr lang="ru-RU" sz="2800" dirty="0" err="1"/>
              <a:t>напрямок</a:t>
            </a:r>
            <a:r>
              <a:rPr lang="ru-RU" sz="2800" dirty="0"/>
              <a:t>, і в </a:t>
            </a:r>
            <a:r>
              <a:rPr lang="ru-RU" sz="2800" dirty="0" err="1"/>
              <a:t>зворотному</a:t>
            </a:r>
            <a:r>
              <a:rPr lang="ru-RU" sz="2800" dirty="0"/>
              <a:t> </a:t>
            </a:r>
            <a:r>
              <a:rPr lang="ru-RU" sz="2800" dirty="0" err="1"/>
              <a:t>напрямку</a:t>
            </a:r>
            <a:r>
              <a:rPr lang="ru-RU" sz="2800" dirty="0"/>
              <a:t> вони </a:t>
            </a:r>
            <a:r>
              <a:rPr lang="ru-RU" sz="2800" dirty="0" err="1"/>
              <a:t>довільно</a:t>
            </a:r>
            <a:r>
              <a:rPr lang="ru-RU" sz="2800" dirty="0"/>
              <a:t> </a:t>
            </a:r>
            <a:r>
              <a:rPr lang="ru-RU" sz="2800" dirty="0" err="1"/>
              <a:t>відбуватися</a:t>
            </a:r>
            <a:r>
              <a:rPr lang="ru-RU" sz="2800" dirty="0"/>
              <a:t> не </a:t>
            </a:r>
            <a:r>
              <a:rPr lang="ru-RU" sz="2800" dirty="0" err="1"/>
              <a:t>можуть</a:t>
            </a:r>
            <a:r>
              <a:rPr lang="ru-RU" sz="2800" dirty="0"/>
              <a:t>. </a:t>
            </a:r>
            <a:r>
              <a:rPr lang="ru-RU" sz="2800" dirty="0" err="1"/>
              <a:t>Процеси</a:t>
            </a:r>
            <a:r>
              <a:rPr lang="ru-RU" sz="2800" dirty="0"/>
              <a:t>, </a:t>
            </a:r>
            <a:r>
              <a:rPr lang="ru-RU" sz="2800" dirty="0" err="1"/>
              <a:t>які</a:t>
            </a:r>
            <a:r>
              <a:rPr lang="ru-RU" sz="2800" dirty="0"/>
              <a:t> </a:t>
            </a:r>
            <a:r>
              <a:rPr lang="ru-RU" sz="2800" dirty="0" err="1"/>
              <a:t>можуть</a:t>
            </a:r>
            <a:r>
              <a:rPr lang="ru-RU" sz="2800" dirty="0"/>
              <a:t> самочинно </a:t>
            </a:r>
            <a:r>
              <a:rPr lang="ru-RU" sz="2800" dirty="0" err="1"/>
              <a:t>відбуватися</a:t>
            </a:r>
            <a:r>
              <a:rPr lang="ru-RU" sz="2800" dirty="0"/>
              <a:t> </a:t>
            </a:r>
            <a:r>
              <a:rPr lang="ru-RU" sz="2800" dirty="0" err="1"/>
              <a:t>тільки</a:t>
            </a:r>
            <a:r>
              <a:rPr lang="ru-RU" sz="2800" dirty="0"/>
              <a:t> в одному </a:t>
            </a:r>
            <a:r>
              <a:rPr lang="ru-RU" sz="2800" dirty="0" err="1"/>
              <a:t>напрямку</a:t>
            </a:r>
            <a:r>
              <a:rPr lang="ru-RU" sz="2800" dirty="0"/>
              <a:t>, </a:t>
            </a:r>
            <a:r>
              <a:rPr lang="ru-RU" sz="2800" dirty="0" err="1"/>
              <a:t>називають</a:t>
            </a:r>
            <a:r>
              <a:rPr lang="ru-RU" sz="2800" dirty="0"/>
              <a:t> </a:t>
            </a:r>
            <a:r>
              <a:rPr lang="ru-RU" sz="2800" dirty="0" err="1"/>
              <a:t>необоротними</a:t>
            </a:r>
            <a:r>
              <a:rPr lang="ru-RU" sz="2800" dirty="0"/>
              <a:t>. </a:t>
            </a:r>
            <a:r>
              <a:rPr lang="ru-RU" sz="2800" dirty="0" err="1"/>
              <a:t>Необоротність</a:t>
            </a:r>
            <a:r>
              <a:rPr lang="ru-RU" sz="2800" dirty="0"/>
              <a:t> </a:t>
            </a:r>
            <a:r>
              <a:rPr lang="ru-RU" sz="2800" dirty="0" err="1"/>
              <a:t>процесів</a:t>
            </a:r>
            <a:r>
              <a:rPr lang="ru-RU" sz="2800" dirty="0"/>
              <a:t> у </a:t>
            </a:r>
            <a:r>
              <a:rPr lang="ru-RU" sz="2800" dirty="0" err="1"/>
              <a:t>природі</a:t>
            </a:r>
            <a:r>
              <a:rPr lang="ru-RU" sz="2800" dirty="0"/>
              <a:t> </a:t>
            </a:r>
            <a:r>
              <a:rPr lang="ru-RU" sz="2800" dirty="0" err="1"/>
              <a:t>відбиває</a:t>
            </a:r>
            <a:r>
              <a:rPr lang="ru-RU" sz="2800" dirty="0"/>
              <a:t> </a:t>
            </a:r>
            <a:r>
              <a:rPr lang="ru-RU" sz="2800" dirty="0" err="1"/>
              <a:t>другий</a:t>
            </a:r>
            <a:r>
              <a:rPr lang="ru-RU" sz="2800" dirty="0"/>
              <a:t> закон (начало) </a:t>
            </a:r>
            <a:r>
              <a:rPr lang="ru-RU" sz="2800" dirty="0" err="1"/>
              <a:t>термодинаміки</a:t>
            </a:r>
            <a:r>
              <a:rPr lang="ru-RU" sz="2800" dirty="0"/>
              <a:t>, </a:t>
            </a:r>
            <a:r>
              <a:rPr lang="ru-RU" sz="2800" dirty="0" err="1"/>
              <a:t>який</a:t>
            </a:r>
            <a:r>
              <a:rPr lang="ru-RU" sz="2800" dirty="0"/>
              <a:t> </a:t>
            </a:r>
            <a:r>
              <a:rPr lang="ru-RU" sz="2800" dirty="0" err="1"/>
              <a:t>можна</a:t>
            </a:r>
            <a:r>
              <a:rPr lang="ru-RU" sz="2800" dirty="0"/>
              <a:t> </a:t>
            </a:r>
            <a:r>
              <a:rPr lang="ru-RU" sz="2800" dirty="0" err="1"/>
              <a:t>сформулювати</a:t>
            </a:r>
            <a:r>
              <a:rPr lang="ru-RU" sz="2800" dirty="0"/>
              <a:t> так: </a:t>
            </a:r>
            <a:r>
              <a:rPr lang="ru-RU" sz="2800" dirty="0" err="1"/>
              <a:t>неможливим</a:t>
            </a:r>
            <a:r>
              <a:rPr lang="ru-RU" sz="2800" dirty="0"/>
              <a:t> є </a:t>
            </a:r>
            <a:r>
              <a:rPr lang="ru-RU" sz="2800" dirty="0" err="1"/>
              <a:t>періодичний</a:t>
            </a:r>
            <a:r>
              <a:rPr lang="ru-RU" sz="2800" dirty="0"/>
              <a:t> </a:t>
            </a:r>
            <a:r>
              <a:rPr lang="ru-RU" sz="2800" dirty="0" err="1"/>
              <a:t>процес</a:t>
            </a:r>
            <a:r>
              <a:rPr lang="ru-RU" sz="2800" dirty="0"/>
              <a:t>, </a:t>
            </a:r>
            <a:r>
              <a:rPr lang="ru-RU" sz="2800" dirty="0" err="1"/>
              <a:t>єдиний</a:t>
            </a:r>
            <a:r>
              <a:rPr lang="ru-RU" sz="2800" dirty="0"/>
              <a:t> результат </a:t>
            </a:r>
            <a:r>
              <a:rPr lang="ru-RU" sz="2800" dirty="0" err="1"/>
              <a:t>якого</a:t>
            </a:r>
            <a:r>
              <a:rPr lang="ru-RU" sz="2800" dirty="0"/>
              <a:t> — </a:t>
            </a:r>
            <a:r>
              <a:rPr lang="ru-RU" sz="2800" dirty="0" err="1"/>
              <a:t>виконання</a:t>
            </a:r>
            <a:r>
              <a:rPr lang="ru-RU" sz="2800" dirty="0"/>
              <a:t> </a:t>
            </a:r>
            <a:r>
              <a:rPr lang="ru-RU" sz="2800" dirty="0" err="1"/>
              <a:t>тілом</a:t>
            </a:r>
            <a:r>
              <a:rPr lang="ru-RU" sz="2800" dirty="0"/>
              <a:t> </a:t>
            </a:r>
            <a:r>
              <a:rPr lang="ru-RU" sz="2800" dirty="0" err="1"/>
              <a:t>механічної</a:t>
            </a:r>
            <a:r>
              <a:rPr lang="ru-RU" sz="2800" dirty="0"/>
              <a:t> </a:t>
            </a:r>
            <a:r>
              <a:rPr lang="ru-RU" sz="2800" dirty="0" err="1"/>
              <a:t>роботи</a:t>
            </a:r>
            <a:r>
              <a:rPr lang="ru-RU" sz="2800" dirty="0"/>
              <a:t> за </a:t>
            </a:r>
            <a:r>
              <a:rPr lang="ru-RU" sz="2800" dirty="0" err="1"/>
              <a:t>рахунок</a:t>
            </a:r>
            <a:r>
              <a:rPr lang="ru-RU" sz="2800" dirty="0"/>
              <a:t> </a:t>
            </a:r>
            <a:r>
              <a:rPr lang="ru-RU" sz="2800" dirty="0" err="1"/>
              <a:t>зменшення</a:t>
            </a:r>
            <a:r>
              <a:rPr lang="ru-RU" sz="2800" dirty="0"/>
              <a:t> </a:t>
            </a:r>
            <a:r>
              <a:rPr lang="ru-RU" sz="2800" dirty="0" err="1"/>
              <a:t>його</a:t>
            </a:r>
            <a:r>
              <a:rPr lang="ru-RU" sz="2800" dirty="0"/>
              <a:t> </a:t>
            </a:r>
            <a:r>
              <a:rPr lang="ru-RU" sz="2800" dirty="0" err="1"/>
              <a:t>внутрішньої</a:t>
            </a:r>
            <a:r>
              <a:rPr lang="ru-RU" sz="2800" dirty="0"/>
              <a:t> </a:t>
            </a:r>
            <a:r>
              <a:rPr lang="ru-RU" sz="2800" dirty="0" err="1"/>
              <a:t>енергії</a:t>
            </a:r>
            <a:r>
              <a:rPr lang="ru-RU" sz="2800" dirty="0"/>
              <a:t>.</a:t>
            </a:r>
            <a:r>
              <a:rPr lang="ru-RU" dirty="0" smtClean="0"/>
              <a:t/>
            </a:r>
            <a:br>
              <a:rPr lang="ru-RU" dirty="0" smtClean="0"/>
            </a:br>
            <a:endParaRPr lang="uk-UA" dirty="0"/>
          </a:p>
        </p:txBody>
      </p:sp>
    </p:spTree>
    <p:extLst>
      <p:ext uri="{BB962C8B-B14F-4D97-AF65-F5344CB8AC3E}">
        <p14:creationId xmlns:p14="http://schemas.microsoft.com/office/powerpoint/2010/main" val="427518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400" dirty="0"/>
              <a:t> Тепловий двигун — теплова машина циклічної дії, яка енергію, що виділяється при згорянні палива, перетворює на механічну роботу. Будь-який тепловий двигун має три частини: нагрівник, робоче тіло, холодильник. </a:t>
            </a:r>
            <a:r>
              <a:rPr lang="uk-UA" sz="2400" dirty="0" smtClean="0"/>
              <a:t/>
            </a:r>
            <a:br>
              <a:rPr lang="uk-UA" sz="2400" dirty="0" smtClean="0"/>
            </a:br>
            <a:r>
              <a:rPr lang="uk-UA" sz="2400" dirty="0" smtClean="0"/>
              <a:t> </a:t>
            </a:r>
            <a:r>
              <a:rPr lang="uk-UA" sz="2400" dirty="0"/>
              <a:t>ККД теплового двигуна визначають за формулою </a:t>
            </a:r>
            <a:r>
              <a:rPr lang="uk-UA" sz="2400" dirty="0" smtClean="0"/>
              <a:t/>
            </a:r>
            <a:br>
              <a:rPr lang="uk-UA" sz="2400" dirty="0" smtClean="0"/>
            </a:br>
            <a:r>
              <a:rPr lang="en-US" sz="2400" dirty="0" smtClean="0"/>
              <a:t> </a:t>
            </a:r>
            <a:r>
              <a:rPr lang="uk-UA" sz="2400" dirty="0"/>
              <a:t>він не може перевищувати ККД ідеальної теплової машини</a:t>
            </a:r>
            <a:r>
              <a:rPr lang="uk-UA" sz="2400" dirty="0" smtClean="0"/>
              <a:t>:</a:t>
            </a:r>
            <a:br>
              <a:rPr lang="uk-UA" sz="2400" dirty="0" smtClean="0"/>
            </a:br>
            <a:r>
              <a:rPr lang="uk-UA" sz="2400" dirty="0" smtClean="0"/>
              <a:t/>
            </a:r>
            <a:br>
              <a:rPr lang="uk-UA" sz="2400" dirty="0" smtClean="0"/>
            </a:br>
            <a:r>
              <a:rPr lang="uk-UA" sz="2400" dirty="0" smtClean="0"/>
              <a:t> </a:t>
            </a:r>
            <a:r>
              <a:rPr lang="uk-UA" sz="2400" dirty="0"/>
              <a:t>Холодильний пристрій — пристрій циклічної дії, який підтримує в холодильній камері температуру нижчу, ніж температура довкілля.</a:t>
            </a:r>
          </a:p>
        </p:txBody>
      </p:sp>
      <p:pic>
        <p:nvPicPr>
          <p:cNvPr id="3" name="Рисунок 2"/>
          <p:cNvPicPr>
            <a:picLocks noChangeAspect="1"/>
          </p:cNvPicPr>
          <p:nvPr/>
        </p:nvPicPr>
        <p:blipFill rotWithShape="1">
          <a:blip r:embed="rId2"/>
          <a:srcRect l="62565" t="69413" r="25828" b="22443"/>
          <a:stretch/>
        </p:blipFill>
        <p:spPr>
          <a:xfrm>
            <a:off x="8769927" y="1853248"/>
            <a:ext cx="1634837" cy="644936"/>
          </a:xfrm>
          <a:prstGeom prst="rect">
            <a:avLst/>
          </a:prstGeom>
        </p:spPr>
      </p:pic>
      <p:pic>
        <p:nvPicPr>
          <p:cNvPr id="4" name="Рисунок 3"/>
          <p:cNvPicPr>
            <a:picLocks noChangeAspect="1"/>
          </p:cNvPicPr>
          <p:nvPr/>
        </p:nvPicPr>
        <p:blipFill rotWithShape="1">
          <a:blip r:embed="rId2"/>
          <a:srcRect l="63949" t="76610" r="24977" b="15246"/>
          <a:stretch/>
        </p:blipFill>
        <p:spPr>
          <a:xfrm>
            <a:off x="2202872" y="2729347"/>
            <a:ext cx="1616151" cy="609600"/>
          </a:xfrm>
          <a:prstGeom prst="rect">
            <a:avLst/>
          </a:prstGeom>
        </p:spPr>
      </p:pic>
    </p:spTree>
    <p:extLst>
      <p:ext uri="{BB962C8B-B14F-4D97-AF65-F5344CB8AC3E}">
        <p14:creationId xmlns:p14="http://schemas.microsoft.com/office/powerpoint/2010/main" val="138510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rgbClr val="FFFF00"/>
                </a:solidFill>
              </a:rPr>
              <a:t>Розв’яжіть</a:t>
            </a:r>
            <a:r>
              <a:rPr lang="ru-RU" dirty="0" smtClean="0">
                <a:solidFill>
                  <a:srgbClr val="FFFF00"/>
                </a:solidFill>
              </a:rPr>
              <a:t> задачу.</a:t>
            </a:r>
            <a:r>
              <a:rPr lang="ru-RU" dirty="0" smtClean="0"/>
              <a:t/>
            </a:r>
            <a:br>
              <a:rPr lang="ru-RU" dirty="0" smtClean="0"/>
            </a:br>
            <a:r>
              <a:rPr lang="ru-RU" dirty="0" err="1" smtClean="0"/>
              <a:t>Кількість</a:t>
            </a:r>
            <a:r>
              <a:rPr lang="ru-RU" dirty="0" smtClean="0"/>
              <a:t> </a:t>
            </a:r>
            <a:r>
              <a:rPr lang="ru-RU" dirty="0" err="1"/>
              <a:t>теплоти</a:t>
            </a:r>
            <a:r>
              <a:rPr lang="ru-RU" dirty="0"/>
              <a:t>, яку </a:t>
            </a:r>
            <a:r>
              <a:rPr lang="ru-RU" dirty="0" err="1"/>
              <a:t>робоче</a:t>
            </a:r>
            <a:r>
              <a:rPr lang="ru-RU" dirty="0"/>
              <a:t> </a:t>
            </a:r>
            <a:r>
              <a:rPr lang="ru-RU" dirty="0" err="1"/>
              <a:t>тіло</a:t>
            </a:r>
            <a:r>
              <a:rPr lang="ru-RU" dirty="0"/>
              <a:t> </a:t>
            </a:r>
            <a:r>
              <a:rPr lang="ru-RU" dirty="0" err="1"/>
              <a:t>одержує</a:t>
            </a:r>
            <a:r>
              <a:rPr lang="ru-RU" dirty="0"/>
              <a:t> </a:t>
            </a:r>
            <a:r>
              <a:rPr lang="ru-RU" dirty="0" err="1"/>
              <a:t>від</a:t>
            </a:r>
            <a:r>
              <a:rPr lang="ru-RU" dirty="0"/>
              <a:t> </a:t>
            </a:r>
            <a:r>
              <a:rPr lang="ru-RU" dirty="0" err="1"/>
              <a:t>нагрівника</a:t>
            </a:r>
            <a:r>
              <a:rPr lang="ru-RU" dirty="0"/>
              <a:t>, становить за цикл 240 Дж, а яку </a:t>
            </a:r>
            <a:r>
              <a:rPr lang="ru-RU" dirty="0" err="1"/>
              <a:t>віддає</a:t>
            </a:r>
            <a:r>
              <a:rPr lang="ru-RU" dirty="0"/>
              <a:t> холодильнику — 150 Дж. </a:t>
            </a:r>
            <a:r>
              <a:rPr lang="ru-RU" dirty="0" err="1"/>
              <a:t>Визначте</a:t>
            </a:r>
            <a:r>
              <a:rPr lang="ru-RU" dirty="0"/>
              <a:t> ККД </a:t>
            </a:r>
            <a:r>
              <a:rPr lang="ru-RU" dirty="0" err="1"/>
              <a:t>двигуна</a:t>
            </a:r>
            <a:r>
              <a:rPr lang="ru-RU" dirty="0"/>
              <a:t> та </a:t>
            </a:r>
            <a:r>
              <a:rPr lang="ru-RU" dirty="0" err="1"/>
              <a:t>виконувану</a:t>
            </a:r>
            <a:r>
              <a:rPr lang="ru-RU" dirty="0"/>
              <a:t> ним роботу.</a:t>
            </a:r>
            <a:endParaRPr lang="uk-UA" dirty="0"/>
          </a:p>
        </p:txBody>
      </p:sp>
    </p:spTree>
    <p:extLst>
      <p:ext uri="{BB962C8B-B14F-4D97-AF65-F5344CB8AC3E}">
        <p14:creationId xmlns:p14="http://schemas.microsoft.com/office/powerpoint/2010/main" val="171536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FF00"/>
                </a:solidFill>
              </a:rPr>
              <a:t>Поміркуйте</a:t>
            </a:r>
            <a:r>
              <a:rPr lang="uk-UA" dirty="0" smtClean="0"/>
              <a:t/>
            </a:r>
            <a:br>
              <a:rPr lang="uk-UA" dirty="0" smtClean="0"/>
            </a:br>
            <a:r>
              <a:rPr lang="uk-UA" sz="2800" dirty="0" smtClean="0"/>
              <a:t>1)</a:t>
            </a:r>
            <a:r>
              <a:rPr lang="ru-RU" sz="2800" dirty="0" err="1" smtClean="0"/>
              <a:t>Чи</a:t>
            </a:r>
            <a:r>
              <a:rPr lang="ru-RU" sz="2800" dirty="0" smtClean="0"/>
              <a:t> </a:t>
            </a:r>
            <a:r>
              <a:rPr lang="ru-RU" sz="2800" dirty="0" err="1"/>
              <a:t>можна</a:t>
            </a:r>
            <a:r>
              <a:rPr lang="ru-RU" sz="2800" dirty="0"/>
              <a:t>, </a:t>
            </a:r>
            <a:r>
              <a:rPr lang="ru-RU" sz="2800" dirty="0" err="1"/>
              <a:t>відчинивши</a:t>
            </a:r>
            <a:r>
              <a:rPr lang="ru-RU" sz="2800" dirty="0"/>
              <a:t> </a:t>
            </a:r>
            <a:r>
              <a:rPr lang="ru-RU" sz="2800" dirty="0" err="1"/>
              <a:t>дверцята</a:t>
            </a:r>
            <a:r>
              <a:rPr lang="ru-RU" sz="2800" dirty="0"/>
              <a:t> </a:t>
            </a:r>
            <a:r>
              <a:rPr lang="ru-RU" sz="2800" dirty="0" err="1"/>
              <a:t>працюючого</a:t>
            </a:r>
            <a:r>
              <a:rPr lang="ru-RU" sz="2800" dirty="0"/>
              <a:t> холодильника, </a:t>
            </a:r>
            <a:r>
              <a:rPr lang="ru-RU" sz="2800" dirty="0" err="1"/>
              <a:t>охолодити</a:t>
            </a:r>
            <a:r>
              <a:rPr lang="ru-RU" sz="2800" dirty="0"/>
              <a:t> </a:t>
            </a:r>
            <a:r>
              <a:rPr lang="ru-RU" sz="2800" dirty="0" err="1"/>
              <a:t>повіт</a:t>
            </a:r>
            <a:r>
              <a:rPr lang="ru-RU" sz="2800" dirty="0"/>
              <a:t> </a:t>
            </a:r>
            <a:r>
              <a:rPr lang="ru-RU" sz="2800" dirty="0" err="1"/>
              <a:t>ря</a:t>
            </a:r>
            <a:r>
              <a:rPr lang="ru-RU" sz="2800" dirty="0"/>
              <a:t> в </a:t>
            </a:r>
            <a:r>
              <a:rPr lang="ru-RU" sz="2800" dirty="0" err="1"/>
              <a:t>кімнаті</a:t>
            </a:r>
            <a:r>
              <a:rPr lang="ru-RU" sz="2800" dirty="0" smtClean="0"/>
              <a:t>?</a:t>
            </a:r>
            <a:br>
              <a:rPr lang="ru-RU" sz="2800" dirty="0" smtClean="0"/>
            </a:br>
            <a:r>
              <a:rPr lang="ru-RU" sz="2800" dirty="0"/>
              <a:t>2) При </a:t>
            </a:r>
            <a:r>
              <a:rPr lang="ru-RU" sz="2800" dirty="0" err="1"/>
              <a:t>ізохорному</a:t>
            </a:r>
            <a:r>
              <a:rPr lang="ru-RU" sz="2800" dirty="0"/>
              <a:t> </a:t>
            </a:r>
            <a:r>
              <a:rPr lang="ru-RU" sz="2800" dirty="0" err="1"/>
              <a:t>охолодженні</a:t>
            </a:r>
            <a:r>
              <a:rPr lang="ru-RU" sz="2800" dirty="0"/>
              <a:t> </a:t>
            </a:r>
            <a:r>
              <a:rPr lang="ru-RU" sz="2800" dirty="0" err="1"/>
              <a:t>повітря</a:t>
            </a:r>
            <a:r>
              <a:rPr lang="ru-RU" sz="2800" dirty="0"/>
              <a:t> передало </a:t>
            </a:r>
            <a:r>
              <a:rPr lang="ru-RU" sz="2800" dirty="0" err="1"/>
              <a:t>довкіллю</a:t>
            </a:r>
            <a:r>
              <a:rPr lang="ru-RU" sz="2800" dirty="0"/>
              <a:t> 15 Дж </a:t>
            </a:r>
            <a:r>
              <a:rPr lang="ru-RU" sz="2800" dirty="0" err="1"/>
              <a:t>теплоти</a:t>
            </a:r>
            <a:r>
              <a:rPr lang="ru-RU" sz="2800" dirty="0"/>
              <a:t>. На </a:t>
            </a:r>
            <a:r>
              <a:rPr lang="ru-RU" sz="2800" dirty="0" err="1"/>
              <a:t>скільки</a:t>
            </a:r>
            <a:r>
              <a:rPr lang="ru-RU" sz="2800" dirty="0"/>
              <a:t> </a:t>
            </a:r>
            <a:r>
              <a:rPr lang="ru-RU" sz="2800" dirty="0" err="1"/>
              <a:t>змінилася</a:t>
            </a:r>
            <a:r>
              <a:rPr lang="ru-RU" sz="2800" dirty="0"/>
              <a:t> </a:t>
            </a:r>
            <a:r>
              <a:rPr lang="ru-RU" sz="2800" dirty="0" err="1"/>
              <a:t>внутрішня</a:t>
            </a:r>
            <a:r>
              <a:rPr lang="ru-RU" sz="2800" dirty="0"/>
              <a:t> </a:t>
            </a:r>
            <a:r>
              <a:rPr lang="ru-RU" sz="2800" dirty="0" err="1"/>
              <a:t>енергія</a:t>
            </a:r>
            <a:r>
              <a:rPr lang="ru-RU" sz="2800" dirty="0"/>
              <a:t> </a:t>
            </a:r>
            <a:r>
              <a:rPr lang="ru-RU" sz="2800" dirty="0" err="1"/>
              <a:t>повітря</a:t>
            </a:r>
            <a:r>
              <a:rPr lang="ru-RU" sz="2800" dirty="0"/>
              <a:t>? Яку роботу </a:t>
            </a:r>
            <a:r>
              <a:rPr lang="ru-RU" sz="2800" dirty="0" err="1"/>
              <a:t>воно</a:t>
            </a:r>
            <a:r>
              <a:rPr lang="ru-RU" sz="2800" dirty="0"/>
              <a:t> </a:t>
            </a:r>
            <a:r>
              <a:rPr lang="ru-RU" sz="2800" dirty="0" err="1"/>
              <a:t>виконало</a:t>
            </a:r>
            <a:r>
              <a:rPr lang="ru-RU" sz="2800" dirty="0" smtClean="0"/>
              <a:t>?</a:t>
            </a:r>
            <a:br>
              <a:rPr lang="ru-RU" sz="2800" dirty="0" smtClean="0"/>
            </a:br>
            <a:r>
              <a:rPr lang="ru-RU" sz="2800" dirty="0" smtClean="0"/>
              <a:t>3)</a:t>
            </a:r>
            <a:r>
              <a:rPr lang="uk-UA" sz="2800" dirty="0"/>
              <a:t> Наведіть приклади зміни внутрішньої енергії твердих тіл, рідин і газів у результаті виконання роботи. Зазначте, яку роботу — додатну чи від’ємну — вони при цьому виконують.</a:t>
            </a:r>
          </a:p>
        </p:txBody>
      </p:sp>
    </p:spTree>
    <p:extLst>
      <p:ext uri="{BB962C8B-B14F-4D97-AF65-F5344CB8AC3E}">
        <p14:creationId xmlns:p14="http://schemas.microsoft.com/office/powerpoint/2010/main" val="2583088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smtClean="0">
                <a:solidFill>
                  <a:srgbClr val="FFFF00"/>
                </a:solidFill>
              </a:rPr>
              <a:t>Домашнє завдання </a:t>
            </a:r>
            <a:endParaRPr lang="uk-UA" dirty="0">
              <a:solidFill>
                <a:srgbClr val="FFFF00"/>
              </a:solidFill>
            </a:endParaRPr>
          </a:p>
        </p:txBody>
      </p:sp>
      <p:sp>
        <p:nvSpPr>
          <p:cNvPr id="5" name="Місце для вмісту 4"/>
          <p:cNvSpPr>
            <a:spLocks noGrp="1"/>
          </p:cNvSpPr>
          <p:nvPr>
            <p:ph idx="1"/>
          </p:nvPr>
        </p:nvSpPr>
        <p:spPr/>
        <p:txBody>
          <a:bodyPr>
            <a:normAutofit/>
          </a:bodyPr>
          <a:lstStyle/>
          <a:p>
            <a:r>
              <a:rPr lang="uk-UA" sz="3600" dirty="0" smtClean="0"/>
              <a:t>Підготовка до контрольної роботи</a:t>
            </a:r>
          </a:p>
          <a:p>
            <a:r>
              <a:rPr lang="uk-UA" sz="3600" dirty="0" smtClean="0"/>
              <a:t>Завдання для самоперевірки на сторінці 236</a:t>
            </a:r>
            <a:endParaRPr lang="uk-UA" sz="3600" dirty="0"/>
          </a:p>
        </p:txBody>
      </p:sp>
    </p:spTree>
    <p:extLst>
      <p:ext uri="{BB962C8B-B14F-4D97-AF65-F5344CB8AC3E}">
        <p14:creationId xmlns:p14="http://schemas.microsoft.com/office/powerpoint/2010/main" val="68063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FF00"/>
                </a:solidFill>
              </a:rPr>
              <a:t> </a:t>
            </a:r>
            <a:r>
              <a:rPr lang="uk-UA" dirty="0" smtClean="0">
                <a:solidFill>
                  <a:srgbClr val="FF0000"/>
                </a:solidFill>
              </a:rPr>
              <a:t>Повторимо.</a:t>
            </a:r>
            <a:r>
              <a:rPr lang="uk-UA" dirty="0" smtClean="0">
                <a:solidFill>
                  <a:srgbClr val="FFFF00"/>
                </a:solidFill>
              </a:rPr>
              <a:t/>
            </a:r>
            <a:br>
              <a:rPr lang="uk-UA" dirty="0" smtClean="0">
                <a:solidFill>
                  <a:srgbClr val="FFFF00"/>
                </a:solidFill>
              </a:rPr>
            </a:br>
            <a:r>
              <a:rPr lang="uk-UA" dirty="0" smtClean="0">
                <a:solidFill>
                  <a:srgbClr val="FFFF00"/>
                </a:solidFill>
              </a:rPr>
              <a:t>Внутрішня </a:t>
            </a:r>
            <a:r>
              <a:rPr lang="uk-UA" dirty="0">
                <a:solidFill>
                  <a:srgbClr val="FFFF00"/>
                </a:solidFill>
              </a:rPr>
              <a:t>енергія </a:t>
            </a:r>
            <a:r>
              <a:rPr lang="uk-UA" dirty="0"/>
              <a:t>— це сума кінетичної енергії хаотичного руху молекул і потенціальної енергії взаємодії молекул одна з </a:t>
            </a:r>
            <a:r>
              <a:rPr lang="uk-UA" dirty="0" smtClean="0"/>
              <a:t>одною.</a:t>
            </a:r>
            <a:br>
              <a:rPr lang="uk-UA" dirty="0" smtClean="0"/>
            </a:br>
            <a:r>
              <a:rPr lang="ru-RU" dirty="0"/>
              <a:t>У </a:t>
            </a:r>
            <a:r>
              <a:rPr lang="ru-RU" dirty="0" err="1"/>
              <a:t>термодинаміці</a:t>
            </a:r>
            <a:r>
              <a:rPr lang="ru-RU" dirty="0"/>
              <a:t> </a:t>
            </a:r>
            <a:r>
              <a:rPr lang="ru-RU" dirty="0" err="1"/>
              <a:t>розглядають</a:t>
            </a:r>
            <a:r>
              <a:rPr lang="ru-RU" dirty="0"/>
              <a:t> </a:t>
            </a:r>
            <a:r>
              <a:rPr lang="ru-RU" dirty="0" err="1"/>
              <a:t>зміну</a:t>
            </a:r>
            <a:r>
              <a:rPr lang="ru-RU" dirty="0"/>
              <a:t> </a:t>
            </a:r>
            <a:r>
              <a:rPr lang="ru-RU" dirty="0" err="1"/>
              <a:t>внутрішньої</a:t>
            </a:r>
            <a:r>
              <a:rPr lang="ru-RU" dirty="0"/>
              <a:t> </a:t>
            </a:r>
            <a:r>
              <a:rPr lang="ru-RU" dirty="0" err="1"/>
              <a:t>енергії</a:t>
            </a:r>
            <a:r>
              <a:rPr lang="ru-RU" dirty="0"/>
              <a:t> при </a:t>
            </a:r>
            <a:r>
              <a:rPr lang="ru-RU" dirty="0" err="1"/>
              <a:t>переході</a:t>
            </a:r>
            <a:r>
              <a:rPr lang="ru-RU" dirty="0"/>
              <a:t> з одного стану в </a:t>
            </a:r>
            <a:r>
              <a:rPr lang="ru-RU" dirty="0" err="1"/>
              <a:t>інший</a:t>
            </a:r>
            <a:r>
              <a:rPr lang="ru-RU" dirty="0"/>
              <a:t>. </a:t>
            </a:r>
            <a:r>
              <a:rPr lang="ru-RU" dirty="0" err="1"/>
              <a:t>Величини</a:t>
            </a:r>
            <a:r>
              <a:rPr lang="ru-RU" dirty="0"/>
              <a:t>, </a:t>
            </a:r>
            <a:r>
              <a:rPr lang="ru-RU" dirty="0" err="1"/>
              <a:t>що</a:t>
            </a:r>
            <a:r>
              <a:rPr lang="ru-RU" dirty="0"/>
              <a:t> </a:t>
            </a:r>
            <a:r>
              <a:rPr lang="ru-RU" dirty="0" err="1"/>
              <a:t>визначають</a:t>
            </a:r>
            <a:r>
              <a:rPr lang="ru-RU" dirty="0"/>
              <a:t> стан газу: Р, Т, V.</a:t>
            </a:r>
            <a:endParaRPr lang="uk-UA" dirty="0"/>
          </a:p>
        </p:txBody>
      </p:sp>
    </p:spTree>
    <p:extLst>
      <p:ext uri="{BB962C8B-B14F-4D97-AF65-F5344CB8AC3E}">
        <p14:creationId xmlns:p14="http://schemas.microsoft.com/office/powerpoint/2010/main" val="48427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Внутрішня енергія</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839" y="1853248"/>
            <a:ext cx="7484429" cy="3868357"/>
          </a:xfrm>
          <a:prstGeom prst="rect">
            <a:avLst/>
          </a:prstGeom>
        </p:spPr>
      </p:pic>
    </p:spTree>
    <p:extLst>
      <p:ext uri="{BB962C8B-B14F-4D97-AF65-F5344CB8AC3E}">
        <p14:creationId xmlns:p14="http://schemas.microsoft.com/office/powerpoint/2010/main" val="1048280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FF00"/>
                </a:solidFill>
              </a:rPr>
              <a:t>Які існують види </a:t>
            </a:r>
            <a:r>
              <a:rPr lang="uk-UA" dirty="0" smtClean="0">
                <a:solidFill>
                  <a:srgbClr val="FFFF00"/>
                </a:solidFill>
              </a:rPr>
              <a:t>теплопередачі</a:t>
            </a:r>
            <a:br>
              <a:rPr lang="uk-UA" dirty="0" smtClean="0">
                <a:solidFill>
                  <a:srgbClr val="FFFF00"/>
                </a:solidFill>
              </a:rPr>
            </a:br>
            <a:r>
              <a:rPr lang="uk-UA" dirty="0">
                <a:solidFill>
                  <a:srgbClr val="FFFF00"/>
                </a:solidFill>
              </a:rPr>
              <a:t/>
            </a:r>
            <a:br>
              <a:rPr lang="uk-UA" dirty="0">
                <a:solidFill>
                  <a:srgbClr val="FFFF00"/>
                </a:solidFill>
              </a:rPr>
            </a:br>
            <a:r>
              <a:rPr lang="ru-RU" dirty="0">
                <a:solidFill>
                  <a:srgbClr val="FFFF00"/>
                </a:solidFill>
              </a:rPr>
              <a:t>Теплопередача (</a:t>
            </a:r>
            <a:r>
              <a:rPr lang="ru-RU" dirty="0" err="1">
                <a:solidFill>
                  <a:srgbClr val="FFFF00"/>
                </a:solidFill>
              </a:rPr>
              <a:t>теплообмін</a:t>
            </a:r>
            <a:r>
              <a:rPr lang="ru-RU" dirty="0">
                <a:solidFill>
                  <a:srgbClr val="FFFF00"/>
                </a:solidFill>
              </a:rPr>
              <a:t>) </a:t>
            </a:r>
            <a:r>
              <a:rPr lang="ru-RU" dirty="0"/>
              <a:t>— </a:t>
            </a:r>
            <a:r>
              <a:rPr lang="ru-RU" dirty="0" err="1"/>
              <a:t>процес</a:t>
            </a:r>
            <a:r>
              <a:rPr lang="ru-RU" dirty="0"/>
              <a:t> </a:t>
            </a:r>
            <a:r>
              <a:rPr lang="ru-RU" dirty="0" err="1"/>
              <a:t>зміни</a:t>
            </a:r>
            <a:r>
              <a:rPr lang="ru-RU" dirty="0"/>
              <a:t> </a:t>
            </a:r>
            <a:r>
              <a:rPr lang="ru-RU" dirty="0" err="1"/>
              <a:t>внутрішньої</a:t>
            </a:r>
            <a:r>
              <a:rPr lang="ru-RU" dirty="0"/>
              <a:t> </a:t>
            </a:r>
            <a:r>
              <a:rPr lang="ru-RU" dirty="0" err="1"/>
              <a:t>енергії</a:t>
            </a:r>
            <a:r>
              <a:rPr lang="ru-RU" dirty="0"/>
              <a:t> </a:t>
            </a:r>
            <a:r>
              <a:rPr lang="ru-RU" dirty="0" err="1"/>
              <a:t>тіла</a:t>
            </a:r>
            <a:r>
              <a:rPr lang="ru-RU" dirty="0"/>
              <a:t> </a:t>
            </a:r>
            <a:r>
              <a:rPr lang="ru-RU" dirty="0" err="1"/>
              <a:t>або</a:t>
            </a:r>
            <a:r>
              <a:rPr lang="ru-RU" dirty="0"/>
              <a:t> </a:t>
            </a:r>
            <a:r>
              <a:rPr lang="ru-RU" dirty="0" err="1"/>
              <a:t>частин</a:t>
            </a:r>
            <a:r>
              <a:rPr lang="ru-RU" dirty="0"/>
              <a:t> </a:t>
            </a:r>
            <a:r>
              <a:rPr lang="ru-RU" dirty="0" err="1"/>
              <a:t>тіла</a:t>
            </a:r>
            <a:r>
              <a:rPr lang="ru-RU" dirty="0"/>
              <a:t> без </a:t>
            </a:r>
            <a:r>
              <a:rPr lang="ru-RU" dirty="0" err="1"/>
              <a:t>виконання</a:t>
            </a:r>
            <a:r>
              <a:rPr lang="ru-RU" dirty="0"/>
              <a:t> </a:t>
            </a:r>
            <a:r>
              <a:rPr lang="ru-RU" dirty="0" err="1"/>
              <a:t>роботи</a:t>
            </a:r>
            <a:r>
              <a:rPr lang="ru-RU" dirty="0"/>
              <a:t>.</a:t>
            </a:r>
            <a:endParaRPr lang="uk-UA" dirty="0">
              <a:solidFill>
                <a:srgbClr val="FFFF0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3018" y="3363190"/>
            <a:ext cx="4003964" cy="3002973"/>
          </a:xfrm>
          <a:prstGeom prst="rect">
            <a:avLst/>
          </a:prstGeom>
        </p:spPr>
      </p:pic>
    </p:spTree>
    <p:extLst>
      <p:ext uri="{BB962C8B-B14F-4D97-AF65-F5344CB8AC3E}">
        <p14:creationId xmlns:p14="http://schemas.microsoft.com/office/powerpoint/2010/main" val="35061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Процес теплопередачі можливий тільки в разі наявності різниці температур. Довільно внутрішня енергія завжди передається від більш нагрітого тіла до менш нагрітого. Чим більша різниця температур, тим швидше — за інших рівних умов — відбувається процес передачі тепла.</a:t>
            </a:r>
          </a:p>
        </p:txBody>
      </p:sp>
    </p:spTree>
    <p:extLst>
      <p:ext uri="{BB962C8B-B14F-4D97-AF65-F5344CB8AC3E}">
        <p14:creationId xmlns:p14="http://schemas.microsoft.com/office/powerpoint/2010/main" val="3499615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solidFill>
                  <a:srgbClr val="FFFF00"/>
                </a:solidFill>
              </a:rPr>
              <a:t>Види теплопередачі </a:t>
            </a:r>
            <a:r>
              <a:rPr lang="uk-UA" sz="2800" dirty="0" smtClean="0"/>
              <a:t/>
            </a:r>
            <a:br>
              <a:rPr lang="uk-UA" sz="2800" dirty="0" smtClean="0"/>
            </a:br>
            <a:r>
              <a:rPr lang="uk-UA" sz="2800" dirty="0" smtClean="0"/>
              <a:t/>
            </a:r>
            <a:br>
              <a:rPr lang="uk-UA" sz="2800" dirty="0" smtClean="0"/>
            </a:br>
            <a:r>
              <a:rPr lang="uk-UA" sz="2800" dirty="0" smtClean="0">
                <a:solidFill>
                  <a:srgbClr val="FFFF00"/>
                </a:solidFill>
              </a:rPr>
              <a:t>Теплопровідність</a:t>
            </a:r>
            <a:r>
              <a:rPr lang="uk-UA" sz="2800" dirty="0" smtClean="0"/>
              <a:t> (Вид </a:t>
            </a:r>
            <a:r>
              <a:rPr lang="uk-UA" sz="2800" dirty="0"/>
              <a:t>теплопередачі, який зумовлений хаотичним рухом частинок речовини та не супроводжується перенесенням цієї </a:t>
            </a:r>
            <a:r>
              <a:rPr lang="uk-UA" sz="2800" dirty="0" smtClean="0"/>
              <a:t>речовини). </a:t>
            </a:r>
            <a:br>
              <a:rPr lang="uk-UA" sz="2800" dirty="0" smtClean="0"/>
            </a:br>
            <a:r>
              <a:rPr lang="uk-UA" sz="2800" dirty="0" smtClean="0"/>
              <a:t> </a:t>
            </a:r>
            <a:r>
              <a:rPr lang="uk-UA" sz="2800" dirty="0" smtClean="0">
                <a:solidFill>
                  <a:srgbClr val="FFFF00"/>
                </a:solidFill>
              </a:rPr>
              <a:t>Конвекція </a:t>
            </a:r>
            <a:r>
              <a:rPr lang="uk-UA" sz="2800" dirty="0" smtClean="0">
                <a:solidFill>
                  <a:schemeClr val="tx1"/>
                </a:solidFill>
              </a:rPr>
              <a:t>(</a:t>
            </a:r>
            <a:r>
              <a:rPr lang="uk-UA" sz="2800" dirty="0"/>
              <a:t>Вид теплопередачі, який зумовлений хаотичним рухом частинок речовини та не супроводжується перенесенням цієї речовини. </a:t>
            </a:r>
            <a:r>
              <a:rPr lang="uk-UA" sz="2800" dirty="0" smtClean="0"/>
              <a:t>)</a:t>
            </a:r>
            <a:br>
              <a:rPr lang="uk-UA" sz="2800" dirty="0" smtClean="0"/>
            </a:br>
            <a:r>
              <a:rPr lang="uk-UA" sz="2800" dirty="0" smtClean="0"/>
              <a:t> </a:t>
            </a:r>
            <a:r>
              <a:rPr lang="uk-UA" sz="2800" dirty="0" smtClean="0">
                <a:solidFill>
                  <a:srgbClr val="FFFF00"/>
                </a:solidFill>
              </a:rPr>
              <a:t>Випромінювання </a:t>
            </a:r>
            <a:r>
              <a:rPr lang="uk-UA" sz="2800" dirty="0" smtClean="0">
                <a:solidFill>
                  <a:schemeClr val="tx1"/>
                </a:solidFill>
              </a:rPr>
              <a:t>(</a:t>
            </a:r>
            <a:r>
              <a:rPr lang="ru-RU" sz="2800" dirty="0"/>
              <a:t>Вид </a:t>
            </a:r>
            <a:r>
              <a:rPr lang="ru-RU" sz="2800" dirty="0" err="1"/>
              <a:t>теплопередачі</a:t>
            </a:r>
            <a:r>
              <a:rPr lang="ru-RU" sz="2800" dirty="0"/>
              <a:t>, за </a:t>
            </a:r>
            <a:r>
              <a:rPr lang="ru-RU" sz="2800" dirty="0" err="1"/>
              <a:t>якого</a:t>
            </a:r>
            <a:r>
              <a:rPr lang="ru-RU" sz="2800" dirty="0"/>
              <a:t> </a:t>
            </a:r>
            <a:r>
              <a:rPr lang="ru-RU" sz="2800" dirty="0" err="1"/>
              <a:t>енергія</a:t>
            </a:r>
            <a:r>
              <a:rPr lang="ru-RU" sz="2800" dirty="0"/>
              <a:t> </a:t>
            </a:r>
            <a:r>
              <a:rPr lang="ru-RU" sz="2800" dirty="0" err="1"/>
              <a:t>передається</a:t>
            </a:r>
            <a:r>
              <a:rPr lang="ru-RU" sz="2800" dirty="0"/>
              <a:t> за </a:t>
            </a:r>
            <a:r>
              <a:rPr lang="ru-RU" sz="2800" dirty="0" err="1"/>
              <a:t>допомогою</a:t>
            </a:r>
            <a:r>
              <a:rPr lang="ru-RU" sz="2800" dirty="0"/>
              <a:t> </a:t>
            </a:r>
            <a:r>
              <a:rPr lang="ru-RU" sz="2800" dirty="0" err="1"/>
              <a:t>електромагнітних</a:t>
            </a:r>
            <a:r>
              <a:rPr lang="ru-RU" sz="2800" dirty="0"/>
              <a:t> </a:t>
            </a:r>
            <a:r>
              <a:rPr lang="ru-RU" sz="2800" dirty="0" err="1"/>
              <a:t>хвиль</a:t>
            </a:r>
            <a:r>
              <a:rPr lang="ru-RU" sz="2800" dirty="0" smtClean="0"/>
              <a:t>.)</a:t>
            </a:r>
            <a:r>
              <a:rPr lang="uk-UA" sz="2800" dirty="0" smtClean="0"/>
              <a:t> </a:t>
            </a:r>
            <a:endParaRPr lang="uk-UA" sz="2800" dirty="0"/>
          </a:p>
        </p:txBody>
      </p:sp>
    </p:spTree>
    <p:extLst>
      <p:ext uri="{BB962C8B-B14F-4D97-AF65-F5344CB8AC3E}">
        <p14:creationId xmlns:p14="http://schemas.microsoft.com/office/powerpoint/2010/main" val="303999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FF00"/>
                </a:solidFill>
              </a:rPr>
              <a:t>Кількість теплоти </a:t>
            </a:r>
            <a:r>
              <a:rPr lang="en-US" dirty="0">
                <a:solidFill>
                  <a:srgbClr val="FFFF00"/>
                </a:solidFill>
              </a:rPr>
              <a:t>Q </a:t>
            </a:r>
            <a:r>
              <a:rPr lang="en-US" dirty="0"/>
              <a:t>— </a:t>
            </a:r>
            <a:r>
              <a:rPr lang="uk-UA" dirty="0"/>
              <a:t>це фізична величина, що дорівнює енергії, яку тіло одержує (або віддає) в ході теплопередачі. Одиниця кількості теплоти в СІ — джоуль</a:t>
            </a:r>
            <a:r>
              <a:rPr lang="uk-UA" dirty="0" smtClean="0"/>
              <a:t>:</a:t>
            </a:r>
            <a:br>
              <a:rPr lang="uk-UA" dirty="0" smtClean="0"/>
            </a:br>
            <a:r>
              <a:rPr lang="uk-UA" dirty="0" smtClean="0"/>
              <a:t> [</a:t>
            </a:r>
            <a:r>
              <a:rPr lang="en-US" dirty="0" smtClean="0"/>
              <a:t>Q </a:t>
            </a:r>
            <a:r>
              <a:rPr lang="uk-UA" dirty="0"/>
              <a:t>]</a:t>
            </a:r>
            <a:r>
              <a:rPr lang="en-US" dirty="0" smtClean="0"/>
              <a:t>=</a:t>
            </a:r>
            <a:r>
              <a:rPr lang="en-US" dirty="0"/>
              <a:t>1 </a:t>
            </a:r>
            <a:r>
              <a:rPr lang="uk-UA" dirty="0" err="1"/>
              <a:t>Дж</a:t>
            </a:r>
            <a:r>
              <a:rPr lang="uk-UA" dirty="0"/>
              <a:t> (</a:t>
            </a:r>
            <a:r>
              <a:rPr lang="en-US" dirty="0"/>
              <a:t>J</a:t>
            </a:r>
            <a:r>
              <a:rPr lang="en-US"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2962" y="3998918"/>
            <a:ext cx="3935330" cy="2623553"/>
          </a:xfrm>
          <a:prstGeom prst="rect">
            <a:avLst/>
          </a:prstGeom>
        </p:spPr>
      </p:pic>
    </p:spTree>
    <p:extLst>
      <p:ext uri="{BB962C8B-B14F-4D97-AF65-F5344CB8AC3E}">
        <p14:creationId xmlns:p14="http://schemas.microsoft.com/office/powerpoint/2010/main" val="2707163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a:srcRect l="25662" t="25000" r="26953" b="30303"/>
          <a:stretch/>
        </p:blipFill>
        <p:spPr>
          <a:xfrm>
            <a:off x="762001" y="493253"/>
            <a:ext cx="11083636" cy="5878064"/>
          </a:xfrm>
          <a:prstGeom prst="rect">
            <a:avLst/>
          </a:prstGeom>
        </p:spPr>
      </p:pic>
    </p:spTree>
    <p:extLst>
      <p:ext uri="{BB962C8B-B14F-4D97-AF65-F5344CB8AC3E}">
        <p14:creationId xmlns:p14="http://schemas.microsoft.com/office/powerpoint/2010/main" val="48748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FF00"/>
                </a:solidFill>
              </a:rPr>
              <a:t>Робота в </a:t>
            </a:r>
            <a:r>
              <a:rPr lang="uk-UA" dirty="0" smtClean="0">
                <a:solidFill>
                  <a:srgbClr val="FFFF00"/>
                </a:solidFill>
              </a:rPr>
              <a:t>термодинаміці</a:t>
            </a:r>
            <a:r>
              <a:rPr lang="uk-UA" dirty="0"/>
              <a:t/>
            </a:r>
            <a:br>
              <a:rPr lang="uk-UA" dirty="0"/>
            </a:br>
            <a:r>
              <a:rPr lang="uk-UA" sz="2800" dirty="0"/>
              <a:t> У разі відсутності теплообміну з довкіллям, якщо над газом виконується додатна робота, то внутрішня енергія газу збільшується; якщо газ сам виконує роботу, його внутрішня енергія зменшується. </a:t>
            </a:r>
            <a:r>
              <a:rPr lang="uk-UA" sz="2800" dirty="0" smtClean="0"/>
              <a:t/>
            </a:r>
            <a:br>
              <a:rPr lang="uk-UA" sz="2800" dirty="0" smtClean="0"/>
            </a:br>
            <a:r>
              <a:rPr lang="uk-UA" sz="2800" dirty="0" smtClean="0"/>
              <a:t> </a:t>
            </a:r>
            <a:r>
              <a:rPr lang="uk-UA" sz="2800" dirty="0"/>
              <a:t>Робота газу </a:t>
            </a:r>
            <a:r>
              <a:rPr lang="uk-UA" sz="2800" dirty="0" err="1"/>
              <a:t>чисельно</a:t>
            </a:r>
            <a:r>
              <a:rPr lang="uk-UA" sz="2800" dirty="0"/>
              <a:t> дорівнює площі фігури під графіком залежності </a:t>
            </a:r>
            <a:r>
              <a:rPr lang="en-US" sz="2800" dirty="0"/>
              <a:t>p (</a:t>
            </a:r>
            <a:r>
              <a:rPr lang="en-US" sz="2800" dirty="0" smtClean="0"/>
              <a:t>V). </a:t>
            </a:r>
            <a:r>
              <a:rPr lang="uk-UA" sz="2800" dirty="0"/>
              <a:t>Якщо об’єм газу збільшується, то газ виконує додатну роботу. Якщо об’єм газу зменшується, то </a:t>
            </a:r>
            <a:r>
              <a:rPr lang="uk-UA" sz="2800" dirty="0" err="1"/>
              <a:t>работа</a:t>
            </a:r>
            <a:r>
              <a:rPr lang="uk-UA" sz="2800" dirty="0"/>
              <a:t> газу від’ємна. При ізобарному процесі роботу газу можна визначити за формулою </a:t>
            </a:r>
            <a:r>
              <a:rPr lang="en-US" sz="2800" dirty="0"/>
              <a:t>A </a:t>
            </a:r>
            <a:r>
              <a:rPr lang="en-US" sz="2800" dirty="0" smtClean="0"/>
              <a:t>= </a:t>
            </a:r>
            <a:r>
              <a:rPr lang="en-US" sz="2800" dirty="0" err="1"/>
              <a:t>p</a:t>
            </a:r>
            <a:r>
              <a:rPr lang="en-US" sz="2800" dirty="0" err="1" smtClean="0"/>
              <a:t>∆</a:t>
            </a:r>
            <a:r>
              <a:rPr lang="en-US" sz="2800" dirty="0" err="1"/>
              <a:t>V</a:t>
            </a:r>
            <a:r>
              <a:rPr lang="en-US" sz="2800" dirty="0"/>
              <a:t> , </a:t>
            </a:r>
            <a:r>
              <a:rPr lang="uk-UA" sz="2800" dirty="0"/>
              <a:t>при ізохорному процесі робота газу дорівнює нулю: </a:t>
            </a:r>
            <a:r>
              <a:rPr lang="en-US" sz="2800" dirty="0"/>
              <a:t>A = 0.</a:t>
            </a:r>
            <a:endParaRPr lang="uk-UA" sz="2800" dirty="0"/>
          </a:p>
        </p:txBody>
      </p:sp>
    </p:spTree>
    <p:extLst>
      <p:ext uri="{BB962C8B-B14F-4D97-AF65-F5344CB8AC3E}">
        <p14:creationId xmlns:p14="http://schemas.microsoft.com/office/powerpoint/2010/main" val="2430015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84</TotalTime>
  <Words>170</Words>
  <Application>Microsoft Office PowerPoint</Application>
  <PresentationFormat>Широкий екран</PresentationFormat>
  <Paragraphs>18</Paragraphs>
  <Slides>15</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15</vt:i4>
      </vt:variant>
    </vt:vector>
  </HeadingPairs>
  <TitlesOfParts>
    <vt:vector size="19" baseType="lpstr">
      <vt:lpstr>Arial</vt:lpstr>
      <vt:lpstr>Century Gothic</vt:lpstr>
      <vt:lpstr>Wingdings 3</vt:lpstr>
      <vt:lpstr>Іон</vt:lpstr>
      <vt:lpstr>Підготовка до контрольної роботи «Основи термодинаміки»</vt:lpstr>
      <vt:lpstr> Повторимо. Внутрішня енергія — це сума кінетичної енергії хаотичного руху молекул і потенціальної енергії взаємодії молекул одна з одною. У термодинаміці розглядають зміну внутрішньої енергії при переході з одного стану в інший. Величини, що визначають стан газу: Р, Т, V.</vt:lpstr>
      <vt:lpstr>Внутрішня енергія</vt:lpstr>
      <vt:lpstr>Які існують види теплопередачі  Теплопередача (теплообмін) — процес зміни внутрішньої енергії тіла або частин тіла без виконання роботи.</vt:lpstr>
      <vt:lpstr>Процес теплопередачі можливий тільки в разі наявності різниці температур. Довільно внутрішня енергія завжди передається від більш нагрітого тіла до менш нагрітого. Чим більша різниця температур, тим швидше — за інших рівних умов — відбувається процес передачі тепла.</vt:lpstr>
      <vt:lpstr>Види теплопередачі   Теплопровідність (Вид теплопередачі, який зумовлений хаотичним рухом частинок речовини та не супроводжується перенесенням цієї речовини).   Конвекція (Вид теплопередачі, який зумовлений хаотичним рухом частинок речовини та не супроводжується перенесенням цієї речовини. )  Випромінювання (Вид теплопередачі, за якого енергія передається за допомогою електромагнітних хвиль.) </vt:lpstr>
      <vt:lpstr>Кількість теплоти Q — це фізична величина, що дорівнює енергії, яку тіло одержує (або віддає) в ході теплопередачі. Одиниця кількості теплоти в СІ — джоуль:  [Q ]=1 Дж (J).</vt:lpstr>
      <vt:lpstr>Презентація PowerPoint</vt:lpstr>
      <vt:lpstr>Робота в термодинаміці  У разі відсутності теплообміну з довкіллям, якщо над газом виконується додатна робота, то внутрішня енергія газу збільшується; якщо газ сам виконує роботу, його внутрішня енергія зменшується.   Робота газу чисельно дорівнює площі фігури під графіком залежності p (V). Якщо об’єм газу збільшується, то газ виконує додатну роботу. Якщо об’єм газу зменшується, то работа газу від’ємна. При ізобарному процесі роботу газу можна визначити за формулою A = p∆V , при ізохорному процесі робота газу дорівнює нулю: A = 0.</vt:lpstr>
      <vt:lpstr>Перший закон термодинаміки. Адіабатний процес  Закон збереження енергії, записаний для теплових процесів, називають першим законом (началом) термодинаміки: кількість теплоти, передана системі, йде на зміну внутрішньої енергії системи та на виконання системою роботи проти зовнішніх сил: Q = ∆ U+ A.   При ізохорному процесі газ не виконує роботу (A) = 0 , тому вся теплота, передана газу, йде на збільшення його внутрішньої енергії:  Q = ∆U .   При ізотермічному процесі внутрішня енергія газу не змінюється  (∆U ) = 0 , тому вся теплота, передана газу, йде на виконання газом роботи: Q =A .   При ізобарному процесі теплота, передана газу, йде як на збільшення внутрішньої енергії газу, так і на виконання газом роботи: Q = ∆U + A.   При адіабатному процесі газ не одержує теплоти (Q ) = 0 , тому збільшення його внутрішньої енергії відбувається за рахунок виконання над газом роботи (адіабатне стиснення): ∆U = A′ . Якщо ж газ сам виконує роботу (адіабатне розширення), то його внутрішня енергія зменшується: A = −∆U .</vt:lpstr>
      <vt:lpstr>Принцип дії теплових двигунів. Холодильна машина.  Усі макроскопічні процеси в природі мають певний напрямок, і в зворотному напрямку вони довільно відбуватися не можуть. Процеси, які можуть самочинно відбуватися тільки в одному напрямку, називають необоротними. Необоротність процесів у природі відбиває другий закон (начало) термодинаміки, який можна сформулювати так: неможливим є періодичний процес, єдиний результат якого — виконання тілом механічної роботи за рахунок зменшення його внутрішньої енергії. </vt:lpstr>
      <vt:lpstr> Тепловий двигун — теплова машина циклічної дії, яка енергію, що виділяється при згорянні палива, перетворює на механічну роботу. Будь-який тепловий двигун має три частини: нагрівник, робоче тіло, холодильник.   ККД теплового двигуна визначають за формулою   він не може перевищувати ККД ідеальної теплової машини:   Холодильний пристрій — пристрій циклічної дії, який підтримує в холодильній камері температуру нижчу, ніж температура довкілля.</vt:lpstr>
      <vt:lpstr>Розв’яжіть задачу. Кількість теплоти, яку робоче тіло одержує від нагрівника, становить за цикл 240 Дж, а яку віддає холодильнику — 150 Дж. Визначте ККД двигуна та виконувану ним роботу.</vt:lpstr>
      <vt:lpstr>Поміркуйте 1)Чи можна, відчинивши дверцята працюючого холодильника, охолодити повіт ря в кімнаті? 2) При ізохорному охолодженні повітря передало довкіллю 15 Дж теплоти. На скільки змінилася внутрішня енергія повітря? Яку роботу воно виконало? 3) Наведіть приклади зміни внутрішньої енергії твердих тіл, рідин і газів у результаті виконання роботи. Зазначте, яку роботу — додатну чи від’ємну — вони при цьому виконують.</vt:lpstr>
      <vt:lpstr>Домашнє завдання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термодинаміки</dc:title>
  <dc:creator>Denis Kurchinskiy</dc:creator>
  <cp:lastModifiedBy>RePack by Diakov</cp:lastModifiedBy>
  <cp:revision>12</cp:revision>
  <dcterms:created xsi:type="dcterms:W3CDTF">2020-03-31T17:49:32Z</dcterms:created>
  <dcterms:modified xsi:type="dcterms:W3CDTF">2022-04-11T10:23:50Z</dcterms:modified>
</cp:coreProperties>
</file>