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64" r:id="rId5"/>
    <p:sldId id="258" r:id="rId6"/>
    <p:sldId id="262" r:id="rId7"/>
    <p:sldId id="266" r:id="rId8"/>
    <p:sldId id="267" r:id="rId9"/>
    <p:sldId id="280" r:id="rId10"/>
    <p:sldId id="281" r:id="rId11"/>
    <p:sldId id="282" r:id="rId12"/>
    <p:sldId id="272" r:id="rId13"/>
    <p:sldId id="285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7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79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13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15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01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15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71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18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5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0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5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DADBE-F8EE-4575-9112-C94DD1AD23DE}" type="datetimeFigureOut">
              <a:rPr lang="ru-RU" smtClean="0"/>
              <a:pPr/>
              <a:t>29.10.2021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00E67-2348-432E-9E1C-848FDB6D6CE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шаблон презентації з фіз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1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11887" y="336752"/>
            <a:ext cx="9144000" cy="642043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Епіграф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063" y="1197735"/>
            <a:ext cx="11749824" cy="56204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5600" b="1" i="1" dirty="0" smtClean="0">
                <a:latin typeface="Georgia" panose="02040502050405020303" pitchFamily="18" charset="0"/>
              </a:rPr>
              <a:t>Три шляхи ведуть до знань: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5600" b="1" i="1" dirty="0">
                <a:latin typeface="Georgia" panose="02040502050405020303" pitchFamily="18" charset="0"/>
              </a:rPr>
              <a:t>ш</a:t>
            </a:r>
            <a:r>
              <a:rPr lang="uk-UA" sz="5600" b="1" i="1" dirty="0" smtClean="0">
                <a:latin typeface="Georgia" panose="02040502050405020303" pitchFamily="18" charset="0"/>
              </a:rPr>
              <a:t>лях наслідування – найлегший,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5600" b="1" i="1" dirty="0">
                <a:latin typeface="Georgia" panose="02040502050405020303" pitchFamily="18" charset="0"/>
              </a:rPr>
              <a:t>ш</a:t>
            </a:r>
            <a:r>
              <a:rPr lang="uk-UA" sz="5600" b="1" i="1" dirty="0" smtClean="0">
                <a:latin typeface="Georgia" panose="02040502050405020303" pitchFamily="18" charset="0"/>
              </a:rPr>
              <a:t>лях роздумів – найважчий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sz="5600" b="1" i="1" dirty="0">
                <a:latin typeface="Georgia" panose="02040502050405020303" pitchFamily="18" charset="0"/>
              </a:rPr>
              <a:t>і</a:t>
            </a:r>
            <a:r>
              <a:rPr lang="uk-UA" sz="5600" b="1" i="1" dirty="0" smtClean="0">
                <a:latin typeface="Georgia" panose="02040502050405020303" pitchFamily="18" charset="0"/>
              </a:rPr>
              <a:t> шлях дослідження – найцікавіший!</a:t>
            </a:r>
          </a:p>
          <a:p>
            <a:pPr algn="r"/>
            <a:endParaRPr lang="uk-UA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r"/>
            <a:r>
              <a:rPr lang="uk-UA" sz="4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Конфуцій </a:t>
            </a:r>
            <a:endParaRPr lang="ru-RU" sz="4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6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5481" y="-31878"/>
            <a:ext cx="12464306" cy="8303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5">
              <a:defRPr/>
            </a:pPr>
            <a:endParaRPr lang="nl-NL" sz="212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7" y="82217"/>
            <a:ext cx="534412" cy="534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8948" y="-31877"/>
            <a:ext cx="10806749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222">
              <a:defRPr/>
            </a:pPr>
            <a:r>
              <a:rPr lang="uk-UA" sz="4572" b="1" kern="0" dirty="0">
                <a:solidFill>
                  <a:prstClr val="white"/>
                </a:solidFill>
              </a:rPr>
              <a:t>Сила тертя ковзання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1391478" y="6049264"/>
            <a:ext cx="785812" cy="785812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1524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2126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grpSp>
        <p:nvGrpSpPr>
          <p:cNvPr id="2" name="Групувати 1"/>
          <p:cNvGrpSpPr/>
          <p:nvPr/>
        </p:nvGrpSpPr>
        <p:grpSpPr>
          <a:xfrm>
            <a:off x="18599" y="6034038"/>
            <a:ext cx="816267" cy="816267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1524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2126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/>
              <p:cNvSpPr/>
              <p:nvPr/>
            </p:nvSpPr>
            <p:spPr>
              <a:xfrm>
                <a:off x="2034933" y="2292844"/>
                <a:ext cx="2853465" cy="1763935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13449" algn="just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5588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µ=</m:t>
                      </m:r>
                      <m:f>
                        <m:fPr>
                          <m:ctrlPr>
                            <a:rPr lang="uk-UA" sz="5588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uk-UA" sz="5588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5588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uk-UA" sz="5588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MyriadPro-Regular"/>
                                  <a:cs typeface="Times New Roman" panose="02020603050405020304" pitchFamily="18" charset="0"/>
                                </a:rPr>
                                <m:t>тер</m:t>
                              </m:r>
                            </m:sub>
                          </m:sSub>
                        </m:num>
                        <m:den>
                          <m:r>
                            <a:rPr lang="uk-UA" sz="5588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uk-UA" sz="5588" b="1" kern="0" dirty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933" y="2292844"/>
                <a:ext cx="2853465" cy="176393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Button Color - Down"/>
          <p:cNvSpPr/>
          <p:nvPr/>
        </p:nvSpPr>
        <p:spPr>
          <a:xfrm>
            <a:off x="278585" y="938373"/>
            <a:ext cx="11636169" cy="1141150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222">
              <a:defRPr/>
            </a:pPr>
            <a:r>
              <a:rPr lang="ru-RU" sz="3725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Коефіцієнт</a:t>
            </a: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тертя</a:t>
            </a: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ковзання</a:t>
            </a: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725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µ</a:t>
            </a: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 defTabSz="774222">
              <a:defRPr/>
            </a:pP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 величиною без </a:t>
            </a:r>
            <a:r>
              <a:rPr lang="ru-RU" sz="3725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одиниць</a:t>
            </a:r>
            <a:endParaRPr lang="nl-NL" sz="3725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7528" y="756967"/>
            <a:ext cx="22428648" cy="3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418" tIns="38709" rIns="77418" bIns="38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524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Button Color - Down"/>
              <p:cNvSpPr/>
              <p:nvPr/>
            </p:nvSpPr>
            <p:spPr>
              <a:xfrm>
                <a:off x="6724311" y="2292843"/>
                <a:ext cx="4028950" cy="1763935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13449" algn="just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5588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5588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µ</m:t>
                          </m:r>
                        </m:e>
                      </m:d>
                      <m:r>
                        <a:rPr lang="uk-UA" sz="5588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5588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5588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Н</m:t>
                          </m:r>
                        </m:num>
                        <m:den>
                          <m:r>
                            <a:rPr lang="uk-UA" sz="5588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Н</m:t>
                          </m:r>
                        </m:den>
                      </m:f>
                      <m:r>
                        <a:rPr lang="uk-UA" sz="5588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uk-UA" sz="5588" b="1" kern="0" dirty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11" y="2292843"/>
                <a:ext cx="4028950" cy="176393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Стрілка вправо 7"/>
          <p:cNvSpPr/>
          <p:nvPr/>
        </p:nvSpPr>
        <p:spPr>
          <a:xfrm>
            <a:off x="5330786" y="2787344"/>
            <a:ext cx="1061535" cy="77418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524"/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408524" y="4273957"/>
          <a:ext cx="11387171" cy="193862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882273">
                  <a:extLst>
                    <a:ext uri="{9D8B030D-6E8A-4147-A177-3AD203B41FA5}">
                      <a16:colId xmlns="" xmlns:a16="http://schemas.microsoft.com/office/drawing/2014/main" val="4274701125"/>
                    </a:ext>
                  </a:extLst>
                </a:gridCol>
                <a:gridCol w="1183157">
                  <a:extLst>
                    <a:ext uri="{9D8B030D-6E8A-4147-A177-3AD203B41FA5}">
                      <a16:colId xmlns="" xmlns:a16="http://schemas.microsoft.com/office/drawing/2014/main" val="215525120"/>
                    </a:ext>
                  </a:extLst>
                </a:gridCol>
                <a:gridCol w="5128383">
                  <a:extLst>
                    <a:ext uri="{9D8B030D-6E8A-4147-A177-3AD203B41FA5}">
                      <a16:colId xmlns="" xmlns:a16="http://schemas.microsoft.com/office/drawing/2014/main" val="10059209"/>
                    </a:ext>
                  </a:extLst>
                </a:gridCol>
                <a:gridCol w="1193358">
                  <a:extLst>
                    <a:ext uri="{9D8B030D-6E8A-4147-A177-3AD203B41FA5}">
                      <a16:colId xmlns="" xmlns:a16="http://schemas.microsoft.com/office/drawing/2014/main" val="18063789"/>
                    </a:ext>
                  </a:extLst>
                </a:gridCol>
              </a:tblGrid>
              <a:tr h="514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Матеріали</a:t>
                      </a:r>
                    </a:p>
                  </a:txBody>
                  <a:tcPr marL="0" marR="0" marT="0" marB="0" anchor="ctr">
                    <a:solidFill>
                      <a:srgbClr val="2274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1" kern="0" dirty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µ</a:t>
                      </a:r>
                      <a:endParaRPr lang="uk-UA" sz="2700" b="1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274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1" dirty="0">
                          <a:solidFill>
                            <a:srgbClr val="FFFF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Матеріали</a:t>
                      </a:r>
                    </a:p>
                  </a:txBody>
                  <a:tcPr marL="0" marR="0" marT="0" marB="0" anchor="ctr">
                    <a:solidFill>
                      <a:srgbClr val="2274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1" kern="0" dirty="0">
                          <a:solidFill>
                            <a:srgbClr val="FFFF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µ</a:t>
                      </a:r>
                      <a:endParaRPr lang="uk-UA" sz="2700" b="1" dirty="0">
                        <a:solidFill>
                          <a:srgbClr val="FFFF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22744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779202"/>
                  </a:ext>
                </a:extLst>
              </a:tr>
              <a:tr h="4748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Сталь по льоду</a:t>
                      </a:r>
                      <a:endParaRPr lang="uk-UA" sz="27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0,02</a:t>
                      </a:r>
                      <a:endParaRPr lang="uk-UA" sz="27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Папір (картон) по дереву</a:t>
                      </a:r>
                      <a:endParaRPr lang="uk-UA" sz="27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0,40</a:t>
                      </a:r>
                      <a:endParaRPr lang="uk-UA" sz="27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51408716"/>
                  </a:ext>
                </a:extLst>
              </a:tr>
              <a:tr h="4748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Сталь по сталі</a:t>
                      </a:r>
                      <a:endParaRPr lang="uk-UA" sz="27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0,20</a:t>
                      </a:r>
                      <a:endParaRPr lang="uk-UA" sz="27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Шкіра по чавуну</a:t>
                      </a:r>
                      <a:endParaRPr lang="uk-UA" sz="27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0,56</a:t>
                      </a:r>
                      <a:endParaRPr lang="uk-UA" sz="27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69347245"/>
                  </a:ext>
                </a:extLst>
              </a:tr>
              <a:tr h="474831"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Дерево по дереву</a:t>
                      </a:r>
                      <a:endParaRPr lang="uk-UA" sz="27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0,25</a:t>
                      </a:r>
                      <a:endParaRPr lang="uk-UA" sz="2700" b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Гума по бетону</a:t>
                      </a:r>
                      <a:endParaRPr lang="uk-UA" sz="27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520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7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0,75</a:t>
                      </a:r>
                      <a:endParaRPr lang="uk-UA" sz="27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78192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470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 animBg="1"/>
      <p:bldP spid="30" grpId="0" animBg="1"/>
      <p:bldP spid="2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Види тертя</a:t>
            </a:r>
            <a:endParaRPr lang="ru-RU" sz="5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9883" y="1526597"/>
            <a:ext cx="5770720" cy="43513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Button Color - Down"/>
          <p:cNvSpPr/>
          <p:nvPr/>
        </p:nvSpPr>
        <p:spPr>
          <a:xfrm>
            <a:off x="6736223" y="1227385"/>
            <a:ext cx="5189614" cy="525885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тертя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кочення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сила, яка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виникає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одне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тіло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котиться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вздовж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поверхні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іншого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20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3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Залежність сили тертя ковзання від сили тертя кочення</a:t>
            </a:r>
            <a:endParaRPr lang="ru-RU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03. Порівняння сили тертя ковзання та кочення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1" y="1519707"/>
            <a:ext cx="12132201" cy="4790941"/>
          </a:xfrm>
        </p:spPr>
      </p:pic>
    </p:spTree>
    <p:extLst>
      <p:ext uri="{BB962C8B-B14F-4D97-AF65-F5344CB8AC3E}">
        <p14:creationId xmlns:p14="http://schemas.microsoft.com/office/powerpoint/2010/main" val="39158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utton Color - Down"/>
          <p:cNvSpPr/>
          <p:nvPr/>
        </p:nvSpPr>
        <p:spPr>
          <a:xfrm>
            <a:off x="159527" y="4910812"/>
            <a:ext cx="4719854" cy="1837534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13449" algn="ctr">
              <a:lnSpc>
                <a:spcPct val="115000"/>
              </a:lnSpc>
            </a:pPr>
            <a:r>
              <a:rPr lang="uk-UA" sz="3725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Нерівність дотичних поверхонь</a:t>
            </a:r>
          </a:p>
        </p:txBody>
      </p:sp>
      <p:sp>
        <p:nvSpPr>
          <p:cNvPr id="36" name="Button Color - Down"/>
          <p:cNvSpPr/>
          <p:nvPr/>
        </p:nvSpPr>
        <p:spPr>
          <a:xfrm>
            <a:off x="4998995" y="4910812"/>
            <a:ext cx="7093065" cy="1837534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13449" algn="ctr">
              <a:lnSpc>
                <a:spcPct val="115000"/>
              </a:lnSpc>
            </a:pPr>
            <a:r>
              <a:rPr lang="ru-RU" sz="3725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Взаємне</a:t>
            </a:r>
            <a:r>
              <a:rPr lang="ru-RU" sz="3725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притягування</a:t>
            </a:r>
            <a:r>
              <a:rPr lang="ru-RU" sz="3725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молекул </a:t>
            </a:r>
            <a:r>
              <a:rPr lang="ru-RU" sz="3725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дотичних</a:t>
            </a:r>
            <a:r>
              <a:rPr lang="ru-RU" sz="3725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поверхонь</a:t>
            </a:r>
            <a:endParaRPr lang="uk-UA" sz="3725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481" y="-31878"/>
            <a:ext cx="12464306" cy="8303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5">
              <a:defRPr/>
            </a:pPr>
            <a:endParaRPr lang="nl-NL" sz="212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7" y="82217"/>
            <a:ext cx="534412" cy="534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8948" y="-31877"/>
            <a:ext cx="10806749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222">
              <a:defRPr/>
            </a:pPr>
            <a:r>
              <a:rPr lang="uk-UA" sz="4572" b="1" kern="0" dirty="0">
                <a:solidFill>
                  <a:prstClr val="white"/>
                </a:solidFill>
              </a:rPr>
              <a:t>Сила тертя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1391478" y="6049264"/>
            <a:ext cx="785812" cy="785812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1524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2126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grpSp>
        <p:nvGrpSpPr>
          <p:cNvPr id="2" name="Групувати 1"/>
          <p:cNvGrpSpPr/>
          <p:nvPr/>
        </p:nvGrpSpPr>
        <p:grpSpPr>
          <a:xfrm>
            <a:off x="18599" y="6034038"/>
            <a:ext cx="816267" cy="816267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1524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2126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p:sp>
        <p:nvSpPr>
          <p:cNvPr id="29" name="Button Color - Down"/>
          <p:cNvSpPr/>
          <p:nvPr/>
        </p:nvSpPr>
        <p:spPr>
          <a:xfrm>
            <a:off x="1192459" y="901700"/>
            <a:ext cx="9808424" cy="69638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accent4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13449" algn="ctr">
              <a:lnSpc>
                <a:spcPct val="115000"/>
              </a:lnSpc>
            </a:pPr>
            <a:r>
              <a:rPr lang="ru-RU" sz="3725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Причини </a:t>
            </a:r>
            <a:r>
              <a:rPr lang="ru-RU" sz="3725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виникнення</a:t>
            </a:r>
            <a:r>
              <a:rPr lang="ru-RU" sz="3725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сили</a:t>
            </a:r>
            <a:r>
              <a:rPr lang="ru-RU" sz="3725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тертя</a:t>
            </a:r>
            <a:endParaRPr lang="uk-UA" sz="3725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 rotWithShape="1">
          <a:blip r:embed="rId4" cstate="print"/>
          <a:srcRect b="22672"/>
          <a:stretch/>
        </p:blipFill>
        <p:spPr>
          <a:xfrm>
            <a:off x="765937" y="1900749"/>
            <a:ext cx="3890433" cy="2887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Рисунок 29"/>
          <p:cNvPicPr/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5754761" y="1900749"/>
            <a:ext cx="5581533" cy="2887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1112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0" grpId="0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Задача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502" y="1171977"/>
            <a:ext cx="10515600" cy="2968580"/>
          </a:xfrm>
        </p:spPr>
        <p:txBody>
          <a:bodyPr/>
          <a:lstStyle/>
          <a:p>
            <a:pPr marL="0" indent="0" algn="ctr">
              <a:buNone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 гальмівний шлях і прискорення аварійного гальмування автомобіля, який рухався з початковою швидкістю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63" y="3911250"/>
            <a:ext cx="4631565" cy="26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639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 </a:t>
            </a:r>
            <a:r>
              <a:rPr lang="uk-UA" dirty="0" smtClean="0"/>
              <a:t>13</a:t>
            </a:r>
            <a:endParaRPr lang="uk-UA" dirty="0" smtClean="0"/>
          </a:p>
          <a:p>
            <a:r>
              <a:rPr lang="uk-UA" dirty="0" smtClean="0"/>
              <a:t>Виконати вправу </a:t>
            </a:r>
            <a:r>
              <a:rPr lang="uk-UA" dirty="0" smtClean="0"/>
              <a:t>13 (1-3)</a:t>
            </a:r>
            <a:endParaRPr lang="uk-UA" dirty="0" smtClean="0"/>
          </a:p>
          <a:p>
            <a:r>
              <a:rPr lang="uk-UA" dirty="0" smtClean="0"/>
              <a:t>Опрацювати різні джерела (бібліотека, мережа Інтернет) і дізнатися про в’язке тертя.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320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12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6203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Шлях пізнання</a:t>
            </a:r>
            <a:endParaRPr lang="ru-RU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2575775" y="1107326"/>
            <a:ext cx="7485309" cy="1043188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Спостереження</a:t>
            </a:r>
          </a:p>
          <a:p>
            <a:pPr algn="ctr"/>
            <a:endParaRPr lang="ru-RU" dirty="0"/>
          </a:p>
        </p:txBody>
      </p:sp>
      <p:sp>
        <p:nvSpPr>
          <p:cNvPr id="7" name="Волна 6"/>
          <p:cNvSpPr/>
          <p:nvPr/>
        </p:nvSpPr>
        <p:spPr>
          <a:xfrm>
            <a:off x="2362201" y="3589578"/>
            <a:ext cx="7698883" cy="104318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Експеримент </a:t>
            </a:r>
          </a:p>
          <a:p>
            <a:pPr algn="ctr"/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2479186" y="4852522"/>
            <a:ext cx="7734836" cy="104318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Нові знання</a:t>
            </a:r>
          </a:p>
          <a:p>
            <a:pPr algn="ctr"/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114560" y="1296807"/>
            <a:ext cx="1094704" cy="148047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1095243" y="2850750"/>
            <a:ext cx="1094704" cy="148047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1078607" y="4353230"/>
            <a:ext cx="1094704" cy="1480472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10214021" y="1285803"/>
            <a:ext cx="836052" cy="144047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10366958" y="2700394"/>
            <a:ext cx="836052" cy="1440472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10366958" y="4063531"/>
            <a:ext cx="836052" cy="1440472"/>
          </a:xfrm>
          <a:prstGeom prst="curvedLef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олна 15"/>
          <p:cNvSpPr/>
          <p:nvPr/>
        </p:nvSpPr>
        <p:spPr>
          <a:xfrm>
            <a:off x="2479186" y="2294743"/>
            <a:ext cx="7485309" cy="104318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Факти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580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48761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8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 </a:t>
            </a:r>
            <a:r>
              <a:rPr lang="uk-UA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тертя</a:t>
            </a:r>
            <a:r>
              <a:rPr lang="uk-UA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uk-U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 10 клас </a:t>
            </a:r>
          </a:p>
          <a:p>
            <a:pPr marL="0" indent="0" algn="ctr">
              <a:buNone/>
            </a:pPr>
            <a:r>
              <a:rPr lang="uk-UA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30.10.2021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7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3786389" y="425003"/>
            <a:ext cx="3670479" cy="18416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</a:t>
            </a:r>
            <a:r>
              <a:rPr lang="uk-UA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03361" y="1694861"/>
            <a:ext cx="1532586" cy="172576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679582" y="2699626"/>
            <a:ext cx="83713" cy="217352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557753" y="1523678"/>
            <a:ext cx="1842750" cy="148600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631601" y="3549419"/>
            <a:ext cx="2717442" cy="1705162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Числове значення</a:t>
            </a:r>
            <a:endParaRPr lang="ru-RU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4262906" y="5004624"/>
            <a:ext cx="2962141" cy="1705162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Напрямок </a:t>
            </a:r>
            <a:endParaRPr lang="ru-RU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Прямоугольник с двумя усеченными противолежащими углами 15"/>
          <p:cNvSpPr/>
          <p:nvPr/>
        </p:nvSpPr>
        <p:spPr>
          <a:xfrm>
            <a:off x="8093834" y="3220311"/>
            <a:ext cx="3793366" cy="1705162"/>
          </a:xfrm>
          <a:prstGeom prst="snip2Diag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tx1"/>
                </a:solidFill>
                <a:latin typeface="Georgia" panose="02040502050405020303" pitchFamily="18" charset="0"/>
              </a:rPr>
              <a:t>Точка прикладання</a:t>
            </a:r>
            <a:endParaRPr lang="ru-RU" sz="40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66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3387144" y="412124"/>
            <a:ext cx="4971245" cy="124925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dirty="0" smtClean="0">
                <a:solidFill>
                  <a:schemeClr val="tx1"/>
                </a:solidFill>
                <a:latin typeface="Georgia" panose="02040502050405020303" pitchFamily="18" charset="0"/>
              </a:rPr>
              <a:t>Види сил</a:t>
            </a:r>
            <a:endParaRPr lang="ru-RU" sz="4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862072" y="1796603"/>
            <a:ext cx="1898559" cy="2279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23399" y="1661375"/>
            <a:ext cx="49367" cy="2820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8225308" y="1661375"/>
            <a:ext cx="1575515" cy="2421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Куб 13"/>
          <p:cNvSpPr/>
          <p:nvPr/>
        </p:nvSpPr>
        <p:spPr>
          <a:xfrm>
            <a:off x="888642" y="3966693"/>
            <a:ext cx="2743200" cy="2099256"/>
          </a:xfrm>
          <a:prstGeom prst="cub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Сила тяжіння</a:t>
            </a:r>
            <a:endParaRPr lang="ru-RU" dirty="0"/>
          </a:p>
        </p:txBody>
      </p:sp>
      <p:sp>
        <p:nvSpPr>
          <p:cNvPr id="17" name="Куб 16"/>
          <p:cNvSpPr/>
          <p:nvPr/>
        </p:nvSpPr>
        <p:spPr>
          <a:xfrm>
            <a:off x="8877725" y="4082603"/>
            <a:ext cx="2743200" cy="2099256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Сила пружності</a:t>
            </a:r>
            <a:endParaRPr lang="ru-RU" dirty="0"/>
          </a:p>
        </p:txBody>
      </p:sp>
      <p:sp>
        <p:nvSpPr>
          <p:cNvPr id="18" name="Куб 17"/>
          <p:cNvSpPr/>
          <p:nvPr/>
        </p:nvSpPr>
        <p:spPr>
          <a:xfrm>
            <a:off x="4724400" y="3071611"/>
            <a:ext cx="2743200" cy="2099256"/>
          </a:xfrm>
          <a:prstGeom prst="cub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Сила тертя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14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7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Види тертя</a:t>
            </a:r>
            <a:endParaRPr lang="ru-RU" sz="6000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71" y="1792184"/>
            <a:ext cx="4914748" cy="3811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Button Color - Down"/>
          <p:cNvSpPr/>
          <p:nvPr/>
        </p:nvSpPr>
        <p:spPr>
          <a:xfrm>
            <a:off x="5415707" y="1612453"/>
            <a:ext cx="6382904" cy="417129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28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</a:t>
            </a:r>
            <a:r>
              <a:rPr lang="ru-RU" sz="28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тертя</a:t>
            </a:r>
            <a:r>
              <a:rPr lang="ru-RU" sz="28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спокою</a:t>
            </a:r>
            <a:r>
              <a:rPr lang="ru-RU" sz="28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ru-RU" sz="28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28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сила, яка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з’являється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дотичними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поверхнями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перешкоджає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виникненню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руху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одного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поверхні</a:t>
            </a:r>
            <a:r>
              <a:rPr lang="ru-RU" sz="2800" b="1" kern="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kern="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іншого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35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>
                <a:solidFill>
                  <a:srgbClr val="FF0000"/>
                </a:solidFill>
                <a:latin typeface="Georgia" panose="02040502050405020303" pitchFamily="18" charset="0"/>
              </a:rPr>
              <a:t>Види тертя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5325" y="2110417"/>
            <a:ext cx="5599836" cy="3183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Button Color - Down"/>
          <p:cNvSpPr/>
          <p:nvPr/>
        </p:nvSpPr>
        <p:spPr>
          <a:xfrm>
            <a:off x="6310485" y="1325563"/>
            <a:ext cx="5753963" cy="47534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/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тертя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ковзання</a:t>
            </a:r>
            <a:r>
              <a:rPr lang="ru-RU" sz="4000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—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сила, яка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виникає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разі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ковзання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одного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тіла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поверхні</a:t>
            </a:r>
            <a:r>
              <a:rPr lang="ru-RU" sz="4000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іншого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24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031"/>
            <a:ext cx="10515600" cy="1325563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Залежність сили тертя ковзання:</a:t>
            </a:r>
            <a:endParaRPr lang="ru-RU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4800" dirty="0">
                <a:latin typeface="Georgia" panose="02040502050405020303" pitchFamily="18" charset="0"/>
              </a:rPr>
              <a:t> </a:t>
            </a:r>
            <a:r>
              <a:rPr lang="uk-UA" sz="4800" dirty="0" smtClean="0">
                <a:latin typeface="Georgia" panose="02040502050405020303" pitchFamily="18" charset="0"/>
              </a:rPr>
              <a:t>Від сили нормальної реакції опори;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800" dirty="0" smtClean="0">
                <a:latin typeface="Georgia" panose="02040502050405020303" pitchFamily="18" charset="0"/>
              </a:rPr>
              <a:t>Від площі дотичних поверхонь;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4800" dirty="0" smtClean="0">
                <a:latin typeface="Georgia" panose="02040502050405020303" pitchFamily="18" charset="0"/>
              </a:rPr>
              <a:t>Від матеріалу, з якого виготовлена поверхня.</a:t>
            </a:r>
            <a:endParaRPr lang="ru-RU" sz="4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080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utton Color - Down"/>
          <p:cNvSpPr/>
          <p:nvPr/>
        </p:nvSpPr>
        <p:spPr>
          <a:xfrm>
            <a:off x="661947" y="5517110"/>
            <a:ext cx="10869447" cy="1166517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222">
              <a:defRPr/>
            </a:pPr>
            <a:r>
              <a:rPr lang="ru-RU" sz="3725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</a:t>
            </a: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поверхня</a:t>
            </a: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725" b="1" kern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ковзання</a:t>
            </a:r>
            <a:r>
              <a:rPr lang="ru-RU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горизонтальна, то  </a:t>
            </a:r>
            <a:r>
              <a:rPr lang="ru-RU" sz="3725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 = </a:t>
            </a:r>
            <a:r>
              <a:rPr lang="ru-RU" sz="3725" b="1" i="1" kern="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</a:t>
            </a:r>
            <a:endParaRPr lang="nl-NL" sz="3725" b="1" i="1" kern="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35481" y="-31878"/>
            <a:ext cx="12464306" cy="83039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05">
              <a:defRPr/>
            </a:pPr>
            <a:endParaRPr lang="nl-NL" sz="2126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27" y="82217"/>
            <a:ext cx="534412" cy="534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8948" y="-31877"/>
            <a:ext cx="10806749" cy="79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74222">
              <a:defRPr/>
            </a:pPr>
            <a:r>
              <a:rPr lang="uk-UA" sz="4572" b="1" kern="0" dirty="0">
                <a:solidFill>
                  <a:prstClr val="white"/>
                </a:solidFill>
              </a:rPr>
              <a:t>Сила тертя ковзання</a:t>
            </a:r>
          </a:p>
        </p:txBody>
      </p:sp>
      <p:grpSp>
        <p:nvGrpSpPr>
          <p:cNvPr id="4" name="Групувати 3"/>
          <p:cNvGrpSpPr/>
          <p:nvPr/>
        </p:nvGrpSpPr>
        <p:grpSpPr>
          <a:xfrm>
            <a:off x="11391478" y="6049264"/>
            <a:ext cx="785812" cy="785812"/>
            <a:chOff x="6448951" y="6769763"/>
            <a:chExt cx="1101146" cy="1101146"/>
          </a:xfrm>
        </p:grpSpPr>
        <p:grpSp>
          <p:nvGrpSpPr>
            <p:cNvPr id="25" name="Action Button - Hover"/>
            <p:cNvGrpSpPr/>
            <p:nvPr/>
          </p:nvGrpSpPr>
          <p:grpSpPr>
            <a:xfrm>
              <a:off x="6448951" y="6769763"/>
              <a:ext cx="1101146" cy="1101146"/>
              <a:chOff x="8872710" y="5297835"/>
              <a:chExt cx="1872000" cy="1872000"/>
            </a:xfrm>
          </p:grpSpPr>
          <p:sp>
            <p:nvSpPr>
              <p:cNvPr id="26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1524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2126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15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116" y="6921825"/>
              <a:ext cx="827550" cy="827550"/>
            </a:xfrm>
            <a:prstGeom prst="rect">
              <a:avLst/>
            </a:prstGeom>
          </p:spPr>
        </p:pic>
      </p:grpSp>
      <p:grpSp>
        <p:nvGrpSpPr>
          <p:cNvPr id="2" name="Групувати 1"/>
          <p:cNvGrpSpPr/>
          <p:nvPr/>
        </p:nvGrpSpPr>
        <p:grpSpPr>
          <a:xfrm>
            <a:off x="18599" y="6034038"/>
            <a:ext cx="816267" cy="816267"/>
            <a:chOff x="2781125" y="6672160"/>
            <a:chExt cx="1101146" cy="1101146"/>
          </a:xfrm>
        </p:grpSpPr>
        <p:grpSp>
          <p:nvGrpSpPr>
            <p:cNvPr id="21" name="Action Button - Hover"/>
            <p:cNvGrpSpPr/>
            <p:nvPr/>
          </p:nvGrpSpPr>
          <p:grpSpPr>
            <a:xfrm>
              <a:off x="2781125" y="6672160"/>
              <a:ext cx="1101146" cy="1101146"/>
              <a:chOff x="8872710" y="5297835"/>
              <a:chExt cx="1872000" cy="1872000"/>
            </a:xfrm>
          </p:grpSpPr>
          <p:sp>
            <p:nvSpPr>
              <p:cNvPr id="22" name="Oval 69"/>
              <p:cNvSpPr/>
              <p:nvPr/>
            </p:nvSpPr>
            <p:spPr>
              <a:xfrm>
                <a:off x="8872710" y="5297835"/>
                <a:ext cx="1872000" cy="18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1524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Actionbutton - Hover"/>
              <p:cNvSpPr/>
              <p:nvPr/>
            </p:nvSpPr>
            <p:spPr>
              <a:xfrm>
                <a:off x="9030790" y="5455915"/>
                <a:ext cx="1555840" cy="155584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>
                <a:outerShdw blurRad="101600" dist="12700" dir="4800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4222">
                  <a:defRPr/>
                </a:pPr>
                <a:endParaRPr lang="nl-NL" sz="2126" kern="0">
                  <a:solidFill>
                    <a:schemeClr val="bg1"/>
                  </a:solidFill>
                  <a:latin typeface="Roboto"/>
                </a:endParaRPr>
              </a:p>
            </p:txBody>
          </p:sp>
        </p:grpSp>
        <p:pic>
          <p:nvPicPr>
            <p:cNvPr id="28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893361" y="6808958"/>
              <a:ext cx="827550" cy="82755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Button Color - Down"/>
              <p:cNvSpPr/>
              <p:nvPr/>
            </p:nvSpPr>
            <p:spPr>
              <a:xfrm>
                <a:off x="7359854" y="1368254"/>
                <a:ext cx="4732206" cy="1527246"/>
              </a:xfrm>
              <a:prstGeom prst="rect">
                <a:avLst/>
              </a:prstGeom>
              <a:solidFill>
                <a:srgbClr val="227447"/>
              </a:solid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13449" algn="just" defTabSz="774222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7451" b="1" i="1" ker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7451" b="1" i="1" ker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uk-UA" sz="7451" b="1" i="1" ker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тер</m:t>
                          </m:r>
                        </m:sub>
                      </m:sSub>
                      <m:r>
                        <a:rPr lang="uk-UA" sz="7451" b="1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7451" b="1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µ</m:t>
                      </m:r>
                      <m:r>
                        <a:rPr lang="en-US" sz="7451" b="1" i="1" ker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SchoolBookC"/>
                          <a:cs typeface="Times New Roman" panose="02020603050405020304" pitchFamily="18" charset="0"/>
                        </a:rPr>
                        <m:t>𝑵</m:t>
                      </m:r>
                    </m:oMath>
                  </m:oMathPara>
                </a14:m>
                <a:endParaRPr lang="uk-UA" sz="6096" b="1" kern="0" dirty="0">
                  <a:solidFill>
                    <a:srgbClr val="FFFF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Button Color - Dow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854" y="1368254"/>
                <a:ext cx="4732206" cy="1527246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  <a:ln w="38100">
                <a:solidFill>
                  <a:srgbClr val="22744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Button Color - Down"/>
          <p:cNvSpPr/>
          <p:nvPr/>
        </p:nvSpPr>
        <p:spPr>
          <a:xfrm>
            <a:off x="661948" y="3632525"/>
            <a:ext cx="10869447" cy="63324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222">
              <a:defRPr/>
            </a:pPr>
            <a:r>
              <a:rPr lang="en-US" sz="3725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en-US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uk-UA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сила реакції опори</a:t>
            </a:r>
            <a:endParaRPr lang="nl-NL" sz="3725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Button Color - Down"/>
          <p:cNvSpPr/>
          <p:nvPr/>
        </p:nvSpPr>
        <p:spPr>
          <a:xfrm>
            <a:off x="661948" y="4563683"/>
            <a:ext cx="10869447" cy="633245"/>
          </a:xfrm>
          <a:prstGeom prst="rect">
            <a:avLst/>
          </a:prstGeom>
          <a:solidFill>
            <a:srgbClr val="227447"/>
          </a:solidFill>
          <a:ln w="38100">
            <a:solidFill>
              <a:srgbClr val="22744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4222">
              <a:defRPr/>
            </a:pPr>
            <a:r>
              <a:rPr lang="uk-UA" sz="3725" b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µ</a:t>
            </a:r>
            <a:r>
              <a:rPr lang="uk-UA" sz="3725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uk-UA" sz="3725" b="1" i="1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3725" b="1" kern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коефіцієнт тертя ковзання</a:t>
            </a:r>
            <a:endParaRPr lang="nl-NL" sz="3725" b="1" kern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7528" y="756967"/>
            <a:ext cx="22428648" cy="3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418" tIns="38709" rIns="77418" bIns="38709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sz="1524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9527" y="970877"/>
            <a:ext cx="7040205" cy="2403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912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/>
      <p:bldP spid="20" grpId="0" animBg="1"/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270</Words>
  <Application>Microsoft Office PowerPoint</Application>
  <PresentationFormat>Широкий екран</PresentationFormat>
  <Paragraphs>71</Paragraphs>
  <Slides>15</Slides>
  <Notes>0</Notes>
  <HiddenSlides>0</HiddenSlides>
  <MMClips>1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Georgia</vt:lpstr>
      <vt:lpstr>MyriadPro-Regular</vt:lpstr>
      <vt:lpstr>Roboto</vt:lpstr>
      <vt:lpstr>SchoolBookC</vt:lpstr>
      <vt:lpstr>Times New Roman</vt:lpstr>
      <vt:lpstr>Verdana</vt:lpstr>
      <vt:lpstr>Wingdings</vt:lpstr>
      <vt:lpstr>Тема Office</vt:lpstr>
      <vt:lpstr>Епіграф </vt:lpstr>
      <vt:lpstr>Шлях пізнання</vt:lpstr>
      <vt:lpstr>Презентація PowerPoint</vt:lpstr>
      <vt:lpstr>Презентація PowerPoint</vt:lpstr>
      <vt:lpstr>Презентація PowerPoint</vt:lpstr>
      <vt:lpstr>Види тертя</vt:lpstr>
      <vt:lpstr>Види тертя</vt:lpstr>
      <vt:lpstr>Залежність сили тертя ковзання:</vt:lpstr>
      <vt:lpstr>Презентація PowerPoint</vt:lpstr>
      <vt:lpstr>Презентація PowerPoint</vt:lpstr>
      <vt:lpstr>Види тертя</vt:lpstr>
      <vt:lpstr>Залежність сили тертя ковзання від сили тертя кочення</vt:lpstr>
      <vt:lpstr>Презентація PowerPoint</vt:lpstr>
      <vt:lpstr>Задача 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Епіграф</dc:title>
  <dc:creator>пмп</dc:creator>
  <cp:lastModifiedBy>RePack by Diakov</cp:lastModifiedBy>
  <cp:revision>21</cp:revision>
  <dcterms:created xsi:type="dcterms:W3CDTF">2017-12-05T16:28:20Z</dcterms:created>
  <dcterms:modified xsi:type="dcterms:W3CDTF">2021-10-29T13:02:47Z</dcterms:modified>
</cp:coreProperties>
</file>