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9" r:id="rId3"/>
    <p:sldId id="261" r:id="rId4"/>
    <p:sldId id="263" r:id="rId5"/>
    <p:sldId id="292" r:id="rId6"/>
    <p:sldId id="265" r:id="rId7"/>
    <p:sldId id="267" r:id="rId8"/>
    <p:sldId id="269" r:id="rId9"/>
    <p:sldId id="272" r:id="rId10"/>
    <p:sldId id="293" r:id="rId11"/>
    <p:sldId id="275" r:id="rId12"/>
    <p:sldId id="277" r:id="rId13"/>
    <p:sldId id="274" r:id="rId14"/>
    <p:sldId id="279" r:id="rId15"/>
    <p:sldId id="294" r:id="rId16"/>
    <p:sldId id="281" r:id="rId17"/>
    <p:sldId id="283" r:id="rId18"/>
    <p:sldId id="285" r:id="rId19"/>
    <p:sldId id="287" r:id="rId20"/>
    <p:sldId id="299" r:id="rId21"/>
    <p:sldId id="300" r:id="rId22"/>
    <p:sldId id="28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FCB17-9337-45D6-83BC-52D94102E418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2D8F8-5BEE-40CD-A635-D9768E79F37A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89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1CC10-227D-4ECA-A0FB-7CE85A6E78F6}" type="slidenum">
              <a:rPr lang="ru-RU"/>
              <a:pPr/>
              <a:t>3</a:t>
            </a:fld>
            <a:endParaRPr lang="ru-RU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9387872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0FDF3C-1919-4621-92CA-15B45AEAB266}" type="slidenum">
              <a:rPr lang="ru-RU"/>
              <a:pPr/>
              <a:t>14</a:t>
            </a:fld>
            <a:endParaRPr lang="ru-RU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784732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C1A378-F9F8-41D5-A375-77A4639EC813}" type="slidenum">
              <a:rPr lang="ru-RU"/>
              <a:pPr/>
              <a:t>16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2693293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655455-2D69-44F8-AC0D-92FD40FF4AFB}" type="slidenum">
              <a:rPr lang="ru-RU"/>
              <a:pPr/>
              <a:t>17</a:t>
            </a:fld>
            <a:endParaRPr lang="ru-RU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263877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CAE026-5589-46E4-8D77-CF9450D146CB}" type="slidenum">
              <a:rPr lang="ru-RU"/>
              <a:pPr/>
              <a:t>18</a:t>
            </a:fld>
            <a:endParaRPr lang="ru-RU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835527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B00D7C-3DBE-4C8D-8E65-F24E1CFCF1C9}" type="slidenum">
              <a:rPr lang="ru-RU"/>
              <a:pPr/>
              <a:t>19</a:t>
            </a:fld>
            <a:endParaRPr lang="ru-RU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5025601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A5D6E5-35AF-436D-A738-59547B0ADD8E}" type="slidenum">
              <a:rPr lang="ru-RU"/>
              <a:pPr/>
              <a:t>22</a:t>
            </a:fld>
            <a:endParaRPr lang="ru-RU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10442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0DF89F-C769-40BE-88D9-E46F6789B12F}" type="slidenum">
              <a:rPr lang="ru-RU"/>
              <a:pPr/>
              <a:t>4</a:t>
            </a:fld>
            <a:endParaRPr lang="ru-RU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826673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2A4D5A-EACD-4A60-B5AD-875D0E79D205}" type="slidenum">
              <a:rPr lang="ru-RU"/>
              <a:pPr/>
              <a:t>6</a:t>
            </a:fld>
            <a:endParaRPr lang="ru-RU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642988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6C2F08-D3C6-4349-911D-2329C7B90DFA}" type="slidenum">
              <a:rPr lang="ru-RU"/>
              <a:pPr/>
              <a:t>7</a:t>
            </a:fld>
            <a:endParaRPr lang="ru-RU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000741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977289-239D-44BC-ADAA-44889162DC35}" type="slidenum">
              <a:rPr lang="ru-RU"/>
              <a:pPr/>
              <a:t>8</a:t>
            </a:fld>
            <a:endParaRPr lang="ru-RU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801111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57EE32-A322-4AD5-B216-62BFC9BF86D5}" type="slidenum">
              <a:rPr lang="ru-RU"/>
              <a:pPr/>
              <a:t>9</a:t>
            </a:fld>
            <a:endParaRPr lang="ru-RU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432870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E8CC81-1627-48F0-95CA-FA7573B8FC96}" type="slidenum">
              <a:rPr lang="ru-RU"/>
              <a:pPr/>
              <a:t>11</a:t>
            </a:fld>
            <a:endParaRPr lang="ru-RU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502562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BAE208-4642-43BD-A52B-57D85DB75164}" type="slidenum">
              <a:rPr lang="ru-RU"/>
              <a:pPr/>
              <a:t>12</a:t>
            </a:fld>
            <a:endParaRPr lang="ru-RU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249436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4EA62E-CED4-43C1-945C-CC73CD75FC85}" type="slidenum">
              <a:rPr lang="ru-RU"/>
              <a:pPr/>
              <a:t>13</a:t>
            </a:fld>
            <a:endParaRPr lang="ru-RU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555596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696097B-3D9D-4907-B36B-AC38B3755ADA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9CABF2B-8D4A-488C-9A63-074742CB159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097B-3D9D-4907-B36B-AC38B3755ADA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ABF2B-8D4A-488C-9A63-074742CB159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696097B-3D9D-4907-B36B-AC38B3755ADA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9CABF2B-8D4A-488C-9A63-074742CB159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097B-3D9D-4907-B36B-AC38B3755ADA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ABF2B-8D4A-488C-9A63-074742CB159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696097B-3D9D-4907-B36B-AC38B3755ADA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09CABF2B-8D4A-488C-9A63-074742CB159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097B-3D9D-4907-B36B-AC38B3755ADA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ABF2B-8D4A-488C-9A63-074742CB159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097B-3D9D-4907-B36B-AC38B3755ADA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ABF2B-8D4A-488C-9A63-074742CB159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097B-3D9D-4907-B36B-AC38B3755ADA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ABF2B-8D4A-488C-9A63-074742CB159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696097B-3D9D-4907-B36B-AC38B3755ADA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ABF2B-8D4A-488C-9A63-074742CB159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097B-3D9D-4907-B36B-AC38B3755ADA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ABF2B-8D4A-488C-9A63-074742CB159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097B-3D9D-4907-B36B-AC38B3755ADA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ABF2B-8D4A-488C-9A63-074742CB1592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696097B-3D9D-4907-B36B-AC38B3755ADA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9CABF2B-8D4A-488C-9A63-074742CB159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&#1093;&#1086;&#1088;&#1085;.sw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1058;&#1077;&#1088;&#1084;.sw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1073;&#1072;&#1088;&#1085;.sw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dirty="0" err="1" smtClean="0"/>
              <a:t>Фізика</a:t>
            </a:r>
            <a:r>
              <a:rPr lang="ru-RU" sz="3200" dirty="0" smtClean="0"/>
              <a:t> 10 </a:t>
            </a:r>
            <a:r>
              <a:rPr lang="ru-RU" sz="3200" dirty="0" err="1" smtClean="0"/>
              <a:t>клас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04.02.2022р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uk-UA" sz="4300" dirty="0" smtClean="0"/>
              <a:t> </a:t>
            </a:r>
            <a:endParaRPr lang="uk-UA" sz="4300" dirty="0" smtClean="0"/>
          </a:p>
          <a:p>
            <a:r>
              <a:rPr lang="uk-UA" sz="19200" dirty="0" smtClean="0"/>
              <a:t>Рівняння стану ідеального газу. Газові </a:t>
            </a:r>
            <a:r>
              <a:rPr lang="uk-UA" sz="19200" dirty="0" smtClean="0"/>
              <a:t>закони</a:t>
            </a:r>
            <a:endParaRPr lang="ru-RU" sz="19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pPr algn="ctr"/>
            <a:r>
              <a:rPr lang="uk-UA" dirty="0" smtClean="0"/>
              <a:t>Інформація про вченого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sz="3200" i="1" dirty="0" smtClean="0"/>
              <a:t>Закон встановлено в 1802 році французьким фізиком </a:t>
            </a:r>
            <a:r>
              <a:rPr lang="uk-UA" sz="3200" i="1" dirty="0" err="1" smtClean="0"/>
              <a:t>Гей-Люссаком</a:t>
            </a:r>
            <a:r>
              <a:rPr lang="uk-UA" sz="3200" i="1" dirty="0" smtClean="0"/>
              <a:t>, який визначав об’єм газу при різних значеннях температури в межах точки кипіння води. Газ тримали в балоні, а в трубці знаходилася крапля ртуті.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914400" y="2209800"/>
            <a:ext cx="7772400" cy="4267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smtClean="0"/>
              <a:t>P</a:t>
            </a:r>
            <a:r>
              <a:rPr lang="en-US" sz="1600" b="1" smtClean="0"/>
              <a:t>2</a:t>
            </a: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smtClean="0"/>
              <a:t>P</a:t>
            </a:r>
            <a:r>
              <a:rPr lang="en-US" sz="1600" b="1" smtClean="0"/>
              <a:t>1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6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1600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smtClean="0"/>
              <a:t>                                         T</a:t>
            </a:r>
            <a:endParaRPr lang="ru-RU" sz="4000" b="1" smtClean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57200" y="277813"/>
            <a:ext cx="6858000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 b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</a:t>
            </a:r>
            <a:endParaRPr lang="ru-RU" b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V="1">
            <a:off x="762000" y="914400"/>
            <a:ext cx="0" cy="5715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762000" y="6629400"/>
            <a:ext cx="6400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022725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ru-RU" sz="18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5796136" y="277813"/>
            <a:ext cx="334786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uk-UA" sz="4400" b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Р</a:t>
            </a:r>
            <a:r>
              <a:rPr lang="uk-UA" sz="1600" b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2</a:t>
            </a:r>
            <a:r>
              <a:rPr lang="uk-UA" sz="4400" b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en-US" sz="4400" b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&gt; P</a:t>
            </a:r>
            <a:r>
              <a:rPr lang="en-US" sz="1600" b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</a:t>
            </a:r>
            <a:endParaRPr lang="ru-RU" sz="4400" b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762000" y="2971800"/>
            <a:ext cx="381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1447800" y="29718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514600" y="2971800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762000" y="5029200"/>
            <a:ext cx="381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1447800" y="50292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2362200" y="5029200"/>
            <a:ext cx="434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0"/>
      <p:bldP spid="16395" grpId="0" animBg="1"/>
      <p:bldP spid="16396" grpId="0" animBg="1"/>
      <p:bldP spid="16397" grpId="0" animBg="1"/>
      <p:bldP spid="16398" grpId="0" animBg="1"/>
      <p:bldP spid="16399" grpId="0" animBg="1"/>
      <p:bldP spid="1640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400800" y="277813"/>
            <a:ext cx="2743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b="0" smtClean="0"/>
              <a:t>Р</a:t>
            </a:r>
            <a:r>
              <a:rPr lang="uk-UA" sz="1600" b="0" smtClean="0"/>
              <a:t>2</a:t>
            </a:r>
            <a:r>
              <a:rPr lang="uk-UA" b="0" smtClean="0"/>
              <a:t> </a:t>
            </a:r>
            <a:r>
              <a:rPr lang="en-US" b="0" smtClean="0"/>
              <a:t>&gt; P</a:t>
            </a:r>
            <a:r>
              <a:rPr lang="en-US" sz="1600" b="0" smtClean="0"/>
              <a:t>1</a:t>
            </a:r>
            <a:endParaRPr lang="ru-RU" b="0" smtClean="0"/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990600" y="1981200"/>
            <a:ext cx="76962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smtClean="0"/>
              <a:t>P</a:t>
            </a:r>
            <a:r>
              <a:rPr lang="en-US" sz="1600" b="1" smtClean="0"/>
              <a:t>2</a:t>
            </a: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smtClean="0"/>
              <a:t>P</a:t>
            </a:r>
            <a:r>
              <a:rPr lang="en-US" sz="1600" b="1" smtClean="0"/>
              <a:t>1</a:t>
            </a: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smtClean="0"/>
              <a:t>                                         V</a:t>
            </a:r>
            <a:endParaRPr lang="ru-RU" sz="4000" b="1" smtClean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7200" y="277813"/>
            <a:ext cx="6858000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 b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</a:t>
            </a:r>
            <a:endParaRPr lang="ru-RU" b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1749" name="Line 9"/>
          <p:cNvSpPr>
            <a:spLocks noChangeShapeType="1"/>
          </p:cNvSpPr>
          <p:nvPr/>
        </p:nvSpPr>
        <p:spPr bwMode="auto">
          <a:xfrm flipV="1">
            <a:off x="762000" y="838200"/>
            <a:ext cx="0" cy="5715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750" name="Line 10"/>
          <p:cNvSpPr>
            <a:spLocks noChangeShapeType="1"/>
          </p:cNvSpPr>
          <p:nvPr/>
        </p:nvSpPr>
        <p:spPr bwMode="auto">
          <a:xfrm>
            <a:off x="762000" y="6629400"/>
            <a:ext cx="6400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762000" y="2971800"/>
            <a:ext cx="381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1447800" y="29718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2514600" y="2971800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762000" y="5029200"/>
            <a:ext cx="381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1447800" y="50292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2362200" y="5029200"/>
            <a:ext cx="434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75" grpId="0" animBg="1"/>
      <p:bldP spid="11276" grpId="0" animBg="1"/>
      <p:bldP spid="11277" grpId="0" animBg="1"/>
      <p:bldP spid="11278" grpId="0" animBg="1"/>
      <p:bldP spid="11279" grpId="0" animBg="1"/>
      <p:bldP spid="1128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02363" y="244475"/>
            <a:ext cx="2640012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P</a:t>
            </a:r>
            <a:r>
              <a:rPr lang="en-US" sz="1600" b="0" smtClean="0"/>
              <a:t>2</a:t>
            </a:r>
            <a:r>
              <a:rPr lang="en-US" sz="4000" b="0" smtClean="0"/>
              <a:t> &gt; P</a:t>
            </a:r>
            <a:r>
              <a:rPr lang="en-US" sz="1600" b="0" smtClean="0"/>
              <a:t>1</a:t>
            </a:r>
            <a:endParaRPr lang="ru-RU" b="0" smtClean="0"/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0"/>
            <a:ext cx="7772400" cy="6400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b="1" smtClean="0"/>
              <a:t>V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36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36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b="1" smtClean="0"/>
              <a:t>                              P</a:t>
            </a:r>
            <a:r>
              <a:rPr lang="en-US" sz="1400" b="1" smtClean="0"/>
              <a:t>1</a:t>
            </a:r>
            <a:endParaRPr lang="en-US" sz="36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36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b="1" smtClean="0"/>
              <a:t>                                        P</a:t>
            </a:r>
            <a:r>
              <a:rPr lang="en-US" sz="1400" b="1" smtClean="0"/>
              <a:t>2</a:t>
            </a:r>
            <a:endParaRPr lang="en-US" sz="36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36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36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b="1" smtClean="0"/>
              <a:t>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b="1" smtClean="0"/>
              <a:t>                                                T</a:t>
            </a:r>
            <a:endParaRPr lang="ru-RU" sz="3600" b="1" smtClean="0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V="1">
            <a:off x="762000" y="914400"/>
            <a:ext cx="0" cy="5715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762000" y="6629400"/>
            <a:ext cx="6400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V="1">
            <a:off x="762000" y="6096000"/>
            <a:ext cx="45720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V="1">
            <a:off x="1524000" y="5105400"/>
            <a:ext cx="60960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V="1">
            <a:off x="2438400" y="2362200"/>
            <a:ext cx="2286000" cy="2438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V="1">
            <a:off x="762000" y="6248400"/>
            <a:ext cx="6858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V="1">
            <a:off x="1828800" y="5715000"/>
            <a:ext cx="6858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V="1">
            <a:off x="2895600" y="3810000"/>
            <a:ext cx="3429000" cy="175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6" grpId="0" animBg="1"/>
      <p:bldP spid="17417" grpId="0" animBg="1"/>
      <p:bldP spid="17418" grpId="0" animBg="1"/>
      <p:bldP spid="17419" grpId="0" animBg="1"/>
      <p:bldP spid="17420" grpId="0" animBg="1"/>
      <p:bldP spid="174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uk-UA" sz="4800" b="1" u="sng" smtClean="0"/>
              <a:t>Ізохорний</a:t>
            </a:r>
            <a:r>
              <a:rPr lang="uk-UA" sz="4800" b="1" smtClean="0"/>
              <a:t> </a:t>
            </a:r>
            <a:r>
              <a:rPr lang="uk-UA" sz="4800" b="1" smtClean="0">
                <a:hlinkClick r:id="rId3" action="ppaction://hlinkfile"/>
              </a:rPr>
              <a:t>процес</a:t>
            </a:r>
            <a:endParaRPr lang="ru-RU" sz="4800" b="1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b="1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dirty="0" smtClean="0"/>
              <a:t>m = const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 </a:t>
            </a:r>
            <a:r>
              <a:rPr lang="en-US" b="1" dirty="0" smtClean="0"/>
              <a:t>M = const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 </a:t>
            </a:r>
            <a:r>
              <a:rPr lang="en-US" sz="3600" b="1" dirty="0" smtClean="0"/>
              <a:t>V</a:t>
            </a:r>
            <a:r>
              <a:rPr lang="en-US" b="1" dirty="0" smtClean="0"/>
              <a:t> = const</a:t>
            </a:r>
            <a:endParaRPr lang="uk-UA" b="1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4000" b="1" i="1" dirty="0" smtClean="0"/>
              <a:t>Закон Шарля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b="1" dirty="0" smtClean="0"/>
              <a:t>       </a:t>
            </a:r>
            <a:r>
              <a:rPr lang="en-US" sz="6000" b="1" dirty="0" smtClean="0"/>
              <a:t> </a:t>
            </a:r>
            <a:endParaRPr lang="ru-RU" sz="4800" b="1" dirty="0" smtClean="0"/>
          </a:p>
        </p:txBody>
      </p:sp>
      <p:sp>
        <p:nvSpPr>
          <p:cNvPr id="33796" name="Line 5"/>
          <p:cNvSpPr>
            <a:spLocks noChangeShapeType="1"/>
          </p:cNvSpPr>
          <p:nvPr/>
        </p:nvSpPr>
        <p:spPr bwMode="auto">
          <a:xfrm>
            <a:off x="2057400" y="5257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4653136"/>
            <a:ext cx="2213299" cy="1152128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4437112"/>
            <a:ext cx="1800200" cy="1455481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Інформація про вченого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sz="2800" i="1" dirty="0" smtClean="0"/>
              <a:t>В 1787 році французький вчений Жак Шарль вимірював тиск різних газів при нагріванні за постійного об’єму і встановив лінійну залежність тиску від температури, але не оприлюднив результат. Через 15 років до таких самих результатів дійшов й </a:t>
            </a:r>
            <a:r>
              <a:rPr lang="uk-UA" sz="2800" i="1" dirty="0" err="1" smtClean="0"/>
              <a:t>Гей-Люссак</a:t>
            </a:r>
            <a:r>
              <a:rPr lang="uk-UA" sz="2800" i="1" dirty="0" smtClean="0"/>
              <a:t> та, будучи благородним, наполіг, щоб закон назвали на честь Шарля.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513513" y="244475"/>
            <a:ext cx="2328862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V</a:t>
            </a:r>
            <a:r>
              <a:rPr lang="en-US" sz="1600" b="0" smtClean="0"/>
              <a:t>2 </a:t>
            </a:r>
            <a:r>
              <a:rPr lang="en-US" b="0" smtClean="0"/>
              <a:t>&gt;V</a:t>
            </a:r>
            <a:r>
              <a:rPr lang="en-US" sz="1600" b="0" smtClean="0"/>
              <a:t>1</a:t>
            </a:r>
            <a:endParaRPr lang="ru-RU" b="0" smtClean="0"/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304800"/>
            <a:ext cx="8229600" cy="6400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b="1" smtClean="0"/>
              <a:t>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b="1" smtClean="0"/>
              <a:t>                               V</a:t>
            </a:r>
            <a:r>
              <a:rPr lang="en-US" sz="1600" b="1" smtClean="0"/>
              <a:t>1</a:t>
            </a:r>
            <a:endParaRPr lang="en-US" sz="4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b="1" smtClean="0"/>
              <a:t>                                         V</a:t>
            </a:r>
            <a:r>
              <a:rPr lang="en-US" sz="1600" b="1" smtClean="0"/>
              <a:t>2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6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6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6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6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6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6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600" b="1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600" b="1" smtClean="0"/>
              <a:t>                      </a:t>
            </a:r>
            <a:r>
              <a:rPr lang="en-US" sz="4000" b="1" smtClean="0"/>
              <a:t>                                    T</a:t>
            </a:r>
            <a:endParaRPr lang="ru-RU" sz="4000" b="1" smtClean="0"/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 flipV="1">
            <a:off x="762000" y="914400"/>
            <a:ext cx="0" cy="5715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762000" y="6629400"/>
            <a:ext cx="6400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V="1">
            <a:off x="762000" y="6096000"/>
            <a:ext cx="45720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V="1">
            <a:off x="1524000" y="5105400"/>
            <a:ext cx="60960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2438400" y="2362200"/>
            <a:ext cx="2286000" cy="2438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V="1">
            <a:off x="762000" y="6248400"/>
            <a:ext cx="6858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V="1">
            <a:off x="1828800" y="5715000"/>
            <a:ext cx="6858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2895600" y="3810000"/>
            <a:ext cx="3429000" cy="175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8" grpId="0" animBg="1"/>
      <p:bldP spid="18439" grpId="0" animBg="1"/>
      <p:bldP spid="18440" grpId="0" animBg="1"/>
      <p:bldP spid="18441" grpId="0" animBg="1"/>
      <p:bldP spid="18442" grpId="0" animBg="1"/>
      <p:bldP spid="1844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324600" y="381000"/>
            <a:ext cx="2362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V</a:t>
            </a:r>
            <a:r>
              <a:rPr lang="en-US" sz="1600" b="0" smtClean="0"/>
              <a:t>2 </a:t>
            </a:r>
            <a:r>
              <a:rPr lang="en-US" b="0" smtClean="0"/>
              <a:t>&gt;V</a:t>
            </a:r>
            <a:r>
              <a:rPr lang="en-US" sz="1600" b="0" smtClean="0"/>
              <a:t>1</a:t>
            </a:r>
            <a:endParaRPr lang="ru-RU" sz="1600" b="0" smtClean="0"/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0"/>
            <a:ext cx="8229600" cy="6705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smtClean="0"/>
              <a:t>P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smtClean="0"/>
              <a:t>         V</a:t>
            </a:r>
            <a:r>
              <a:rPr lang="en-US" sz="1600" b="1" smtClean="0"/>
              <a:t>1                       </a:t>
            </a:r>
            <a:r>
              <a:rPr lang="en-US" sz="4000" b="1" smtClean="0"/>
              <a:t>V</a:t>
            </a:r>
            <a:r>
              <a:rPr lang="en-US" sz="1600" b="1" smtClean="0"/>
              <a:t>2 </a:t>
            </a:r>
            <a:r>
              <a:rPr lang="en-US" sz="4000" b="1" smtClean="0"/>
              <a:t>                   V</a:t>
            </a:r>
            <a:endParaRPr lang="ru-RU" sz="4000" b="1" smtClean="0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V="1">
            <a:off x="762000" y="838200"/>
            <a:ext cx="0" cy="5715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>
            <a:off x="762000" y="6553200"/>
            <a:ext cx="6400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V="1">
            <a:off x="1752600" y="59436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1752600" y="51054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1752600" y="1143000"/>
            <a:ext cx="0" cy="3657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V="1">
            <a:off x="3581400" y="59436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V="1">
            <a:off x="3581400" y="51816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V="1">
            <a:off x="3581400" y="1295400"/>
            <a:ext cx="0" cy="3505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9" grpId="0" animBg="1"/>
      <p:bldP spid="20490" grpId="0" animBg="1"/>
      <p:bldP spid="20491" grpId="0" animBg="1"/>
      <p:bldP spid="20492" grpId="0" animBg="1"/>
      <p:bldP spid="20493" grpId="0" animBg="1"/>
      <p:bldP spid="2049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737225" y="244475"/>
            <a:ext cx="310515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V</a:t>
            </a:r>
            <a:r>
              <a:rPr lang="en-US" sz="1600" b="0" smtClean="0"/>
              <a:t>2 </a:t>
            </a:r>
            <a:r>
              <a:rPr lang="en-US" b="0" smtClean="0"/>
              <a:t>&gt;V</a:t>
            </a:r>
            <a:r>
              <a:rPr lang="en-US" sz="1600" b="0" smtClean="0"/>
              <a:t>1</a:t>
            </a:r>
            <a:endParaRPr lang="ru-RU" sz="1600" b="0" smtClean="0"/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smtClean="0"/>
              <a:t>V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smtClean="0"/>
              <a:t>   V</a:t>
            </a:r>
            <a:r>
              <a:rPr lang="en-US" sz="1600" b="1" smtClean="0"/>
              <a:t>2</a:t>
            </a: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smtClean="0"/>
              <a:t>   V</a:t>
            </a:r>
            <a:r>
              <a:rPr lang="en-US" sz="1600" b="1" smtClean="0"/>
              <a:t>1</a:t>
            </a: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smtClean="0"/>
              <a:t>                                             T</a:t>
            </a:r>
            <a:endParaRPr lang="ru-RU" sz="4000" b="1" smtClean="0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V="1">
            <a:off x="762000" y="838200"/>
            <a:ext cx="0" cy="5715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>
            <a:off x="762000" y="6553200"/>
            <a:ext cx="6400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762000" y="2971800"/>
            <a:ext cx="381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1447800" y="29718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2514600" y="2971800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62000" y="5029200"/>
            <a:ext cx="381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1447800" y="50292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2362200" y="5029200"/>
            <a:ext cx="434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10" grpId="0" animBg="1"/>
      <p:bldP spid="21511" grpId="0" animBg="1"/>
      <p:bldP spid="21512" grpId="0" animBg="1"/>
      <p:bldP spid="21513" grpId="0" animBg="1"/>
      <p:bldP spid="21514" grpId="0" animBg="1"/>
      <p:bldP spid="215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3600" dirty="0" smtClean="0"/>
              <a:t>Графіки  замкнутих циклів у різних системах координат</a:t>
            </a:r>
            <a:endParaRPr lang="ru-RU" sz="36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638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dirty="0" smtClean="0"/>
              <a:t>P                 </a:t>
            </a:r>
            <a:r>
              <a:rPr lang="en-US" sz="4000" b="1" dirty="0" err="1" smtClean="0"/>
              <a:t>P</a:t>
            </a:r>
            <a:r>
              <a:rPr lang="en-US" sz="4000" b="1" dirty="0" smtClean="0"/>
              <a:t>                  V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dirty="0" smtClean="0"/>
              <a:t>  </a:t>
            </a:r>
            <a:r>
              <a:rPr lang="en-US" sz="2400" b="1" dirty="0" smtClean="0"/>
              <a:t>1                          1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latin typeface="Arial Black" pitchFamily="34" charset="0"/>
              </a:rPr>
              <a:t>                 2                            2                           2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latin typeface="Arial Black" pitchFamily="34" charset="0"/>
              </a:rPr>
              <a:t>                                                              3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b="1" dirty="0" smtClean="0">
              <a:latin typeface="Arial Black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b="1" dirty="0" smtClean="0">
              <a:latin typeface="Arial Black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latin typeface="Arial Black" pitchFamily="34" charset="0"/>
              </a:rPr>
              <a:t>                 3                 3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latin typeface="Arial Black" pitchFamily="34" charset="0"/>
              </a:rPr>
              <a:t>                                                             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latin typeface="Arial Black" pitchFamily="34" charset="0"/>
              </a:rPr>
              <a:t>                       V                           T                           </a:t>
            </a:r>
            <a:r>
              <a:rPr lang="en-US" sz="2400" b="1" dirty="0" err="1" smtClean="0">
                <a:latin typeface="Arial Black" pitchFamily="34" charset="0"/>
              </a:rPr>
              <a:t>T</a:t>
            </a:r>
            <a:endParaRPr lang="ru-RU" sz="2400" b="1" dirty="0" smtClean="0">
              <a:latin typeface="Arial Black" pitchFamily="34" charset="0"/>
            </a:endParaRPr>
          </a:p>
        </p:txBody>
      </p:sp>
      <p:sp>
        <p:nvSpPr>
          <p:cNvPr id="40964" name="Line 5"/>
          <p:cNvSpPr>
            <a:spLocks noChangeShapeType="1"/>
          </p:cNvSpPr>
          <p:nvPr/>
        </p:nvSpPr>
        <p:spPr bwMode="auto">
          <a:xfrm flipV="1">
            <a:off x="457200" y="2133600"/>
            <a:ext cx="0" cy="426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0965" name="Line 6"/>
          <p:cNvSpPr>
            <a:spLocks noChangeShapeType="1"/>
          </p:cNvSpPr>
          <p:nvPr/>
        </p:nvSpPr>
        <p:spPr bwMode="auto">
          <a:xfrm>
            <a:off x="457200" y="6400800"/>
            <a:ext cx="2438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0966" name="Line 7"/>
          <p:cNvSpPr>
            <a:spLocks noChangeShapeType="1"/>
          </p:cNvSpPr>
          <p:nvPr/>
        </p:nvSpPr>
        <p:spPr bwMode="auto">
          <a:xfrm flipV="1">
            <a:off x="3276600" y="2209800"/>
            <a:ext cx="0" cy="419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0967" name="Line 8"/>
          <p:cNvSpPr>
            <a:spLocks noChangeShapeType="1"/>
          </p:cNvSpPr>
          <p:nvPr/>
        </p:nvSpPr>
        <p:spPr bwMode="auto">
          <a:xfrm>
            <a:off x="3276600" y="6400800"/>
            <a:ext cx="2667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0968" name="Line 9"/>
          <p:cNvSpPr>
            <a:spLocks noChangeShapeType="1"/>
          </p:cNvSpPr>
          <p:nvPr/>
        </p:nvSpPr>
        <p:spPr bwMode="auto">
          <a:xfrm flipV="1">
            <a:off x="6248400" y="2286000"/>
            <a:ext cx="0" cy="419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0969" name="Line 10"/>
          <p:cNvSpPr>
            <a:spLocks noChangeShapeType="1"/>
          </p:cNvSpPr>
          <p:nvPr/>
        </p:nvSpPr>
        <p:spPr bwMode="auto">
          <a:xfrm>
            <a:off x="6248400" y="6477000"/>
            <a:ext cx="2667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914400" y="3733800"/>
            <a:ext cx="1295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209800" y="3733800"/>
            <a:ext cx="0" cy="1981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5" name="Freeform 13"/>
          <p:cNvSpPr>
            <a:spLocks/>
          </p:cNvSpPr>
          <p:nvPr/>
        </p:nvSpPr>
        <p:spPr bwMode="auto">
          <a:xfrm>
            <a:off x="914400" y="3733800"/>
            <a:ext cx="1295400" cy="1981200"/>
          </a:xfrm>
          <a:custGeom>
            <a:avLst/>
            <a:gdLst>
              <a:gd name="T0" fmla="*/ 816 w 816"/>
              <a:gd name="T1" fmla="*/ 960 h 964"/>
              <a:gd name="T2" fmla="*/ 594 w 816"/>
              <a:gd name="T3" fmla="*/ 939 h 964"/>
              <a:gd name="T4" fmla="*/ 338 w 816"/>
              <a:gd name="T5" fmla="*/ 811 h 964"/>
              <a:gd name="T6" fmla="*/ 101 w 816"/>
              <a:gd name="T7" fmla="*/ 482 h 964"/>
              <a:gd name="T8" fmla="*/ 0 w 816"/>
              <a:gd name="T9" fmla="*/ 0 h 9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6"/>
              <a:gd name="T16" fmla="*/ 0 h 964"/>
              <a:gd name="T17" fmla="*/ 816 w 816"/>
              <a:gd name="T18" fmla="*/ 964 h 9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6" h="964">
                <a:moveTo>
                  <a:pt x="816" y="960"/>
                </a:moveTo>
                <a:cubicBezTo>
                  <a:pt x="779" y="957"/>
                  <a:pt x="674" y="964"/>
                  <a:pt x="594" y="939"/>
                </a:cubicBezTo>
                <a:cubicBezTo>
                  <a:pt x="514" y="914"/>
                  <a:pt x="420" y="887"/>
                  <a:pt x="338" y="811"/>
                </a:cubicBezTo>
                <a:cubicBezTo>
                  <a:pt x="256" y="735"/>
                  <a:pt x="157" y="617"/>
                  <a:pt x="101" y="482"/>
                </a:cubicBezTo>
                <a:cubicBezTo>
                  <a:pt x="45" y="347"/>
                  <a:pt x="21" y="100"/>
                  <a:pt x="0" y="0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3810000" y="3810000"/>
            <a:ext cx="1371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>
            <a:off x="3810000" y="3810000"/>
            <a:ext cx="1371600" cy="1905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H="1">
            <a:off x="3276600" y="5867400"/>
            <a:ext cx="38100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3810000" y="3810000"/>
            <a:ext cx="0" cy="1905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6248400" y="6019800"/>
            <a:ext cx="38100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 flipV="1">
            <a:off x="6705600" y="4038600"/>
            <a:ext cx="1447800" cy="1828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H="1">
            <a:off x="6705600" y="4038600"/>
            <a:ext cx="1447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6705600" y="4038600"/>
            <a:ext cx="0" cy="1828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10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3" grpId="0" animBg="1"/>
      <p:bldP spid="23563" grpId="1" animBg="1"/>
      <p:bldP spid="23563" grpId="2" animBg="1"/>
      <p:bldP spid="23564" grpId="0" animBg="1"/>
      <p:bldP spid="23564" grpId="1" animBg="1"/>
      <p:bldP spid="23564" grpId="2" animBg="1"/>
      <p:bldP spid="23565" grpId="0" animBg="1"/>
      <p:bldP spid="23565" grpId="1" animBg="1"/>
      <p:bldP spid="23565" grpId="2" animBg="1"/>
      <p:bldP spid="23566" grpId="0" animBg="1"/>
      <p:bldP spid="23567" grpId="0" animBg="1"/>
      <p:bldP spid="23568" grpId="0" animBg="1"/>
      <p:bldP spid="23569" grpId="0" animBg="1"/>
      <p:bldP spid="23570" grpId="0" animBg="1"/>
      <p:bldP spid="23571" grpId="0" animBg="1"/>
      <p:bldP spid="23572" grpId="0" animBg="1"/>
      <p:bldP spid="2357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Мотивація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навчання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endParaRPr lang="ru-RU" dirty="0" smtClean="0"/>
          </a:p>
          <a:p>
            <a:pPr fontAlgn="base"/>
            <a:r>
              <a:rPr lang="uk-UA" b="1" i="1" dirty="0" smtClean="0"/>
              <a:t>Для чого потрібно знати газові закони?</a:t>
            </a:r>
            <a:endParaRPr lang="ru-RU" dirty="0" smtClean="0"/>
          </a:p>
          <a:p>
            <a:pPr lvl="0" fontAlgn="base"/>
            <a:r>
              <a:rPr lang="uk-UA" b="1" i="1" dirty="0" smtClean="0"/>
              <a:t>Ми дізнаємося чому небезпечні газові балони під час пожежі , чому в електричних лампах під час їх виготовлення створюється тиск менший за атмосферний і т.д.</a:t>
            </a:r>
            <a:endParaRPr lang="ru-RU" dirty="0" smtClean="0"/>
          </a:p>
          <a:p>
            <a:pPr lvl="0" fontAlgn="base"/>
            <a:r>
              <a:rPr lang="uk-UA" b="1" i="1" dirty="0" smtClean="0"/>
              <a:t>  Їх знання допоможе при розв’язуванні задач на побудову графіків </a:t>
            </a:r>
            <a:r>
              <a:rPr lang="uk-UA" b="1" i="1" dirty="0" err="1" smtClean="0"/>
              <a:t>ізопроцесів</a:t>
            </a:r>
            <a:r>
              <a:rPr lang="uk-UA" b="1" i="1" dirty="0" smtClean="0"/>
              <a:t> у різних системах координат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Задача 2</a:t>
            </a:r>
            <a:endParaRPr lang="ru-RU" dirty="0"/>
          </a:p>
        </p:txBody>
      </p:sp>
      <p:pic>
        <p:nvPicPr>
          <p:cNvPr id="3" name="Рисунок 2" descr="задача 2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6178" y="836711"/>
            <a:ext cx="7471822" cy="55883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адача 2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6178" y="1005473"/>
            <a:ext cx="7246182" cy="5419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err="1" smtClean="0"/>
              <a:t>Домашнє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endParaRPr lang="ru-RU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uk-UA" sz="3200" dirty="0" smtClean="0"/>
              <a:t>Вивчити параграф 30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uk-UA" sz="3200" dirty="0" smtClean="0"/>
              <a:t>Вправа 30 (1,2)</a:t>
            </a:r>
            <a:endParaRPr lang="uk-UA" sz="3200" dirty="0" smtClean="0"/>
          </a:p>
          <a:p>
            <a:pPr marL="0" indent="0" algn="ctr" fontAlgn="base">
              <a:buNone/>
            </a:pPr>
            <a:endParaRPr lang="uk-UA" sz="2400" dirty="0" smtClean="0"/>
          </a:p>
          <a:p>
            <a:pPr algn="ctr" fontAlgn="base"/>
            <a:r>
              <a:rPr lang="uk-UA" sz="2400" dirty="0" smtClean="0"/>
              <a:t> Підготувати інформацію про використання газових законів у повсякденному житті</a:t>
            </a:r>
            <a:r>
              <a:rPr lang="uk-UA" sz="2400" dirty="0" smtClean="0"/>
              <a:t>.</a:t>
            </a:r>
            <a:endParaRPr lang="uk-UA" sz="2400" dirty="0" smtClean="0"/>
          </a:p>
          <a:p>
            <a:pPr algn="ctr" fontAlgn="base"/>
            <a:endParaRPr lang="ru-RU" sz="66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b="1" smtClean="0"/>
              <a:t>Рівняння стану ідеального газу</a:t>
            </a:r>
            <a:endParaRPr lang="ru-RU" b="1" smtClean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686800" cy="6858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uk-UA" sz="4800" b="1" i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800" b="1" dirty="0" smtClean="0"/>
              <a:t>     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dirty="0" smtClean="0"/>
              <a:t>        </a:t>
            </a:r>
            <a:r>
              <a:rPr lang="en-US" sz="6600" b="1" dirty="0" smtClean="0"/>
              <a:t>m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8800" b="1" dirty="0" smtClean="0"/>
              <a:t>P V</a:t>
            </a:r>
            <a:r>
              <a:rPr lang="en-US" sz="7200" b="1" dirty="0" smtClean="0"/>
              <a:t> =         </a:t>
            </a:r>
            <a:r>
              <a:rPr lang="en-US" sz="8800" b="1" dirty="0" smtClean="0"/>
              <a:t>R T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7200" b="1" dirty="0" smtClean="0"/>
              <a:t>    </a:t>
            </a:r>
            <a:r>
              <a:rPr lang="en-US" sz="8800" b="1" dirty="0" smtClean="0"/>
              <a:t>M</a:t>
            </a:r>
            <a:endParaRPr lang="ru-RU" sz="8800" b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7200" b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6000" b="1" dirty="0" smtClean="0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4191000" y="3886200"/>
            <a:ext cx="1752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4191000" y="3810000"/>
            <a:ext cx="1752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4800" b="1" u="sng" smtClean="0"/>
              <a:t>Ізотермічний</a:t>
            </a:r>
            <a:r>
              <a:rPr lang="uk-UA" sz="4800" b="1" smtClean="0"/>
              <a:t> </a:t>
            </a:r>
            <a:r>
              <a:rPr lang="uk-UA" sz="4800" b="1" smtClean="0">
                <a:hlinkClick r:id="rId3" action="ppaction://hlinkfile"/>
              </a:rPr>
              <a:t>процес</a:t>
            </a:r>
            <a:endParaRPr lang="ru-RU" sz="4800" b="1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800" b="1" dirty="0" smtClean="0"/>
              <a:t>m = const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800" dirty="0" smtClean="0"/>
              <a:t> </a:t>
            </a:r>
            <a:r>
              <a:rPr lang="en-US" sz="4800" b="1" dirty="0" smtClean="0"/>
              <a:t>M = const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800" dirty="0" smtClean="0"/>
              <a:t> </a:t>
            </a:r>
            <a:r>
              <a:rPr lang="en-US" sz="4800" b="1" dirty="0" smtClean="0"/>
              <a:t>T = const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sz="4800" b="1" i="1" dirty="0" smtClean="0"/>
              <a:t>Закон </a:t>
            </a:r>
            <a:r>
              <a:rPr lang="uk-UA" sz="4800" b="1" i="1" dirty="0" err="1" smtClean="0"/>
              <a:t>Бойля</a:t>
            </a:r>
            <a:r>
              <a:rPr lang="uk-UA" sz="4800" b="1" i="1" dirty="0" smtClean="0"/>
              <a:t> – </a:t>
            </a:r>
            <a:r>
              <a:rPr lang="uk-UA" sz="4800" b="1" i="1" dirty="0" err="1" smtClean="0"/>
              <a:t>Маріотта</a:t>
            </a:r>
            <a:endParaRPr lang="en-US" sz="4800" b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6000" b="1" dirty="0" smtClean="0"/>
              <a:t>PV = const !!!</a:t>
            </a:r>
            <a:endParaRPr lang="uk-UA" sz="6000" b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6000" b="1" dirty="0" smtClean="0"/>
              <a:t>Р</a:t>
            </a:r>
            <a:r>
              <a:rPr lang="uk-UA" sz="2400" b="1" dirty="0" smtClean="0"/>
              <a:t>1</a:t>
            </a:r>
            <a:r>
              <a:rPr lang="en-US" sz="6000" b="1" dirty="0" smtClean="0"/>
              <a:t>V</a:t>
            </a:r>
            <a:r>
              <a:rPr lang="en-US" sz="2400" b="1" dirty="0" smtClean="0"/>
              <a:t>1</a:t>
            </a:r>
            <a:r>
              <a:rPr lang="en-US" sz="5400" b="1" dirty="0" smtClean="0"/>
              <a:t>=</a:t>
            </a:r>
            <a:r>
              <a:rPr lang="en-US" sz="6000" b="1" dirty="0" smtClean="0"/>
              <a:t>P</a:t>
            </a:r>
            <a:r>
              <a:rPr lang="en-US" sz="2400" b="1" dirty="0" smtClean="0"/>
              <a:t>2</a:t>
            </a:r>
            <a:r>
              <a:rPr lang="en-US" sz="6000" b="1" dirty="0" smtClean="0"/>
              <a:t>V</a:t>
            </a:r>
            <a:r>
              <a:rPr lang="en-US" sz="2400" b="1" dirty="0" smtClean="0"/>
              <a:t>2</a:t>
            </a:r>
            <a:endParaRPr lang="ru-RU" sz="2400" b="1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/>
          <a:lstStyle/>
          <a:p>
            <a:pPr algn="ctr"/>
            <a:r>
              <a:rPr lang="uk-UA" dirty="0" smtClean="0"/>
              <a:t>Інформація про вчених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sz="3200" i="1" dirty="0" smtClean="0"/>
              <a:t>Закон встановлено експериментально до створення молекулярно-кінетичної теорії газів англійським фізиком Робертом </a:t>
            </a:r>
            <a:r>
              <a:rPr lang="uk-UA" sz="3200" i="1" dirty="0" err="1" smtClean="0"/>
              <a:t>Бойлем</a:t>
            </a:r>
            <a:r>
              <a:rPr lang="uk-UA" sz="3200" i="1" dirty="0" smtClean="0"/>
              <a:t> в 1662 році та французьким абатом Едмоном </a:t>
            </a:r>
            <a:r>
              <a:rPr lang="uk-UA" sz="3200" i="1" dirty="0" err="1" smtClean="0"/>
              <a:t>Маріоттом</a:t>
            </a:r>
            <a:r>
              <a:rPr lang="uk-UA" sz="3200" i="1" dirty="0" smtClean="0"/>
              <a:t>, який описав незалежно від </a:t>
            </a:r>
            <a:r>
              <a:rPr lang="uk-UA" sz="3200" i="1" dirty="0" err="1" smtClean="0"/>
              <a:t>Бойля</a:t>
            </a:r>
            <a:r>
              <a:rPr lang="uk-UA" sz="3200" i="1" dirty="0" smtClean="0"/>
              <a:t> аналогічні досліди в 1676 році.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552" y="244475"/>
            <a:ext cx="6905823" cy="7969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0" dirty="0" smtClean="0"/>
              <a:t>P</a:t>
            </a:r>
            <a:r>
              <a:rPr lang="uk-UA" sz="4000" b="0" dirty="0" smtClean="0"/>
              <a:t>    </a:t>
            </a:r>
            <a:r>
              <a:rPr lang="uk-UA" sz="2700" b="0" dirty="0" smtClean="0"/>
              <a:t>Графіки ізотермічного процесу</a:t>
            </a:r>
            <a:endParaRPr lang="ru-RU" sz="2700" b="0" dirty="0" smtClean="0"/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019800" y="1628800"/>
            <a:ext cx="3124200" cy="5229200"/>
          </a:xfrm>
        </p:spPr>
        <p:txBody>
          <a:bodyPr>
            <a:normAutofit fontScale="47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uk-UA" sz="4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uk-UA" sz="4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uk-UA" sz="4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uk-UA" sz="4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uk-UA" sz="4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5800" b="1" dirty="0" smtClean="0"/>
              <a:t>T2 &gt; T1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4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4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4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4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4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4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4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uk-UA" sz="51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5100" b="1" dirty="0" smtClean="0"/>
              <a:t>T2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4000" b="1" dirty="0" smtClean="0"/>
              <a:t>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uk-UA" sz="51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uk-UA" sz="51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5100" b="1" dirty="0" smtClean="0"/>
              <a:t>T1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5100" b="1" dirty="0" smtClean="0"/>
              <a:t>        </a:t>
            </a:r>
            <a:r>
              <a:rPr lang="uk-UA" sz="5100" b="1" dirty="0" smtClean="0"/>
              <a:t>     </a:t>
            </a:r>
            <a:r>
              <a:rPr lang="en-US" sz="5100" b="1" dirty="0" smtClean="0"/>
              <a:t>V</a:t>
            </a:r>
            <a:endParaRPr lang="ru-RU" sz="5100" b="1" dirty="0" smtClean="0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V="1">
            <a:off x="762000" y="914400"/>
            <a:ext cx="0" cy="5715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762000" y="6629400"/>
            <a:ext cx="6400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18" name="Freeform 6"/>
          <p:cNvSpPr>
            <a:spLocks/>
          </p:cNvSpPr>
          <p:nvPr/>
        </p:nvSpPr>
        <p:spPr bwMode="auto">
          <a:xfrm>
            <a:off x="1143000" y="1143000"/>
            <a:ext cx="5418138" cy="5281613"/>
          </a:xfrm>
          <a:custGeom>
            <a:avLst/>
            <a:gdLst>
              <a:gd name="T0" fmla="*/ 0 w 3413"/>
              <a:gd name="T1" fmla="*/ 0 h 3327"/>
              <a:gd name="T2" fmla="*/ 96 w 3413"/>
              <a:gd name="T3" fmla="*/ 624 h 3327"/>
              <a:gd name="T4" fmla="*/ 240 w 3413"/>
              <a:gd name="T5" fmla="*/ 1296 h 3327"/>
              <a:gd name="T6" fmla="*/ 480 w 3413"/>
              <a:gd name="T7" fmla="*/ 1872 h 3327"/>
              <a:gd name="T8" fmla="*/ 912 w 3413"/>
              <a:gd name="T9" fmla="*/ 2448 h 3327"/>
              <a:gd name="T10" fmla="*/ 1440 w 3413"/>
              <a:gd name="T11" fmla="*/ 2832 h 3327"/>
              <a:gd name="T12" fmla="*/ 1886 w 3413"/>
              <a:gd name="T13" fmla="*/ 3065 h 3327"/>
              <a:gd name="T14" fmla="*/ 2535 w 3413"/>
              <a:gd name="T15" fmla="*/ 3230 h 3327"/>
              <a:gd name="T16" fmla="*/ 3072 w 3413"/>
              <a:gd name="T17" fmla="*/ 3312 h 3327"/>
              <a:gd name="T18" fmla="*/ 3413 w 3413"/>
              <a:gd name="T19" fmla="*/ 3321 h 332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413"/>
              <a:gd name="T31" fmla="*/ 0 h 3327"/>
              <a:gd name="T32" fmla="*/ 3413 w 3413"/>
              <a:gd name="T33" fmla="*/ 3327 h 332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413" h="3327">
                <a:moveTo>
                  <a:pt x="0" y="0"/>
                </a:moveTo>
                <a:cubicBezTo>
                  <a:pt x="28" y="204"/>
                  <a:pt x="56" y="408"/>
                  <a:pt x="96" y="624"/>
                </a:cubicBezTo>
                <a:cubicBezTo>
                  <a:pt x="136" y="840"/>
                  <a:pt x="176" y="1088"/>
                  <a:pt x="240" y="1296"/>
                </a:cubicBezTo>
                <a:cubicBezTo>
                  <a:pt x="304" y="1504"/>
                  <a:pt x="368" y="1680"/>
                  <a:pt x="480" y="1872"/>
                </a:cubicBezTo>
                <a:cubicBezTo>
                  <a:pt x="592" y="2064"/>
                  <a:pt x="752" y="2288"/>
                  <a:pt x="912" y="2448"/>
                </a:cubicBezTo>
                <a:cubicBezTo>
                  <a:pt x="1072" y="2608"/>
                  <a:pt x="1278" y="2729"/>
                  <a:pt x="1440" y="2832"/>
                </a:cubicBezTo>
                <a:cubicBezTo>
                  <a:pt x="1602" y="2935"/>
                  <a:pt x="1703" y="2999"/>
                  <a:pt x="1886" y="3065"/>
                </a:cubicBezTo>
                <a:cubicBezTo>
                  <a:pt x="2069" y="3131"/>
                  <a:pt x="2337" y="3189"/>
                  <a:pt x="2535" y="3230"/>
                </a:cubicBezTo>
                <a:cubicBezTo>
                  <a:pt x="2733" y="3271"/>
                  <a:pt x="2926" y="3297"/>
                  <a:pt x="3072" y="3312"/>
                </a:cubicBezTo>
                <a:cubicBezTo>
                  <a:pt x="3218" y="3327"/>
                  <a:pt x="3342" y="3319"/>
                  <a:pt x="3413" y="3321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9" name="Freeform 7"/>
          <p:cNvSpPr>
            <a:spLocks/>
          </p:cNvSpPr>
          <p:nvPr/>
        </p:nvSpPr>
        <p:spPr bwMode="auto">
          <a:xfrm>
            <a:off x="1828800" y="990600"/>
            <a:ext cx="4760913" cy="4467225"/>
          </a:xfrm>
          <a:custGeom>
            <a:avLst/>
            <a:gdLst>
              <a:gd name="T0" fmla="*/ 0 w 2999"/>
              <a:gd name="T1" fmla="*/ 0 h 2814"/>
              <a:gd name="T2" fmla="*/ 96 w 2999"/>
              <a:gd name="T3" fmla="*/ 624 h 2814"/>
              <a:gd name="T4" fmla="*/ 240 w 2999"/>
              <a:gd name="T5" fmla="*/ 1056 h 2814"/>
              <a:gd name="T6" fmla="*/ 432 w 2999"/>
              <a:gd name="T7" fmla="*/ 1392 h 2814"/>
              <a:gd name="T8" fmla="*/ 731 w 2999"/>
              <a:gd name="T9" fmla="*/ 1808 h 2814"/>
              <a:gd name="T10" fmla="*/ 1097 w 2999"/>
              <a:gd name="T11" fmla="*/ 2119 h 2814"/>
              <a:gd name="T12" fmla="*/ 1545 w 2999"/>
              <a:gd name="T13" fmla="*/ 2384 h 2814"/>
              <a:gd name="T14" fmla="*/ 1947 w 2999"/>
              <a:gd name="T15" fmla="*/ 2567 h 2814"/>
              <a:gd name="T16" fmla="*/ 2368 w 2999"/>
              <a:gd name="T17" fmla="*/ 2686 h 2814"/>
              <a:gd name="T18" fmla="*/ 2679 w 2999"/>
              <a:gd name="T19" fmla="*/ 2759 h 2814"/>
              <a:gd name="T20" fmla="*/ 2999 w 2999"/>
              <a:gd name="T21" fmla="*/ 2814 h 28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99"/>
              <a:gd name="T34" fmla="*/ 0 h 2814"/>
              <a:gd name="T35" fmla="*/ 2999 w 2999"/>
              <a:gd name="T36" fmla="*/ 2814 h 281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99" h="2814">
                <a:moveTo>
                  <a:pt x="0" y="0"/>
                </a:moveTo>
                <a:cubicBezTo>
                  <a:pt x="28" y="224"/>
                  <a:pt x="56" y="448"/>
                  <a:pt x="96" y="624"/>
                </a:cubicBezTo>
                <a:cubicBezTo>
                  <a:pt x="136" y="800"/>
                  <a:pt x="184" y="928"/>
                  <a:pt x="240" y="1056"/>
                </a:cubicBezTo>
                <a:cubicBezTo>
                  <a:pt x="296" y="1184"/>
                  <a:pt x="350" y="1267"/>
                  <a:pt x="432" y="1392"/>
                </a:cubicBezTo>
                <a:cubicBezTo>
                  <a:pt x="514" y="1517"/>
                  <a:pt x="620" y="1687"/>
                  <a:pt x="731" y="1808"/>
                </a:cubicBezTo>
                <a:cubicBezTo>
                  <a:pt x="842" y="1929"/>
                  <a:pt x="961" y="2023"/>
                  <a:pt x="1097" y="2119"/>
                </a:cubicBezTo>
                <a:cubicBezTo>
                  <a:pt x="1233" y="2215"/>
                  <a:pt x="1403" y="2309"/>
                  <a:pt x="1545" y="2384"/>
                </a:cubicBezTo>
                <a:cubicBezTo>
                  <a:pt x="1687" y="2459"/>
                  <a:pt x="1810" y="2517"/>
                  <a:pt x="1947" y="2567"/>
                </a:cubicBezTo>
                <a:cubicBezTo>
                  <a:pt x="2084" y="2617"/>
                  <a:pt x="2246" y="2654"/>
                  <a:pt x="2368" y="2686"/>
                </a:cubicBezTo>
                <a:cubicBezTo>
                  <a:pt x="2490" y="2718"/>
                  <a:pt x="2574" y="2738"/>
                  <a:pt x="2679" y="2759"/>
                </a:cubicBezTo>
                <a:cubicBezTo>
                  <a:pt x="2784" y="2780"/>
                  <a:pt x="2932" y="2803"/>
                  <a:pt x="2999" y="2814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133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133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2000"/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animBg="1"/>
      <p:bldP spid="133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981200" y="5867400"/>
            <a:ext cx="6705600" cy="99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dirty="0" smtClean="0"/>
              <a:t>T</a:t>
            </a:r>
            <a:r>
              <a:rPr lang="en-US" sz="1400" b="1" dirty="0" smtClean="0"/>
              <a:t>1                        </a:t>
            </a:r>
            <a:r>
              <a:rPr lang="en-US" sz="4000" b="1" dirty="0" smtClean="0"/>
              <a:t>T</a:t>
            </a:r>
            <a:r>
              <a:rPr lang="en-US" sz="1400" b="1" dirty="0" smtClean="0"/>
              <a:t>2</a:t>
            </a:r>
            <a:r>
              <a:rPr lang="uk-UA" sz="1400" b="1" dirty="0" smtClean="0"/>
              <a:t>                                                         </a:t>
            </a:r>
            <a:r>
              <a:rPr lang="uk-UA" sz="3200" b="1" dirty="0" smtClean="0"/>
              <a:t>Т</a:t>
            </a:r>
            <a:endParaRPr lang="ru-RU" sz="3200" b="1" dirty="0" smtClean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57200" y="277813"/>
            <a:ext cx="6858000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 b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</a:t>
            </a:r>
            <a:endParaRPr lang="ru-RU" b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6781800" y="533400"/>
            <a:ext cx="2362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uk-UA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uk-UA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uk-UA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uk-UA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uk-UA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uk-UA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</a:t>
            </a:r>
            <a:r>
              <a:rPr lang="en-US" sz="1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&gt; T</a:t>
            </a:r>
            <a:r>
              <a:rPr lang="en-US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ru-RU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 flipV="1">
            <a:off x="762000" y="914400"/>
            <a:ext cx="0" cy="5715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762000" y="6629400"/>
            <a:ext cx="6400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V="1">
            <a:off x="1752600" y="5943600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1752600" y="51054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V="1">
            <a:off x="1752600" y="1143000"/>
            <a:ext cx="0" cy="3657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V="1">
            <a:off x="3581400" y="5943600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flipV="1">
            <a:off x="3581400" y="51816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 flipV="1">
            <a:off x="3581400" y="1295400"/>
            <a:ext cx="0" cy="3505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 animBg="1"/>
      <p:bldP spid="14345" grpId="0" animBg="1"/>
      <p:bldP spid="14346" grpId="0" animBg="1"/>
      <p:bldP spid="14347" grpId="0" animBg="1"/>
      <p:bldP spid="14348" grpId="0" animBg="1"/>
      <p:bldP spid="143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981200" y="5791200"/>
            <a:ext cx="6705600" cy="76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400" b="1" smtClean="0"/>
              <a:t>T</a:t>
            </a:r>
            <a:r>
              <a:rPr lang="en-US" sz="1600" b="1" smtClean="0"/>
              <a:t>1                       </a:t>
            </a:r>
            <a:r>
              <a:rPr lang="en-US" sz="4400" b="1" smtClean="0"/>
              <a:t>T</a:t>
            </a:r>
            <a:r>
              <a:rPr lang="en-US" sz="1600" b="1" smtClean="0"/>
              <a:t>2</a:t>
            </a:r>
            <a:endParaRPr lang="ru-RU" sz="4400" b="1" smtClean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57200" y="277813"/>
            <a:ext cx="6858000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 b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</a:t>
            </a:r>
            <a:endParaRPr lang="ru-RU" b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781800" y="533400"/>
            <a:ext cx="2362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uk-UA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uk-UA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uk-UA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</a:t>
            </a:r>
            <a:r>
              <a:rPr lang="en-US" sz="1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&gt; T</a:t>
            </a:r>
            <a:r>
              <a:rPr lang="en-US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</a:t>
            </a:r>
            <a:endParaRPr lang="ru-RU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flipV="1">
            <a:off x="762000" y="914400"/>
            <a:ext cx="0" cy="5715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762000" y="6629400"/>
            <a:ext cx="6400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1752600" y="5943600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1752600" y="51054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V="1">
            <a:off x="1752600" y="1143000"/>
            <a:ext cx="0" cy="3657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V="1">
            <a:off x="3581400" y="5943600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V="1">
            <a:off x="3581400" y="51816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V="1">
            <a:off x="3581400" y="1295400"/>
            <a:ext cx="0" cy="3505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nimBg="1"/>
      <p:bldP spid="15369" grpId="0" animBg="1"/>
      <p:bldP spid="15370" grpId="0" animBg="1"/>
      <p:bldP spid="15371" grpId="0" animBg="1"/>
      <p:bldP spid="15372" grpId="0" animBg="1"/>
      <p:bldP spid="1537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4800" b="1" u="sng" dirty="0" smtClean="0"/>
              <a:t>Ізобарний</a:t>
            </a:r>
            <a:r>
              <a:rPr lang="uk-UA" sz="4800" b="1" dirty="0" smtClean="0"/>
              <a:t> </a:t>
            </a:r>
            <a:r>
              <a:rPr lang="uk-UA" sz="4800" b="1" dirty="0" smtClean="0">
                <a:hlinkClick r:id="rId3" action="ppaction://hlinkfile"/>
              </a:rPr>
              <a:t>процес</a:t>
            </a:r>
            <a:endParaRPr lang="ru-RU" sz="4800" b="1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7715200" cy="566124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400" b="1" dirty="0" smtClean="0"/>
              <a:t>         </a:t>
            </a:r>
            <a:r>
              <a:rPr lang="en-US" sz="3600" b="1" dirty="0" smtClean="0"/>
              <a:t>m = const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/>
              <a:t>           </a:t>
            </a:r>
            <a:r>
              <a:rPr lang="en-US" sz="3600" b="1" dirty="0" smtClean="0"/>
              <a:t>M = const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/>
              <a:t>           </a:t>
            </a:r>
            <a:r>
              <a:rPr lang="en-US" sz="3600" b="1" dirty="0" smtClean="0"/>
              <a:t>P = const</a:t>
            </a:r>
            <a:endParaRPr lang="uk-UA" sz="3600" b="1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3600" b="1" i="1" dirty="0" smtClean="0"/>
              <a:t>Закон Гей – </a:t>
            </a:r>
            <a:r>
              <a:rPr lang="uk-UA" sz="3600" b="1" i="1" dirty="0" err="1" smtClean="0"/>
              <a:t>Люссака</a:t>
            </a:r>
            <a:endParaRPr lang="en-US" sz="3600" b="1" i="1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3600" b="1" dirty="0" smtClean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4365104"/>
            <a:ext cx="2674582" cy="1440160"/>
          </a:xfrm>
          <a:prstGeom prst="rect">
            <a:avLst/>
          </a:prstGeom>
          <a:noFill/>
        </p:spPr>
      </p:pic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4293096"/>
            <a:ext cx="1944216" cy="1571919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267</TotalTime>
  <Words>409</Words>
  <Application>Microsoft Office PowerPoint</Application>
  <PresentationFormat>Екран (4:3)</PresentationFormat>
  <Paragraphs>204</Paragraphs>
  <Slides>22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22</vt:i4>
      </vt:variant>
    </vt:vector>
  </HeadingPairs>
  <TitlesOfParts>
    <vt:vector size="29" baseType="lpstr">
      <vt:lpstr>Arial</vt:lpstr>
      <vt:lpstr>Arial Black</vt:lpstr>
      <vt:lpstr>Calibri</vt:lpstr>
      <vt:lpstr>Trebuchet MS</vt:lpstr>
      <vt:lpstr>Wingdings</vt:lpstr>
      <vt:lpstr>Wingdings 2</vt:lpstr>
      <vt:lpstr>Изящная</vt:lpstr>
      <vt:lpstr>Фізика 10 клас  04.02.2022р.</vt:lpstr>
      <vt:lpstr>Мотивація навчання</vt:lpstr>
      <vt:lpstr>Рівняння стану ідеального газу</vt:lpstr>
      <vt:lpstr>Ізотермічний процес</vt:lpstr>
      <vt:lpstr>Інформація про вчених</vt:lpstr>
      <vt:lpstr>P    Графіки ізотермічного процесу</vt:lpstr>
      <vt:lpstr>Презентація PowerPoint</vt:lpstr>
      <vt:lpstr>Презентація PowerPoint</vt:lpstr>
      <vt:lpstr>Ізобарний процес</vt:lpstr>
      <vt:lpstr>Інформація про вченого</vt:lpstr>
      <vt:lpstr>Презентація PowerPoint</vt:lpstr>
      <vt:lpstr>Р2 &gt; P1</vt:lpstr>
      <vt:lpstr>P2 &gt; P1</vt:lpstr>
      <vt:lpstr>Ізохорний процес</vt:lpstr>
      <vt:lpstr>Інформація про вченого</vt:lpstr>
      <vt:lpstr>V2 &gt;V1</vt:lpstr>
      <vt:lpstr>V2 &gt;V1</vt:lpstr>
      <vt:lpstr>V2 &gt;V1</vt:lpstr>
      <vt:lpstr>Графіки  замкнутих циклів у різних системах координат</vt:lpstr>
      <vt:lpstr>Задача 2</vt:lpstr>
      <vt:lpstr>Презентація PowerPoint</vt:lpstr>
      <vt:lpstr>Домашнє завдання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фізики в 10 класі</dc:title>
  <dc:creator>Admin</dc:creator>
  <cp:lastModifiedBy>RePack by Diakov</cp:lastModifiedBy>
  <cp:revision>32</cp:revision>
  <dcterms:created xsi:type="dcterms:W3CDTF">2018-02-04T09:40:08Z</dcterms:created>
  <dcterms:modified xsi:type="dcterms:W3CDTF">2022-02-02T16:29:43Z</dcterms:modified>
</cp:coreProperties>
</file>