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3" r:id="rId18"/>
    <p:sldId id="277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0" autoAdjust="0"/>
    <p:restoredTop sz="94660"/>
  </p:normalViewPr>
  <p:slideViewPr>
    <p:cSldViewPr>
      <p:cViewPr varScale="1">
        <p:scale>
          <a:sx n="81" d="100"/>
          <a:sy n="81" d="100"/>
        </p:scale>
        <p:origin x="10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4000">
              <a:srgbClr val="FFFF00"/>
            </a:gs>
            <a:gs pos="88000">
              <a:srgbClr val="00B0F0"/>
            </a:gs>
            <a:gs pos="100000">
              <a:srgbClr val="2FAE0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5%D0%BB%D1%8C%D0%B2%D1%96%D0%BD_(%D0%BE%D0%B4%D0%B8%D0%BD%D0%B8%D1%86%D1%8F)" TargetMode="External"/><Relationship Id="rId2" Type="http://schemas.openxmlformats.org/officeDocument/2006/relationships/hyperlink" Target="https://uk.wikipedia.org/wiki/%D0%94%D0%B6%D0%BE%D1%83%D0%BB%D1%8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5%D0%BB%D1%8C%D0%B2%D1%96%D0%BD_(%D0%BE%D0%B4%D0%B8%D0%BD%D0%B8%D1%86%D1%8F)" TargetMode="External"/><Relationship Id="rId2" Type="http://schemas.openxmlformats.org/officeDocument/2006/relationships/hyperlink" Target="https://uk.wikipedia.org/wiki/%D0%94%D0%B6%D0%BE%D1%83%D0%BB%D1%8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5%D0%BB%D1%8C%D0%B2%D1%96%D0%BD_(%D0%BE%D0%B4%D0%B8%D0%BD%D0%B8%D1%86%D1%8F)" TargetMode="External"/><Relationship Id="rId2" Type="http://schemas.openxmlformats.org/officeDocument/2006/relationships/hyperlink" Target="https://uk.wikipedia.org/wiki/%D0%94%D0%B6%D0%BE%D1%83%D0%BB%D1%8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</a:rPr>
              <a:t>Температура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err="1" smtClean="0">
                <a:solidFill>
                  <a:srgbClr val="FF0000"/>
                </a:solidFill>
              </a:rPr>
              <a:t>Температурна</a:t>
            </a:r>
            <a:r>
              <a:rPr lang="ru-RU" b="1" dirty="0" smtClean="0">
                <a:solidFill>
                  <a:srgbClr val="FF0000"/>
                </a:solidFill>
              </a:rPr>
              <a:t> шкала </a:t>
            </a:r>
            <a:r>
              <a:rPr lang="ru-RU" b="1" dirty="0" err="1" smtClean="0">
                <a:solidFill>
                  <a:srgbClr val="FF0000"/>
                </a:solidFill>
              </a:rPr>
              <a:t>Кельвіна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580112" y="5661248"/>
            <a:ext cx="3272408" cy="985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Фізика 10 клас</a:t>
            </a:r>
          </a:p>
          <a:p>
            <a:r>
              <a:rPr lang="uk-UA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02.02.2022р</a:t>
            </a:r>
            <a:endParaRPr lang="uk-UA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146" name="Picture 2" descr="C:\Users\tonja\Desktop\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48680"/>
            <a:ext cx="2808312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1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Експерименти показують: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Для всіх газів у стані теплової рівноваги відношення </a:t>
            </a:r>
            <a:r>
              <a:rPr lang="en-US" dirty="0" smtClean="0"/>
              <a:t>PV</a:t>
            </a:r>
            <a:r>
              <a:rPr lang="uk-UA" dirty="0" smtClean="0"/>
              <a:t>/</a:t>
            </a:r>
            <a:r>
              <a:rPr lang="en-US" dirty="0" smtClean="0"/>
              <a:t>N </a:t>
            </a:r>
            <a:r>
              <a:rPr lang="uk-UA" dirty="0" smtClean="0"/>
              <a:t>є однаковим, його позначають літерою </a:t>
            </a:r>
            <a:r>
              <a:rPr lang="el-GR" dirty="0" smtClean="0"/>
              <a:t>θ</a:t>
            </a:r>
            <a:r>
              <a:rPr lang="uk-UA" dirty="0" smtClean="0"/>
              <a:t> (тета)</a:t>
            </a:r>
            <a:endParaRPr lang="ru-RU" dirty="0"/>
          </a:p>
        </p:txBody>
      </p:sp>
      <p:pic>
        <p:nvPicPr>
          <p:cNvPr id="1026" name="Picture 2" descr="C:\Users\tonja\Desktop\к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49080"/>
            <a:ext cx="748883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38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Середня </a:t>
            </a:r>
            <a:r>
              <a:rPr lang="uk-UA" b="1" dirty="0">
                <a:solidFill>
                  <a:srgbClr val="FF0000"/>
                </a:solidFill>
              </a:rPr>
              <a:t>кінетична енергія поступального руху молекул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  </a:t>
            </a:r>
            <a:r>
              <a:rPr lang="el-GR" b="1" dirty="0" smtClean="0">
                <a:solidFill>
                  <a:srgbClr val="FF0000"/>
                </a:solidFill>
              </a:rPr>
              <a:t>θ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PV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kT</a:t>
            </a:r>
            <a:r>
              <a:rPr lang="uk-UA" b="1" dirty="0" smtClean="0">
                <a:solidFill>
                  <a:srgbClr val="FF0000"/>
                </a:solidFill>
              </a:rPr>
              <a:t>, </a:t>
            </a:r>
            <a:r>
              <a:rPr lang="uk-UA" b="1" dirty="0" smtClean="0"/>
              <a:t>де </a:t>
            </a:r>
            <a:r>
              <a:rPr lang="en-US" i="1" dirty="0"/>
              <a:t>k </a:t>
            </a:r>
            <a:r>
              <a:rPr lang="uk-UA" i="1" dirty="0" smtClean="0"/>
              <a:t> - стала </a:t>
            </a:r>
            <a:r>
              <a:rPr lang="uk-UA" i="1" dirty="0" err="1" smtClean="0"/>
              <a:t>Больцмана</a:t>
            </a:r>
            <a:r>
              <a:rPr lang="uk-UA" i="1" dirty="0" smtClean="0"/>
              <a:t> </a:t>
            </a:r>
            <a:r>
              <a:rPr lang="en-US" i="1" dirty="0" smtClean="0"/>
              <a:t>k</a:t>
            </a:r>
            <a:r>
              <a:rPr lang="en-US" dirty="0"/>
              <a:t>= 1,380649×10</a:t>
            </a:r>
            <a:r>
              <a:rPr lang="en-US" baseline="30000" dirty="0"/>
              <a:t>-23</a:t>
            </a:r>
            <a:r>
              <a:rPr lang="en-US" dirty="0"/>
              <a:t> </a:t>
            </a:r>
            <a:r>
              <a:rPr lang="ru-RU" dirty="0">
                <a:hlinkClick r:id="rId2" tooltip="Джоуль"/>
              </a:rPr>
              <a:t>Дж</a:t>
            </a:r>
            <a:r>
              <a:rPr lang="ru-RU" dirty="0"/>
              <a:t>·</a:t>
            </a:r>
            <a:r>
              <a:rPr lang="en-US" dirty="0">
                <a:hlinkClick r:id="rId3" tooltip="Кельвін (одиниця)"/>
              </a:rPr>
              <a:t>K</a:t>
            </a:r>
            <a:r>
              <a:rPr lang="en-US" baseline="30000" dirty="0"/>
              <a:t>−</a:t>
            </a:r>
            <a:r>
              <a:rPr lang="en-US" baseline="30000" dirty="0" smtClean="0"/>
              <a:t>1</a:t>
            </a:r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Отже, формулу </a:t>
            </a:r>
            <a:r>
              <a:rPr lang="en-US" b="1" dirty="0" err="1" smtClean="0">
                <a:solidFill>
                  <a:srgbClr val="FF0000"/>
                </a:solidFill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k</a:t>
            </a:r>
            <a:r>
              <a:rPr lang="uk-UA" b="1" dirty="0" smtClean="0">
                <a:solidFill>
                  <a:srgbClr val="FF0000"/>
                </a:solidFill>
              </a:rPr>
              <a:t>=3/2•Р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/>
              <a:t>можна записати</a:t>
            </a:r>
          </a:p>
          <a:p>
            <a:pPr marL="0" indent="0" algn="ctr">
              <a:buNone/>
            </a:pPr>
            <a:r>
              <a:rPr lang="en-US" sz="6000" b="1" dirty="0" err="1">
                <a:solidFill>
                  <a:srgbClr val="FF0000"/>
                </a:solidFill>
              </a:rPr>
              <a:t>E</a:t>
            </a:r>
            <a:r>
              <a:rPr lang="en-US" sz="6000" b="1" baseline="-25000" dirty="0" err="1">
                <a:solidFill>
                  <a:srgbClr val="FF0000"/>
                </a:solidFill>
              </a:rPr>
              <a:t>k</a:t>
            </a:r>
            <a:r>
              <a:rPr lang="uk-UA" sz="6000" b="1" dirty="0" smtClean="0">
                <a:solidFill>
                  <a:srgbClr val="FF0000"/>
                </a:solidFill>
              </a:rPr>
              <a:t>=</a:t>
            </a:r>
            <a:r>
              <a:rPr lang="uk-UA" sz="5400" b="1" dirty="0">
                <a:solidFill>
                  <a:srgbClr val="FF0000"/>
                </a:solidFill>
              </a:rPr>
              <a:t>3/2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</a:rPr>
              <a:t>kT</a:t>
            </a:r>
            <a:r>
              <a:rPr lang="uk-UA" sz="60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uk-UA" dirty="0"/>
              <a:t>Де Т-абсолютна </a:t>
            </a:r>
            <a:r>
              <a:rPr lang="uk-UA" dirty="0" smtClean="0"/>
              <a:t>температура, виміряна за шкалою Кельвіна.</a:t>
            </a:r>
          </a:p>
          <a:p>
            <a:pPr marL="0" indent="0">
              <a:buNone/>
            </a:pPr>
            <a:r>
              <a:rPr lang="uk-UA" dirty="0" smtClean="0"/>
              <a:t>Одиниці вимірювання Т це 1 (К).</a:t>
            </a:r>
          </a:p>
          <a:p>
            <a:pPr marL="0" indent="0">
              <a:buNone/>
            </a:pPr>
            <a:r>
              <a:rPr lang="uk-UA" dirty="0" smtClean="0"/>
              <a:t>Отже, </a:t>
            </a:r>
            <a:r>
              <a:rPr lang="uk-UA" dirty="0" smtClean="0">
                <a:solidFill>
                  <a:srgbClr val="FF0000"/>
                </a:solidFill>
              </a:rPr>
              <a:t>середня кінетична енергія поступального руху молекул ідеального газу прямо пропорційна абсолютній температурі.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4831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Зв‘язок між температурою за шкалою Кельвіна і шкалою Цельсія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8754" y="1700809"/>
            <a:ext cx="4675534" cy="290227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Т=</a:t>
            </a:r>
            <a:r>
              <a:rPr lang="en-US" b="1" dirty="0" smtClean="0">
                <a:solidFill>
                  <a:srgbClr val="FF0000"/>
                </a:solidFill>
              </a:rPr>
              <a:t>t+273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uk-UA" dirty="0" smtClean="0"/>
              <a:t>Наприклад:</a:t>
            </a:r>
          </a:p>
          <a:p>
            <a:pPr marL="0" indent="0" algn="ctr">
              <a:buNone/>
            </a:pPr>
            <a:r>
              <a:rPr lang="uk-UA" dirty="0" smtClean="0"/>
              <a:t>20 </a:t>
            </a:r>
            <a:r>
              <a:rPr lang="en-US" dirty="0" smtClean="0"/>
              <a:t>⁰</a:t>
            </a:r>
            <a:r>
              <a:rPr lang="uk-UA" dirty="0" smtClean="0"/>
              <a:t>С це 20 +273 К=293К</a:t>
            </a:r>
            <a:endParaRPr lang="ru-RU" dirty="0"/>
          </a:p>
        </p:txBody>
      </p:sp>
      <p:pic>
        <p:nvPicPr>
          <p:cNvPr id="4098" name="Picture 2" descr="C:\Users\tonja\Desktop\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07106"/>
            <a:ext cx="2160240" cy="269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tonja\Desktop\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100330"/>
            <a:ext cx="199364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tonja\Desktop\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974" y="5067304"/>
            <a:ext cx="3160234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1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Тиск газу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484984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Оскільки, </a:t>
            </a:r>
            <a:r>
              <a:rPr lang="el-GR" b="1" dirty="0">
                <a:solidFill>
                  <a:srgbClr val="FF0000"/>
                </a:solidFill>
              </a:rPr>
              <a:t>θ</a:t>
            </a:r>
            <a:r>
              <a:rPr lang="uk-UA" b="1" dirty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PV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dirty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kT</a:t>
            </a:r>
            <a:r>
              <a:rPr lang="uk-UA" b="1" dirty="0" smtClean="0">
                <a:solidFill>
                  <a:srgbClr val="FF0000"/>
                </a:solidFill>
              </a:rPr>
              <a:t>, то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kT</a:t>
            </a:r>
            <a:r>
              <a:rPr lang="en-US" b="1" dirty="0" smtClean="0">
                <a:solidFill>
                  <a:srgbClr val="FF0000"/>
                </a:solidFill>
              </a:rPr>
              <a:t> N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/</a:t>
            </a:r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kTn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nkT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>
                <a:solidFill>
                  <a:srgbClr val="FF0000"/>
                </a:solidFill>
              </a:rPr>
              <a:t>=</a:t>
            </a:r>
            <a:r>
              <a:rPr lang="en-US" b="1" dirty="0" err="1">
                <a:solidFill>
                  <a:srgbClr val="FF0000"/>
                </a:solidFill>
              </a:rPr>
              <a:t>nkT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uk-UA" dirty="0"/>
              <a:t>д</a:t>
            </a:r>
            <a:r>
              <a:rPr lang="uk-UA" dirty="0" smtClean="0"/>
              <a:t>е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dirty="0" smtClean="0"/>
              <a:t>-концентрація молекул</a:t>
            </a:r>
          </a:p>
          <a:p>
            <a:pPr marL="0" indent="0" algn="ctr">
              <a:buNone/>
            </a:pPr>
            <a:r>
              <a:rPr lang="uk-UA" b="1" dirty="0">
                <a:solidFill>
                  <a:srgbClr val="FF0000"/>
                </a:solidFill>
              </a:rPr>
              <a:t>Тиск газу повністю визначається абсолютною температурою і концентрацією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5122" name="Picture 2" descr="C:\Users\tonja\Desktop\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869160"/>
            <a:ext cx="2952328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62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Задачі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розв'язувані</a:t>
            </a:r>
            <a:r>
              <a:rPr lang="ru-RU" b="1" dirty="0">
                <a:solidFill>
                  <a:srgbClr val="FF0000"/>
                </a:solidFill>
              </a:rPr>
              <a:t> на </a:t>
            </a:r>
            <a:r>
              <a:rPr lang="ru-RU" b="1" dirty="0" err="1">
                <a:solidFill>
                  <a:srgbClr val="FF0000"/>
                </a:solidFill>
              </a:rPr>
              <a:t>уроці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728192"/>
          </a:xfrm>
        </p:spPr>
        <p:txBody>
          <a:bodyPr/>
          <a:lstStyle/>
          <a:p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кінетичну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молекул одноатомного газу при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smtClean="0"/>
              <a:t>20ºС </a:t>
            </a:r>
            <a:r>
              <a:rPr lang="ru-RU" dirty="0"/>
              <a:t>і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smtClean="0"/>
              <a:t>0,85МПа</a:t>
            </a:r>
            <a:r>
              <a:rPr lang="ru-RU" dirty="0"/>
              <a:t>.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19944" y="3356992"/>
            <a:ext cx="8524056" cy="28083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Дано: </a:t>
            </a:r>
            <a:endParaRPr lang="ru-RU" dirty="0" smtClean="0"/>
          </a:p>
          <a:p>
            <a:pPr marL="0" indent="0">
              <a:buNone/>
            </a:pPr>
            <a:r>
              <a:rPr lang="en-US" sz="1800" dirty="0" smtClean="0"/>
              <a:t>t=20º</a:t>
            </a:r>
            <a:r>
              <a:rPr lang="ru-RU" sz="1800" dirty="0"/>
              <a:t>С </a:t>
            </a:r>
            <a:r>
              <a:rPr lang="ru-RU" sz="1800" dirty="0" smtClean="0"/>
              <a:t>                                             </a:t>
            </a:r>
            <a:r>
              <a:rPr lang="en-US" sz="2400" b="1" dirty="0" err="1">
                <a:solidFill>
                  <a:srgbClr val="FF0000"/>
                </a:solidFill>
              </a:rPr>
              <a:t>E</a:t>
            </a:r>
            <a:r>
              <a:rPr lang="en-US" sz="2400" b="1" baseline="-25000" dirty="0" err="1">
                <a:solidFill>
                  <a:srgbClr val="FF0000"/>
                </a:solidFill>
              </a:rPr>
              <a:t>k</a:t>
            </a:r>
            <a:r>
              <a:rPr lang="uk-UA" sz="2400" b="1" dirty="0">
                <a:solidFill>
                  <a:srgbClr val="FF0000"/>
                </a:solidFill>
              </a:rPr>
              <a:t>=3/2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kT</a:t>
            </a:r>
            <a:endParaRPr lang="uk-UA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1800" dirty="0" smtClean="0"/>
              <a:t> </a:t>
            </a:r>
            <a:r>
              <a:rPr lang="en-US" sz="1800" i="1" dirty="0"/>
              <a:t>k</a:t>
            </a:r>
            <a:r>
              <a:rPr lang="en-US" sz="1800" dirty="0"/>
              <a:t>= 1,380649×10</a:t>
            </a:r>
            <a:r>
              <a:rPr lang="en-US" sz="1800" baseline="30000" dirty="0"/>
              <a:t>-23</a:t>
            </a:r>
            <a:r>
              <a:rPr lang="en-US" sz="1800" dirty="0"/>
              <a:t> </a:t>
            </a:r>
            <a:r>
              <a:rPr lang="ru-RU" sz="1800" dirty="0">
                <a:hlinkClick r:id="rId2" tooltip="Джоуль"/>
              </a:rPr>
              <a:t>Дж</a:t>
            </a:r>
            <a:r>
              <a:rPr lang="ru-RU" sz="1800" dirty="0"/>
              <a:t>·</a:t>
            </a:r>
            <a:r>
              <a:rPr lang="en-US" sz="1800" dirty="0">
                <a:hlinkClick r:id="rId3" tooltip="Кельвін (одиниця)"/>
              </a:rPr>
              <a:t>K</a:t>
            </a:r>
            <a:r>
              <a:rPr lang="en-US" sz="1800" baseline="30000" dirty="0"/>
              <a:t>−</a:t>
            </a:r>
            <a:r>
              <a:rPr lang="en-US" sz="1800" baseline="30000" dirty="0" smtClean="0"/>
              <a:t>1</a:t>
            </a:r>
            <a:r>
              <a:rPr lang="uk-UA" sz="1800" baseline="30000" dirty="0" smtClean="0"/>
              <a:t>                     </a:t>
            </a:r>
            <a:r>
              <a:rPr lang="uk-UA" sz="2800" b="1" dirty="0">
                <a:solidFill>
                  <a:srgbClr val="FF0000"/>
                </a:solidFill>
              </a:rPr>
              <a:t>Т=</a:t>
            </a:r>
            <a:r>
              <a:rPr lang="en-US" sz="2800" b="1" dirty="0" smtClean="0">
                <a:solidFill>
                  <a:srgbClr val="FF0000"/>
                </a:solidFill>
              </a:rPr>
              <a:t>t+273</a:t>
            </a:r>
            <a:endParaRPr lang="uk-UA" sz="2800" dirty="0"/>
          </a:p>
          <a:p>
            <a:pPr marL="0" indent="0">
              <a:buNone/>
            </a:pPr>
            <a:r>
              <a:rPr lang="ru-RU" sz="1800" dirty="0" smtClean="0"/>
              <a:t>Т=20+273=293К</a:t>
            </a:r>
          </a:p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dirty="0"/>
              <a:t>р=0,8·106Па </a:t>
            </a:r>
            <a:r>
              <a:rPr lang="ru-RU" dirty="0"/>
              <a:t>	</a:t>
            </a:r>
            <a:r>
              <a:rPr lang="ru-RU" dirty="0" smtClean="0"/>
              <a:t>             </a:t>
            </a:r>
            <a:r>
              <a:rPr lang="ru-RU" sz="1800" dirty="0" smtClean="0"/>
              <a:t>Е=3/2•</a:t>
            </a:r>
            <a:r>
              <a:rPr lang="en-US" sz="1800" dirty="0"/>
              <a:t> </a:t>
            </a:r>
            <a:r>
              <a:rPr lang="en-US" sz="1800" dirty="0" smtClean="0"/>
              <a:t>1,380649×10</a:t>
            </a:r>
            <a:r>
              <a:rPr lang="en-US" sz="1800" baseline="30000" dirty="0" smtClean="0"/>
              <a:t>-23</a:t>
            </a:r>
            <a:r>
              <a:rPr lang="en-US" sz="1800" dirty="0"/>
              <a:t> </a:t>
            </a:r>
            <a:r>
              <a:rPr lang="ru-RU" sz="1800" dirty="0">
                <a:hlinkClick r:id="rId2" tooltip="Джоуль"/>
              </a:rPr>
              <a:t>Дж</a:t>
            </a:r>
            <a:r>
              <a:rPr lang="ru-RU" sz="1800" dirty="0"/>
              <a:t>·</a:t>
            </a:r>
            <a:r>
              <a:rPr lang="en-US" sz="1800" dirty="0">
                <a:hlinkClick r:id="rId3" tooltip="Кельвін (одиниця)"/>
              </a:rPr>
              <a:t>K</a:t>
            </a:r>
            <a:r>
              <a:rPr lang="en-US" sz="1800" baseline="30000" dirty="0"/>
              <a:t>−</a:t>
            </a:r>
            <a:r>
              <a:rPr lang="en-US" sz="1800" baseline="30000" dirty="0" smtClean="0"/>
              <a:t>1</a:t>
            </a:r>
            <a:r>
              <a:rPr lang="ru-RU" sz="1800" dirty="0"/>
              <a:t> </a:t>
            </a:r>
            <a:r>
              <a:rPr lang="ru-RU" sz="1800" dirty="0" smtClean="0"/>
              <a:t>•298К=616,86*</a:t>
            </a:r>
            <a:r>
              <a:rPr lang="en-US" sz="1800" dirty="0" smtClean="0"/>
              <a:t>10</a:t>
            </a:r>
            <a:r>
              <a:rPr lang="en-US" sz="1800" baseline="30000" dirty="0" smtClean="0"/>
              <a:t>-23</a:t>
            </a:r>
            <a:r>
              <a:rPr lang="uk-UA" sz="1800" dirty="0" err="1"/>
              <a:t>Дж</a:t>
            </a:r>
            <a:endParaRPr lang="uk-UA" sz="1800" dirty="0"/>
          </a:p>
          <a:p>
            <a:pPr marL="0" indent="0">
              <a:buNone/>
            </a:pPr>
            <a:r>
              <a:rPr lang="ru-RU" dirty="0" smtClean="0"/>
              <a:t>Е-?</a:t>
            </a:r>
            <a:r>
              <a:rPr lang="ru-RU" dirty="0"/>
              <a:t>	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47864" y="3356992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8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Задачі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розв'язувані</a:t>
            </a:r>
            <a:r>
              <a:rPr lang="ru-RU" b="1" dirty="0">
                <a:solidFill>
                  <a:srgbClr val="FF0000"/>
                </a:solidFill>
              </a:rPr>
              <a:t> на </a:t>
            </a:r>
            <a:r>
              <a:rPr lang="ru-RU" b="1" dirty="0" err="1">
                <a:solidFill>
                  <a:srgbClr val="FF0000"/>
                </a:solidFill>
              </a:rPr>
              <a:t>уроці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Чому дорівнює відношення добутку тиску газу на його об’єм до кількості молекул при температурі </a:t>
            </a:r>
            <a:r>
              <a:rPr lang="en-US" dirty="0" smtClean="0"/>
              <a:t>t=</a:t>
            </a:r>
            <a:r>
              <a:rPr lang="uk-UA" dirty="0" smtClean="0"/>
              <a:t>300⁰С?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09600" y="3501008"/>
            <a:ext cx="8229600" cy="1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PV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dirty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kT</a:t>
            </a:r>
            <a:r>
              <a:rPr lang="ru-RU" b="1" dirty="0" smtClean="0">
                <a:solidFill>
                  <a:srgbClr val="FF0000"/>
                </a:solidFill>
              </a:rPr>
              <a:t>=</a:t>
            </a:r>
            <a:r>
              <a:rPr lang="en-US" dirty="0"/>
              <a:t> 1,380649×10</a:t>
            </a:r>
            <a:r>
              <a:rPr lang="en-US" baseline="30000" dirty="0"/>
              <a:t>-23</a:t>
            </a:r>
            <a:r>
              <a:rPr lang="en-US" dirty="0"/>
              <a:t> </a:t>
            </a:r>
            <a:r>
              <a:rPr lang="ru-RU" dirty="0">
                <a:hlinkClick r:id="rId2" tooltip="Джоуль"/>
              </a:rPr>
              <a:t>Дж</a:t>
            </a:r>
            <a:r>
              <a:rPr lang="ru-RU" dirty="0"/>
              <a:t>·</a:t>
            </a:r>
            <a:r>
              <a:rPr lang="en-US" dirty="0">
                <a:hlinkClick r:id="rId3" tooltip="Кельвін (одиниця)"/>
              </a:rPr>
              <a:t>K</a:t>
            </a:r>
            <a:r>
              <a:rPr lang="en-US" baseline="30000" dirty="0"/>
              <a:t>−</a:t>
            </a:r>
            <a:r>
              <a:rPr lang="en-US" baseline="30000" dirty="0" smtClean="0"/>
              <a:t>1</a:t>
            </a:r>
            <a:r>
              <a:rPr lang="ru-RU" dirty="0"/>
              <a:t>*</a:t>
            </a:r>
            <a:r>
              <a:rPr lang="ru-RU" dirty="0" smtClean="0"/>
              <a:t>573 К=7,9*1</a:t>
            </a:r>
            <a:r>
              <a:rPr lang="en-US" dirty="0" smtClean="0"/>
              <a:t>0</a:t>
            </a:r>
            <a:r>
              <a:rPr lang="en-US" baseline="30000" dirty="0" smtClean="0"/>
              <a:t>-2</a:t>
            </a:r>
            <a:r>
              <a:rPr lang="ru-RU" baseline="30000" dirty="0" smtClean="0"/>
              <a:t>1</a:t>
            </a:r>
            <a:r>
              <a:rPr lang="ru-RU" dirty="0">
                <a:hlinkClick r:id="rId2" tooltip="Джоуль"/>
              </a:rPr>
              <a:t>Дж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91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Задачі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розв'язувані</a:t>
            </a:r>
            <a:r>
              <a:rPr lang="ru-RU" b="1" dirty="0">
                <a:solidFill>
                  <a:srgbClr val="FF0000"/>
                </a:solidFill>
              </a:rPr>
              <a:t> на </a:t>
            </a:r>
            <a:r>
              <a:rPr lang="ru-RU" b="1" dirty="0" err="1">
                <a:solidFill>
                  <a:srgbClr val="FF0000"/>
                </a:solidFill>
              </a:rPr>
              <a:t>уроці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9"/>
            <a:ext cx="8229600" cy="1224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Температура </a:t>
            </a:r>
            <a:r>
              <a:rPr lang="ru-RU" dirty="0" err="1" smtClean="0"/>
              <a:t>деякої</a:t>
            </a:r>
            <a:r>
              <a:rPr lang="ru-RU" dirty="0" smtClean="0"/>
              <a:t> </a:t>
            </a:r>
            <a:r>
              <a:rPr lang="ru-RU" dirty="0" err="1" smtClean="0"/>
              <a:t>кількосты</a:t>
            </a:r>
            <a:r>
              <a:rPr lang="ru-RU" dirty="0" smtClean="0"/>
              <a:t> </a:t>
            </a:r>
            <a:r>
              <a:rPr lang="ru-RU" dirty="0" err="1" smtClean="0"/>
              <a:t>водню</a:t>
            </a:r>
            <a:r>
              <a:rPr lang="ru-RU" dirty="0" smtClean="0"/>
              <a:t> Т</a:t>
            </a:r>
            <a:r>
              <a:rPr lang="ru-RU" b="1" baseline="-25000" dirty="0" smtClean="0"/>
              <a:t>1</a:t>
            </a:r>
            <a:r>
              <a:rPr lang="ru-RU" dirty="0" smtClean="0"/>
              <a:t>=200К, </a:t>
            </a:r>
            <a:r>
              <a:rPr lang="ru-RU" dirty="0" err="1" smtClean="0"/>
              <a:t>тиск</a:t>
            </a:r>
            <a:r>
              <a:rPr lang="ru-RU" dirty="0" smtClean="0"/>
              <a:t> Р</a:t>
            </a:r>
            <a:r>
              <a:rPr lang="ru-RU" sz="2000" b="1" baseline="-25000" dirty="0"/>
              <a:t>1</a:t>
            </a:r>
            <a:r>
              <a:rPr lang="ru-RU" dirty="0" smtClean="0"/>
              <a:t>=400Па. Газ </a:t>
            </a:r>
            <a:r>
              <a:rPr lang="ru-RU" dirty="0" err="1" smtClean="0"/>
              <a:t>нагр</a:t>
            </a:r>
            <a:r>
              <a:rPr lang="uk-UA" dirty="0" err="1" smtClean="0"/>
              <a:t>івають</a:t>
            </a:r>
            <a:r>
              <a:rPr lang="uk-UA" dirty="0" smtClean="0"/>
              <a:t> до температури Т</a:t>
            </a:r>
            <a:r>
              <a:rPr lang="uk-UA" sz="3100" b="1" baseline="-25000" dirty="0"/>
              <a:t>2</a:t>
            </a:r>
            <a:r>
              <a:rPr lang="uk-UA" dirty="0" smtClean="0"/>
              <a:t>=10000К, при якій молекули водню практично повністю розпадаються на атоми . Знайти нове значення тиску Р</a:t>
            </a:r>
            <a:r>
              <a:rPr lang="uk-UA" sz="3100" b="1" baseline="-25000" dirty="0"/>
              <a:t>2</a:t>
            </a:r>
            <a:r>
              <a:rPr lang="uk-UA" dirty="0" smtClean="0"/>
              <a:t>, якщо його об′єм і маса не змінилися.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564904"/>
            <a:ext cx="8748464" cy="41044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P=</a:t>
            </a:r>
            <a:r>
              <a:rPr lang="en-US" b="1" dirty="0" err="1" smtClean="0">
                <a:solidFill>
                  <a:srgbClr val="FF0000"/>
                </a:solidFill>
              </a:rPr>
              <a:t>nkT</a:t>
            </a:r>
            <a:r>
              <a:rPr lang="uk-UA" b="1" dirty="0">
                <a:solidFill>
                  <a:srgbClr val="FF0000"/>
                </a:solidFill>
              </a:rPr>
              <a:t>,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/>
              <a:t>де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dirty="0"/>
              <a:t>-концентрація </a:t>
            </a:r>
            <a:r>
              <a:rPr lang="uk-UA" b="1" dirty="0" smtClean="0"/>
              <a:t>молекул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=n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k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=n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k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</a:p>
          <a:p>
            <a:pPr marL="0" indent="0">
              <a:buNone/>
            </a:pPr>
            <a:r>
              <a:rPr lang="uk-UA" b="1" baseline="-25000" dirty="0" smtClean="0">
                <a:solidFill>
                  <a:srgbClr val="FF0000"/>
                </a:solidFill>
              </a:rPr>
              <a:t>У результаті розщеплення молекул водню на атоми кількість частинок у посудині збільшується у 2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baseline="-25000" dirty="0">
                <a:solidFill>
                  <a:srgbClr val="FF0000"/>
                </a:solidFill>
              </a:rPr>
              <a:t>рази, тобто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  <a:r>
              <a:rPr lang="uk-UA" b="1" dirty="0">
                <a:solidFill>
                  <a:srgbClr val="FF0000"/>
                </a:solidFill>
              </a:rPr>
              <a:t>=2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=n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k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uk-UA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k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  <a:r>
              <a:rPr lang="uk-UA" b="1" dirty="0" smtClean="0">
                <a:solidFill>
                  <a:srgbClr val="FF0000"/>
                </a:solidFill>
              </a:rPr>
              <a:t>/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k</a:t>
            </a:r>
            <a:r>
              <a:rPr lang="uk-UA" b="1" baseline="-25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k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uk-UA" b="1" dirty="0">
                <a:solidFill>
                  <a:srgbClr val="FF0000"/>
                </a:solidFill>
              </a:rPr>
              <a:t> 2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en-US" b="1" dirty="0" err="1" smtClean="0">
                <a:solidFill>
                  <a:srgbClr val="FF0000"/>
                </a:solidFill>
              </a:rPr>
              <a:t>kT</a:t>
            </a:r>
            <a:r>
              <a:rPr lang="uk-UA" b="1" baseline="-25000" dirty="0" smtClean="0">
                <a:solidFill>
                  <a:srgbClr val="FF0000"/>
                </a:solidFill>
              </a:rPr>
              <a:t>2</a:t>
            </a:r>
            <a:r>
              <a:rPr lang="uk-UA" b="1" baseline="-25000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baseline="-25000" dirty="0">
                <a:solidFill>
                  <a:srgbClr val="FF0000"/>
                </a:solidFill>
              </a:rPr>
              <a:t>1</a:t>
            </a:r>
            <a:r>
              <a:rPr lang="en-US" b="1" dirty="0" err="1" smtClean="0">
                <a:solidFill>
                  <a:srgbClr val="FF0000"/>
                </a:solidFill>
              </a:rPr>
              <a:t>kT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  <a:r>
              <a:rPr lang="uk-UA" b="1" dirty="0">
                <a:solidFill>
                  <a:srgbClr val="FF0000"/>
                </a:solidFill>
              </a:rPr>
              <a:t> = </a:t>
            </a:r>
            <a:r>
              <a:rPr lang="uk-UA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uk-UA" b="1" baseline="-25000" dirty="0">
                <a:solidFill>
                  <a:srgbClr val="FF0000"/>
                </a:solidFill>
              </a:rPr>
              <a:t>2 </a:t>
            </a:r>
            <a:r>
              <a:rPr lang="uk-UA" b="1" dirty="0" smtClean="0">
                <a:solidFill>
                  <a:srgbClr val="FF0000"/>
                </a:solidFill>
              </a:rPr>
              <a:t>/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uk-UA" b="1" baseline="-25000" dirty="0" smtClean="0">
                <a:solidFill>
                  <a:srgbClr val="FF0000"/>
                </a:solidFill>
              </a:rPr>
              <a:t>1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=40кПа</a:t>
            </a:r>
            <a:endParaRPr lang="uk-UA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baseline="-25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baseline="-25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b="1" baseline="-2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uk-UA" b="1" baseline="-2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14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ПІДБИТТЯ ПІДСУМКІВ УРОКУ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Температура </a:t>
            </a:r>
            <a:r>
              <a:rPr lang="ru-RU" dirty="0" err="1"/>
              <a:t>характеризує</a:t>
            </a:r>
            <a:r>
              <a:rPr lang="ru-RU" dirty="0"/>
              <a:t> стан </a:t>
            </a:r>
            <a:r>
              <a:rPr lang="ru-RU" dirty="0" err="1"/>
              <a:t>теплової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: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тепловій</a:t>
            </a:r>
            <a:r>
              <a:rPr lang="ru-RU" dirty="0"/>
              <a:t> </a:t>
            </a:r>
            <a:r>
              <a:rPr lang="ru-RU" dirty="0" err="1"/>
              <a:t>рівновазі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однакову</a:t>
            </a:r>
            <a:r>
              <a:rPr lang="ru-RU" dirty="0"/>
              <a:t> темпера­туру.</a:t>
            </a:r>
          </a:p>
          <a:p>
            <a:r>
              <a:rPr lang="ru-RU" dirty="0"/>
              <a:t>Абсолютна температура є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кінетичної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smtClean="0"/>
              <a:t>молекул</a:t>
            </a:r>
          </a:p>
          <a:p>
            <a:r>
              <a:rPr lang="uk-UA" dirty="0"/>
              <a:t>Тиск газу повністю визначається абсолютною температурою і концентрацією</a:t>
            </a:r>
            <a:endParaRPr lang="en-US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1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вивчити параграф 29</a:t>
            </a:r>
          </a:p>
          <a:p>
            <a:r>
              <a:rPr lang="uk-UA" dirty="0" smtClean="0"/>
              <a:t>вправа 29 (1-4)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5121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54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Georgia" pitchFamily="18" charset="0"/>
              </a:rPr>
              <a:t>УСІМ   </a:t>
            </a:r>
            <a:r>
              <a:rPr lang="ru-RU" sz="54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Georgia" pitchFamily="18" charset="0"/>
              </a:rPr>
              <a:t>ДЯКУЮ.   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Georgia" pitchFamily="18" charset="0"/>
              </a:rPr>
              <a:t>БАЖАЮ ДОБРА ТА НАДХНЕННЯ!</a:t>
            </a:r>
            <a:endParaRPr lang="uk-UA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Доповніть вивчене по презентації матеріалом підручника(параграф 29)</a:t>
            </a:r>
          </a:p>
          <a:p>
            <a:endParaRPr lang="uk-UA" dirty="0" smtClean="0"/>
          </a:p>
          <a:p>
            <a:r>
              <a:rPr lang="uk-UA" dirty="0" smtClean="0"/>
              <a:t>Основні означення та формули запишіть</a:t>
            </a:r>
          </a:p>
          <a:p>
            <a:endParaRPr lang="uk-UA" dirty="0" smtClean="0"/>
          </a:p>
          <a:p>
            <a:r>
              <a:rPr lang="uk-UA" dirty="0" smtClean="0"/>
              <a:t>Запропоновані задачі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880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Температура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Гаряче                                     Холодне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06989" y="5229200"/>
            <a:ext cx="822960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Температура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нагрітості</a:t>
            </a:r>
            <a:r>
              <a:rPr lang="ru-RU" dirty="0" smtClean="0"/>
              <a:t>  </a:t>
            </a:r>
            <a:r>
              <a:rPr lang="ru-RU" dirty="0" err="1" smtClean="0"/>
              <a:t>тіла</a:t>
            </a:r>
            <a:endParaRPr lang="ru-RU" dirty="0"/>
          </a:p>
        </p:txBody>
      </p:sp>
      <p:pic>
        <p:nvPicPr>
          <p:cNvPr id="2050" name="Picture 2" descr="C:\Users\tonja\Desktop\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89" y="278092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onja\Desktop\7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4752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тан </a:t>
            </a:r>
            <a:r>
              <a:rPr lang="ru-RU" b="1" dirty="0" err="1">
                <a:solidFill>
                  <a:srgbClr val="FF0000"/>
                </a:solidFill>
              </a:rPr>
              <a:t>теплової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рівноваги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229200"/>
            <a:ext cx="8507288" cy="896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Отже</a:t>
            </a:r>
            <a:r>
              <a:rPr lang="ru-RU" dirty="0"/>
              <a:t>, температура </a:t>
            </a:r>
            <a:r>
              <a:rPr lang="ru-RU" dirty="0" err="1"/>
              <a:t>характеризує</a:t>
            </a:r>
            <a:r>
              <a:rPr lang="ru-RU" dirty="0"/>
              <a:t> стан </a:t>
            </a:r>
            <a:r>
              <a:rPr lang="ru-RU" dirty="0" err="1"/>
              <a:t>теплової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: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тепловій</a:t>
            </a:r>
            <a:r>
              <a:rPr lang="ru-RU" dirty="0"/>
              <a:t> </a:t>
            </a:r>
            <a:r>
              <a:rPr lang="ru-RU" dirty="0" err="1"/>
              <a:t>рівновазі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однакову</a:t>
            </a:r>
            <a:r>
              <a:rPr lang="ru-RU" dirty="0"/>
              <a:t> темпе­ратуру.</a:t>
            </a:r>
          </a:p>
          <a:p>
            <a:endParaRPr lang="ru-RU" dirty="0"/>
          </a:p>
        </p:txBody>
      </p:sp>
      <p:pic>
        <p:nvPicPr>
          <p:cNvPr id="3074" name="Picture 2" descr="C:\Users\tonja\Desktop\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40768"/>
            <a:ext cx="509512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61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onja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720" y="3833488"/>
            <a:ext cx="1514475" cy="275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Вимірювання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температури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233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Термометр  - прилад для вимірювання температури.</a:t>
            </a:r>
          </a:p>
          <a:p>
            <a:pPr marL="0" indent="0">
              <a:buNone/>
            </a:pPr>
            <a:r>
              <a:rPr lang="uk-UA" dirty="0" smtClean="0"/>
              <a:t>Термометр складається з термометричного тіла(напр. ртуть) і шкали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tonja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00" y="4590665"/>
            <a:ext cx="26860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onja\Desktop\mc-r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181222"/>
            <a:ext cx="2061044" cy="240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8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Види термометрів: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uk-UA" dirty="0" smtClean="0"/>
              <a:t>Рідинний                                   Біметалевий </a:t>
            </a:r>
          </a:p>
          <a:p>
            <a:pPr marL="0" indent="0" algn="r">
              <a:buNone/>
            </a:pPr>
            <a:r>
              <a:rPr lang="uk-UA" dirty="0" smtClean="0"/>
              <a:t>                                                   деформаційний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Термометр опору </a:t>
            </a:r>
            <a:endParaRPr lang="ru-RU" dirty="0"/>
          </a:p>
        </p:txBody>
      </p:sp>
      <p:pic>
        <p:nvPicPr>
          <p:cNvPr id="2050" name="Picture 2" descr="C:\Users\tonja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90650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onja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9866">
            <a:off x="269642" y="5184960"/>
            <a:ext cx="38385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onja\Desktop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872" y="2708920"/>
            <a:ext cx="232283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tonja\Desktop\Без названия (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965886"/>
            <a:ext cx="3304406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onja\Desktop\Wire_Wound_PR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73027">
            <a:off x="2761951" y="4343662"/>
            <a:ext cx="2815903" cy="111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42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tonja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0628"/>
            <a:ext cx="9036496" cy="677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85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Внутрішня енергія, способи зміни внутрішньої енерг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3203848" y="1844824"/>
            <a:ext cx="123448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6600" smtClean="0"/>
              <a:t>t</a:t>
            </a:r>
            <a:r>
              <a:rPr lang="ru-RU" sz="6600" smtClean="0"/>
              <a:t>°С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1359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Температура і середня кінетична енергія молекул.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uk-UA" dirty="0" smtClean="0"/>
              <a:t>Якщо гази перебувають у стані теплової рівноваги, то середні кінетичні енергії їх також однакові.</a:t>
            </a:r>
          </a:p>
          <a:p>
            <a:r>
              <a:rPr lang="uk-UA" dirty="0" smtClean="0"/>
              <a:t>Основне рівняння МКТ:   </a:t>
            </a:r>
            <a:r>
              <a:rPr lang="uk-UA" b="1" dirty="0" smtClean="0">
                <a:solidFill>
                  <a:srgbClr val="FF0000"/>
                </a:solidFill>
              </a:rPr>
              <a:t>Р=2/3</a:t>
            </a:r>
            <a:r>
              <a:rPr lang="en-US" b="1" dirty="0" err="1" smtClean="0">
                <a:solidFill>
                  <a:srgbClr val="FF0000"/>
                </a:solidFill>
              </a:rPr>
              <a:t>nE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k</a:t>
            </a:r>
            <a:endParaRPr lang="uk-UA" b="1" baseline="-25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Р</a:t>
            </a:r>
            <a:r>
              <a:rPr lang="en-US" dirty="0" smtClean="0"/>
              <a:t>-  </a:t>
            </a:r>
            <a:r>
              <a:rPr lang="uk-UA" dirty="0" smtClean="0"/>
              <a:t>тиск , </a:t>
            </a:r>
            <a:r>
              <a:rPr lang="en-US" dirty="0" smtClean="0"/>
              <a:t>       </a:t>
            </a:r>
            <a:r>
              <a:rPr lang="en-US" b="1" dirty="0" err="1" smtClean="0">
                <a:solidFill>
                  <a:srgbClr val="FF0000"/>
                </a:solidFill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k</a:t>
            </a:r>
            <a:r>
              <a:rPr lang="uk-UA" dirty="0"/>
              <a:t>-середня </a:t>
            </a:r>
            <a:r>
              <a:rPr lang="uk-UA" dirty="0" smtClean="0"/>
              <a:t>кінетична енергія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dirty="0" smtClean="0"/>
              <a:t>-концентрація 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uk-UA" b="1" dirty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uk-UA" b="1" dirty="0" smtClean="0">
                <a:solidFill>
                  <a:srgbClr val="FF0000"/>
                </a:solidFill>
              </a:rPr>
              <a:t>, 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dirty="0"/>
              <a:t>– кількість молекул, </a:t>
            </a:r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uk-UA" dirty="0" smtClean="0"/>
              <a:t>-</a:t>
            </a:r>
            <a:r>
              <a:rPr lang="uk-UA" dirty="0" err="1" smtClean="0"/>
              <a:t>об’єм,тоді</a:t>
            </a:r>
            <a:endParaRPr lang="uk-UA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k</a:t>
            </a:r>
            <a:r>
              <a:rPr lang="uk-UA" b="1" dirty="0" smtClean="0">
                <a:solidFill>
                  <a:srgbClr val="FF0000"/>
                </a:solidFill>
              </a:rPr>
              <a:t>=Р/(2/3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uk-UA" b="1" dirty="0" smtClean="0">
                <a:solidFill>
                  <a:srgbClr val="FF0000"/>
                </a:solidFill>
              </a:rPr>
              <a:t>)=3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Р/2</a:t>
            </a:r>
            <a:r>
              <a:rPr lang="en-US" b="1" dirty="0">
                <a:solidFill>
                  <a:srgbClr val="FF0000"/>
                </a:solidFill>
              </a:rPr>
              <a:t> n </a:t>
            </a:r>
            <a:r>
              <a:rPr lang="uk-UA" b="1" dirty="0" smtClean="0">
                <a:solidFill>
                  <a:srgbClr val="FF0000"/>
                </a:solidFill>
              </a:rPr>
              <a:t>=3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V </a:t>
            </a:r>
            <a:r>
              <a:rPr lang="uk-UA" b="1" dirty="0" smtClean="0">
                <a:solidFill>
                  <a:srgbClr val="FF0000"/>
                </a:solidFill>
              </a:rPr>
              <a:t>Р/2</a:t>
            </a:r>
            <a:r>
              <a:rPr lang="en-US" b="1" dirty="0" smtClean="0">
                <a:solidFill>
                  <a:srgbClr val="FF0000"/>
                </a:solidFill>
              </a:rPr>
              <a:t> N</a:t>
            </a:r>
            <a:r>
              <a:rPr lang="uk-UA" b="1" dirty="0" smtClean="0">
                <a:solidFill>
                  <a:srgbClr val="FF0000"/>
                </a:solidFill>
              </a:rPr>
              <a:t>=3/2•Р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uk-UA" b="1" dirty="0" smtClean="0">
                <a:solidFill>
                  <a:srgbClr val="FF0000"/>
                </a:solidFill>
              </a:rPr>
              <a:t>/</a:t>
            </a:r>
            <a:r>
              <a:rPr lang="en-US" b="1" dirty="0">
                <a:solidFill>
                  <a:srgbClr val="FF0000"/>
                </a:solidFill>
              </a:rPr>
              <a:t> N</a:t>
            </a:r>
            <a:endParaRPr lang="uk-UA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699792" y="3861048"/>
            <a:ext cx="2880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444208" y="3212976"/>
            <a:ext cx="2880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518</Words>
  <Application>Microsoft Office PowerPoint</Application>
  <PresentationFormat>Екран (4:3)</PresentationFormat>
  <Paragraphs>84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3" baseType="lpstr">
      <vt:lpstr>Arial</vt:lpstr>
      <vt:lpstr>Calibri</vt:lpstr>
      <vt:lpstr>Georgia</vt:lpstr>
      <vt:lpstr>Тема Office</vt:lpstr>
      <vt:lpstr>Температура Температурна шкала Кельвіна</vt:lpstr>
      <vt:lpstr>Завдання</vt:lpstr>
      <vt:lpstr>Температура</vt:lpstr>
      <vt:lpstr>Стан теплової рівноваги</vt:lpstr>
      <vt:lpstr>Вимірювання температури</vt:lpstr>
      <vt:lpstr>Види термометрів:</vt:lpstr>
      <vt:lpstr>Презентація PowerPoint</vt:lpstr>
      <vt:lpstr>Презентація PowerPoint</vt:lpstr>
      <vt:lpstr>Температура і середня кінетична енергія молекул.</vt:lpstr>
      <vt:lpstr>Експерименти показують:</vt:lpstr>
      <vt:lpstr>Середня кінетична енергія поступального руху молекул</vt:lpstr>
      <vt:lpstr>Зв‘язок між температурою за шкалою Кельвіна і шкалою Цельсія</vt:lpstr>
      <vt:lpstr>Тиск газу</vt:lpstr>
      <vt:lpstr>Задачі, розв'язувані на уроці.</vt:lpstr>
      <vt:lpstr>Задачі, розв'язувані на уроці</vt:lpstr>
      <vt:lpstr>Задачі, розв'язувані на уроці</vt:lpstr>
      <vt:lpstr>ПІДБИТТЯ ПІДСУМКІВ УРОКУ </vt:lpstr>
      <vt:lpstr>Домашнє завдання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Температура Температурна шкала Кельвіна</dc:title>
  <dc:creator>Yourust</dc:creator>
  <cp:lastModifiedBy>RePack by Diakov</cp:lastModifiedBy>
  <cp:revision>33</cp:revision>
  <dcterms:created xsi:type="dcterms:W3CDTF">2020-04-07T10:39:45Z</dcterms:created>
  <dcterms:modified xsi:type="dcterms:W3CDTF">2022-02-01T09:56:07Z</dcterms:modified>
</cp:coreProperties>
</file>