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7" r:id="rId4"/>
    <p:sldId id="278" r:id="rId5"/>
    <p:sldId id="27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342A-54F0-45FF-8C86-F71BB0ABC2C6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DC55-7EF1-42BC-8691-A097D104814E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342A-54F0-45FF-8C86-F71BB0ABC2C6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DC55-7EF1-42BC-8691-A097D104814E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342A-54F0-45FF-8C86-F71BB0ABC2C6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DC55-7EF1-42BC-8691-A097D104814E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342A-54F0-45FF-8C86-F71BB0ABC2C6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DC55-7EF1-42BC-8691-A097D104814E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342A-54F0-45FF-8C86-F71BB0ABC2C6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DC55-7EF1-42BC-8691-A097D104814E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342A-54F0-45FF-8C86-F71BB0ABC2C6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DC55-7EF1-42BC-8691-A097D104814E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342A-54F0-45FF-8C86-F71BB0ABC2C6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DC55-7EF1-42BC-8691-A097D104814E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342A-54F0-45FF-8C86-F71BB0ABC2C6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DC55-7EF1-42BC-8691-A097D104814E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342A-54F0-45FF-8C86-F71BB0ABC2C6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DC55-7EF1-42BC-8691-A097D104814E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342A-54F0-45FF-8C86-F71BB0ABC2C6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DC55-7EF1-42BC-8691-A097D104814E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342A-54F0-45FF-8C86-F71BB0ABC2C6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DC55-7EF1-42BC-8691-A097D104814E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B342A-54F0-45FF-8C86-F71BB0ABC2C6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8DC55-7EF1-42BC-8691-A097D104814E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-93136" y="548680"/>
            <a:ext cx="921356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all" dirty="0" err="1" smtClean="0">
                <a:ln w="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Фізика</a:t>
            </a:r>
            <a:r>
              <a:rPr lang="ru-RU" sz="3600" b="1" cap="all" dirty="0" smtClean="0">
                <a:ln w="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 10 </a:t>
            </a:r>
            <a:r>
              <a:rPr lang="ru-RU" sz="3600" b="1" cap="all" dirty="0" err="1" smtClean="0">
                <a:ln w="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клас</a:t>
            </a:r>
            <a:r>
              <a:rPr lang="ru-RU" sz="3600" b="1" cap="all" dirty="0" smtClean="0">
                <a:ln w="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 23.03.2022р.</a:t>
            </a:r>
            <a:endParaRPr lang="ru-RU" sz="3600" b="1" cap="all" spc="0" dirty="0">
              <a:ln w="0"/>
              <a:solidFill>
                <a:schemeClr val="accent3">
                  <a:lumMod val="20000"/>
                  <a:lumOff val="8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49323" y="2492896"/>
            <a:ext cx="764383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uk-UA" sz="5400" b="1" cap="none" spc="150" dirty="0" smtClean="0">
                <a:ln w="11430"/>
                <a:solidFill>
                  <a:srgbClr val="F8F8F8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omic Sans MS" pitchFamily="66" charset="0"/>
              </a:rPr>
              <a:t>Підготовка до контрольної роботи «Молекулярна фізика»</a:t>
            </a:r>
            <a:endParaRPr lang="ru-RU" sz="5400" b="1" cap="none" spc="150" dirty="0">
              <a:ln w="11430"/>
              <a:solidFill>
                <a:srgbClr val="F8F8F8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036496" cy="1569660"/>
          </a:xfrm>
          <a:prstGeom prst="rect">
            <a:avLst/>
          </a:prstGeom>
          <a:solidFill>
            <a:schemeClr val="bg1"/>
          </a:solidFill>
          <a:effectLst>
            <a:softEdge rad="635000"/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4800" b="1" cap="all" dirty="0" smtClean="0">
                <a:ln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Згадайте властивості </a:t>
            </a:r>
            <a:r>
              <a:rPr lang="uk-UA" sz="4800" b="1" cap="all" dirty="0" smtClean="0">
                <a:ln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пари, </a:t>
            </a:r>
          </a:p>
          <a:p>
            <a:pPr algn="ctr"/>
            <a:r>
              <a:rPr lang="uk-UA" sz="4800" b="1" cap="all" dirty="0" smtClean="0">
                <a:ln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рідин і твердих тіл</a:t>
            </a:r>
            <a:endParaRPr lang="ru-RU" sz="4800" b="1" cap="all" dirty="0">
              <a:ln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94576" y="1569660"/>
            <a:ext cx="7500990" cy="5128958"/>
          </a:xfrm>
          <a:prstGeom prst="roundRect">
            <a:avLst/>
          </a:prstGeom>
          <a:solidFill>
            <a:srgbClr val="FFFFFF">
              <a:alpha val="78039"/>
            </a:srgbClr>
          </a:solidFill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+mj-lt"/>
              <a:buAutoNum type="arabicPeriod"/>
            </a:pPr>
            <a:r>
              <a:rPr lang="uk-UA" sz="2400" b="1" dirty="0">
                <a:solidFill>
                  <a:schemeClr val="accent3">
                    <a:lumMod val="50000"/>
                  </a:schemeClr>
                </a:solidFill>
              </a:rPr>
              <a:t>З яких частинок складаються всі </a:t>
            </a:r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</a:rPr>
              <a:t>речовини?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uk-UA" sz="2400" b="1" dirty="0">
                <a:solidFill>
                  <a:schemeClr val="accent3">
                    <a:lumMod val="50000"/>
                  </a:schemeClr>
                </a:solidFill>
              </a:rPr>
              <a:t>Чи можна стверджувати, що молекула є найменшою частинкою речовини? 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uk-UA" sz="2400" b="1" dirty="0">
                <a:solidFill>
                  <a:schemeClr val="accent3">
                    <a:lumMod val="50000"/>
                  </a:schemeClr>
                </a:solidFill>
              </a:rPr>
              <a:t>Що можна сказати про молекули тієї самої речовини? Різних </a:t>
            </a:r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</a:rPr>
              <a:t>речовин?</a:t>
            </a:r>
          </a:p>
          <a:p>
            <a:pPr marL="457200" lvl="0" indent="-457200">
              <a:buFont typeface="+mj-lt"/>
              <a:buAutoNum type="arabicPeriod"/>
            </a:pPr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</a:rPr>
              <a:t>Як </a:t>
            </a:r>
            <a:r>
              <a:rPr lang="uk-UA" sz="2400" b="1" dirty="0">
                <a:solidFill>
                  <a:schemeClr val="accent3">
                    <a:lumMod val="50000"/>
                  </a:schemeClr>
                </a:solidFill>
              </a:rPr>
              <a:t>розміщені молекули в речовині: щільно чи з проміжками? </a:t>
            </a:r>
            <a:endParaRPr lang="uk-UA" sz="2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</a:rPr>
              <a:t>Який </a:t>
            </a:r>
            <a:r>
              <a:rPr lang="uk-UA" sz="2400" b="1" dirty="0">
                <a:solidFill>
                  <a:schemeClr val="accent3">
                    <a:lumMod val="50000"/>
                  </a:schemeClr>
                </a:solidFill>
              </a:rPr>
              <a:t>характер руху молекул в речовині</a:t>
            </a:r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</a:rPr>
              <a:t>?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uk-UA" sz="2400" b="1" dirty="0">
                <a:solidFill>
                  <a:schemeClr val="accent3">
                    <a:lumMod val="50000"/>
                  </a:schemeClr>
                </a:solidFill>
              </a:rPr>
              <a:t>Які агрегатні стани мають </a:t>
            </a:r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</a:rPr>
              <a:t>речовини?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uk-UA" sz="2400" b="1" dirty="0">
                <a:solidFill>
                  <a:schemeClr val="accent3">
                    <a:lumMod val="50000"/>
                  </a:schemeClr>
                </a:solidFill>
              </a:rPr>
              <a:t>Як залежить рух молекул від температури </a:t>
            </a:r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</a:rPr>
              <a:t>речовини?</a:t>
            </a:r>
          </a:p>
          <a:p>
            <a:pPr marL="457200" lvl="0" indent="-457200">
              <a:buFont typeface="+mj-lt"/>
              <a:buAutoNum type="arabicPeriod"/>
            </a:pPr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</a:rPr>
              <a:t>Які </a:t>
            </a:r>
            <a:r>
              <a:rPr lang="uk-UA" sz="2400" b="1" dirty="0">
                <a:solidFill>
                  <a:schemeClr val="accent3">
                    <a:lumMod val="50000"/>
                  </a:schemeClr>
                </a:solidFill>
              </a:rPr>
              <a:t>сили діють між молекулами </a:t>
            </a:r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</a:rPr>
              <a:t>речовини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10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Основні</a:t>
            </a:r>
            <a:r>
              <a:rPr lang="ru-RU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положення</a:t>
            </a:r>
            <a:r>
              <a:rPr lang="ru-RU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МКТ та </a:t>
            </a:r>
            <a:r>
              <a:rPr lang="ru-RU" sz="280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її</a:t>
            </a:r>
            <a:r>
              <a:rPr lang="ru-RU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дослідне</a:t>
            </a:r>
            <a:r>
              <a:rPr lang="ru-RU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обґрунтування</a:t>
            </a:r>
            <a:r>
              <a:rPr lang="ru-RU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28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Основні</a:t>
            </a:r>
            <a:r>
              <a:rPr lang="ru-RU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положення</a:t>
            </a:r>
            <a:r>
              <a:rPr lang="ru-RU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МКТ:</a:t>
            </a:r>
            <a:endParaRPr lang="ru-RU" sz="2800" b="1" i="1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ru-RU" sz="2800" b="1" i="1" dirty="0" smtClean="0">
                <a:solidFill>
                  <a:schemeClr val="accent6">
                    <a:lumMod val="75000"/>
                  </a:schemeClr>
                </a:solidFill>
              </a:rPr>
              <a:t>1) </a:t>
            </a:r>
            <a:r>
              <a:rPr lang="ru-RU" sz="2800" dirty="0" err="1" smtClean="0">
                <a:solidFill>
                  <a:schemeClr val="accent6">
                    <a:lumMod val="75000"/>
                  </a:schemeClr>
                </a:solidFill>
              </a:rPr>
              <a:t>Всі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6">
                    <a:lumMod val="75000"/>
                  </a:schemeClr>
                </a:solidFill>
              </a:rPr>
              <a:t>речовини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6">
                    <a:lumMod val="75000"/>
                  </a:schemeClr>
                </a:solidFill>
              </a:rPr>
              <a:t>дискретні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, вони </a:t>
            </a:r>
            <a:r>
              <a:rPr lang="ru-RU" sz="2800" dirty="0" err="1" smtClean="0">
                <a:solidFill>
                  <a:schemeClr val="accent6">
                    <a:lumMod val="75000"/>
                  </a:schemeClr>
                </a:solidFill>
              </a:rPr>
              <a:t>складаються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 з молекул і </a:t>
            </a:r>
            <a:r>
              <a:rPr lang="ru-RU" sz="2800" dirty="0" err="1" smtClean="0">
                <a:solidFill>
                  <a:schemeClr val="accent6">
                    <a:lumMod val="75000"/>
                  </a:schemeClr>
                </a:solidFill>
              </a:rPr>
              <a:t>атомів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eaLnBrk="1" hangingPunct="1">
              <a:buFont typeface="Arial" charset="0"/>
              <a:buNone/>
            </a:pPr>
            <a:r>
              <a:rPr lang="ru-RU" sz="28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Молекула</a:t>
            </a:r>
            <a:r>
              <a:rPr lang="ru-RU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— </a:t>
            </a:r>
            <a:r>
              <a:rPr lang="ru-RU" sz="2800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дрібна</a:t>
            </a:r>
            <a:r>
              <a:rPr lang="ru-RU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електронейтральна</a:t>
            </a:r>
            <a:r>
              <a:rPr lang="ru-RU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частинка</a:t>
            </a:r>
            <a:r>
              <a:rPr lang="ru-RU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речовини</a:t>
            </a:r>
            <a:r>
              <a:rPr lang="ru-RU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,</a:t>
            </a:r>
            <a:r>
              <a:rPr lang="uk-UA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яка </a:t>
            </a:r>
            <a:r>
              <a:rPr lang="ru-RU" sz="2800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зберігає</a:t>
            </a:r>
            <a:r>
              <a:rPr lang="ru-RU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її</a:t>
            </a:r>
            <a:r>
              <a:rPr lang="ru-RU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хімічні</a:t>
            </a:r>
            <a:r>
              <a:rPr lang="ru-RU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властивості</a:t>
            </a:r>
            <a:r>
              <a:rPr lang="ru-RU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.</a:t>
            </a:r>
            <a:endParaRPr lang="ru-RU" sz="2800" b="1" i="1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ru-RU" sz="2800" b="1" i="1" dirty="0" smtClean="0">
                <a:solidFill>
                  <a:schemeClr val="accent6">
                    <a:lumMod val="75000"/>
                  </a:schemeClr>
                </a:solidFill>
              </a:rPr>
              <a:t>2) </a:t>
            </a:r>
            <a:r>
              <a:rPr lang="ru-RU" sz="2800" dirty="0" err="1" smtClean="0">
                <a:solidFill>
                  <a:schemeClr val="accent6">
                    <a:lumMod val="75000"/>
                  </a:schemeClr>
                </a:solidFill>
              </a:rPr>
              <a:t>Молекули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 і </a:t>
            </a:r>
            <a:r>
              <a:rPr lang="ru-RU" sz="2800" dirty="0" err="1" smtClean="0">
                <a:solidFill>
                  <a:schemeClr val="accent6">
                    <a:lumMod val="75000"/>
                  </a:schemeClr>
                </a:solidFill>
              </a:rPr>
              <a:t>атоми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6">
                    <a:lumMod val="75000"/>
                  </a:schemeClr>
                </a:solidFill>
              </a:rPr>
              <a:t>всіх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6">
                    <a:lumMod val="75000"/>
                  </a:schemeClr>
                </a:solidFill>
              </a:rPr>
              <a:t>речовин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6">
                    <a:lumMod val="75000"/>
                  </a:schemeClr>
                </a:solidFill>
              </a:rPr>
              <a:t>перебувають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 у </a:t>
            </a:r>
            <a:r>
              <a:rPr lang="ru-RU" sz="2800" dirty="0" err="1" smtClean="0">
                <a:solidFill>
                  <a:schemeClr val="accent6">
                    <a:lumMod val="75000"/>
                  </a:schemeClr>
                </a:solidFill>
              </a:rPr>
              <a:t>безперервному</a:t>
            </a:r>
            <a:r>
              <a:rPr lang="uk-UA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хаотичному </a:t>
            </a:r>
            <a:r>
              <a:rPr lang="ru-RU" sz="2800" dirty="0" err="1" smtClean="0">
                <a:solidFill>
                  <a:schemeClr val="accent6">
                    <a:lumMod val="75000"/>
                  </a:schemeClr>
                </a:solidFill>
              </a:rPr>
              <a:t>русі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eaLnBrk="1" hangingPunct="1">
              <a:buFont typeface="Arial" charset="0"/>
              <a:buNone/>
            </a:pPr>
            <a:r>
              <a:rPr lang="ru-RU" sz="2800" b="1" i="1" dirty="0" smtClean="0">
                <a:solidFill>
                  <a:schemeClr val="accent6">
                    <a:lumMod val="75000"/>
                  </a:schemeClr>
                </a:solidFill>
              </a:rPr>
              <a:t>3) </a:t>
            </a:r>
            <a:r>
              <a:rPr lang="ru-RU" sz="2800" dirty="0" err="1" smtClean="0">
                <a:solidFill>
                  <a:schemeClr val="accent6">
                    <a:lumMod val="75000"/>
                  </a:schemeClr>
                </a:solidFill>
              </a:rPr>
              <a:t>Між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 молекулами </a:t>
            </a:r>
            <a:r>
              <a:rPr lang="ru-RU" sz="2800" dirty="0" err="1" smtClean="0">
                <a:solidFill>
                  <a:schemeClr val="accent6">
                    <a:lumMod val="75000"/>
                  </a:schemeClr>
                </a:solidFill>
              </a:rPr>
              <a:t>всіх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6">
                    <a:lumMod val="75000"/>
                  </a:schemeClr>
                </a:solidFill>
              </a:rPr>
              <a:t>речовин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6">
                    <a:lumMod val="75000"/>
                  </a:schemeClr>
                </a:solidFill>
              </a:rPr>
              <a:t>діють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6">
                    <a:lumMod val="75000"/>
                  </a:schemeClr>
                </a:solidFill>
              </a:rPr>
              <a:t>сили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6">
                    <a:lumMod val="75000"/>
                  </a:schemeClr>
                </a:solidFill>
              </a:rPr>
              <a:t>притягання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 й </a:t>
            </a:r>
            <a:r>
              <a:rPr lang="ru-RU" sz="2800" dirty="0" err="1" smtClean="0">
                <a:solidFill>
                  <a:schemeClr val="accent6">
                    <a:lumMod val="75000"/>
                  </a:schemeClr>
                </a:solidFill>
              </a:rPr>
              <a:t>відштовхування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2339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Завдання для опрацювання</a:t>
            </a:r>
            <a:endParaRPr lang="uk-UA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По підручнику (сторінка 214 )повторіть інший попередньо вивчений матеріал теми</a:t>
            </a:r>
          </a:p>
          <a:p>
            <a:r>
              <a:rPr lang="uk-UA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Зверніть увагу на рівняння Менделєєва- Клапейрона</a:t>
            </a:r>
          </a:p>
          <a:p>
            <a:r>
              <a:rPr lang="uk-UA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Основні формули запишіть у зошит</a:t>
            </a:r>
          </a:p>
          <a:p>
            <a:r>
              <a:rPr lang="uk-UA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Перегляньте </a:t>
            </a:r>
            <a:r>
              <a:rPr lang="uk-UA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розв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’</a:t>
            </a:r>
            <a:r>
              <a:rPr lang="uk-UA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язані</a:t>
            </a:r>
            <a:r>
              <a:rPr lang="uk-UA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на </a:t>
            </a:r>
            <a:r>
              <a:rPr lang="uk-UA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уроках</a:t>
            </a:r>
            <a:r>
              <a:rPr lang="uk-UA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задачі</a:t>
            </a:r>
            <a:endParaRPr lang="uk-UA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75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0"/>
            <a:ext cx="60422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Домашнє завдання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785794"/>
            <a:ext cx="8643998" cy="526297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uk-UA" sz="2400" b="1" u="sng" smtClean="0">
                <a:solidFill>
                  <a:srgbClr val="00B050"/>
                </a:solidFill>
              </a:rPr>
              <a:t>Підсумок розділу</a:t>
            </a:r>
            <a:endParaRPr lang="uk-UA" sz="2400" dirty="0" smtClean="0">
              <a:solidFill>
                <a:srgbClr val="0000FF"/>
              </a:solidFill>
              <a:latin typeface="Sylfaen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400" b="1" dirty="0" err="1" smtClean="0">
                <a:solidFill>
                  <a:srgbClr val="00B050"/>
                </a:solidFill>
              </a:rPr>
              <a:t>Заповнення</a:t>
            </a:r>
            <a:r>
              <a:rPr lang="ru-RU" sz="2400" b="1" dirty="0" smtClean="0">
                <a:solidFill>
                  <a:srgbClr val="00B050"/>
                </a:solidFill>
              </a:rPr>
              <a:t> </a:t>
            </a:r>
            <a:r>
              <a:rPr lang="ru-RU" sz="2400" b="1" dirty="0" err="1" smtClean="0">
                <a:solidFill>
                  <a:srgbClr val="00B050"/>
                </a:solidFill>
              </a:rPr>
              <a:t>таблиці</a:t>
            </a:r>
            <a:r>
              <a:rPr lang="ru-RU" sz="2400" b="1" dirty="0" smtClean="0">
                <a:solidFill>
                  <a:srgbClr val="00B050"/>
                </a:solidFill>
              </a:rPr>
              <a:t>, в </a:t>
            </a:r>
            <a:r>
              <a:rPr lang="ru-RU" sz="2400" b="1" dirty="0" err="1" smtClean="0">
                <a:solidFill>
                  <a:srgbClr val="00B050"/>
                </a:solidFill>
              </a:rPr>
              <a:t>якій</a:t>
            </a:r>
            <a:r>
              <a:rPr lang="ru-RU" sz="2400" b="1" dirty="0" smtClean="0">
                <a:solidFill>
                  <a:srgbClr val="00B050"/>
                </a:solidFill>
              </a:rPr>
              <a:t> наводиться </a:t>
            </a:r>
            <a:r>
              <a:rPr lang="ru-RU" sz="2400" b="1" dirty="0" err="1" smtClean="0">
                <a:solidFill>
                  <a:srgbClr val="00B050"/>
                </a:solidFill>
              </a:rPr>
              <a:t>експериментальне</a:t>
            </a:r>
            <a:r>
              <a:rPr lang="ru-RU" sz="2400" b="1" dirty="0" smtClean="0">
                <a:solidFill>
                  <a:srgbClr val="00B050"/>
                </a:solidFill>
              </a:rPr>
              <a:t> </a:t>
            </a:r>
            <a:r>
              <a:rPr lang="ru-RU" sz="2400" b="1" dirty="0" err="1" smtClean="0">
                <a:solidFill>
                  <a:srgbClr val="00B050"/>
                </a:solidFill>
              </a:rPr>
              <a:t>обгрунтування</a:t>
            </a:r>
            <a:r>
              <a:rPr lang="ru-RU" sz="2400" b="1" dirty="0" smtClean="0">
                <a:solidFill>
                  <a:srgbClr val="00B050"/>
                </a:solidFill>
              </a:rPr>
              <a:t> </a:t>
            </a:r>
            <a:r>
              <a:rPr lang="ru-RU" sz="2400" b="1" dirty="0" err="1" smtClean="0">
                <a:solidFill>
                  <a:srgbClr val="00B050"/>
                </a:solidFill>
              </a:rPr>
              <a:t>основних</a:t>
            </a:r>
            <a:r>
              <a:rPr lang="ru-RU" sz="2400" b="1" dirty="0" smtClean="0">
                <a:solidFill>
                  <a:srgbClr val="00B050"/>
                </a:solidFill>
              </a:rPr>
              <a:t> </a:t>
            </a:r>
            <a:r>
              <a:rPr lang="ru-RU" sz="2400" b="1" dirty="0" err="1" smtClean="0">
                <a:solidFill>
                  <a:srgbClr val="00B050"/>
                </a:solidFill>
              </a:rPr>
              <a:t>положень</a:t>
            </a:r>
            <a:r>
              <a:rPr lang="ru-RU" sz="2400" b="1" dirty="0" smtClean="0">
                <a:solidFill>
                  <a:srgbClr val="00B050"/>
                </a:solidFill>
              </a:rPr>
              <a:t> МКТ.</a:t>
            </a:r>
            <a:br>
              <a:rPr lang="ru-RU" sz="2400" b="1" dirty="0" smtClean="0">
                <a:solidFill>
                  <a:srgbClr val="00B050"/>
                </a:solidFill>
              </a:rPr>
            </a:br>
            <a:r>
              <a:rPr lang="ru-RU" sz="2400" b="1" dirty="0" smtClean="0">
                <a:solidFill>
                  <a:srgbClr val="00B050"/>
                </a:solidFill>
              </a:rPr>
              <a:t/>
            </a:r>
            <a:br>
              <a:rPr lang="ru-RU" sz="2400" b="1" dirty="0" smtClean="0">
                <a:solidFill>
                  <a:srgbClr val="00B050"/>
                </a:solidFill>
              </a:rPr>
            </a:br>
            <a:r>
              <a:rPr lang="ru-RU" sz="2400" b="1" dirty="0" smtClean="0">
                <a:solidFill>
                  <a:srgbClr val="00B050"/>
                </a:solidFill>
              </a:rPr>
              <a:t/>
            </a:r>
            <a:br>
              <a:rPr lang="ru-RU" sz="2400" b="1" dirty="0" smtClean="0">
                <a:solidFill>
                  <a:srgbClr val="00B050"/>
                </a:solidFill>
              </a:rPr>
            </a:br>
            <a:r>
              <a:rPr lang="ru-RU" sz="2400" b="1" dirty="0" smtClean="0">
                <a:solidFill>
                  <a:srgbClr val="00B050"/>
                </a:solidFill>
              </a:rPr>
              <a:t/>
            </a:r>
            <a:br>
              <a:rPr lang="ru-RU" sz="2400" b="1" dirty="0" smtClean="0">
                <a:solidFill>
                  <a:srgbClr val="00B050"/>
                </a:solidFill>
              </a:rPr>
            </a:br>
            <a:r>
              <a:rPr lang="ru-RU" sz="2400" b="1" dirty="0" smtClean="0">
                <a:solidFill>
                  <a:srgbClr val="00B050"/>
                </a:solidFill>
              </a:rPr>
              <a:t/>
            </a:r>
            <a:br>
              <a:rPr lang="ru-RU" sz="2400" b="1" dirty="0" smtClean="0">
                <a:solidFill>
                  <a:srgbClr val="00B050"/>
                </a:solidFill>
              </a:rPr>
            </a:br>
            <a:r>
              <a:rPr lang="uk-UA" sz="2400" dirty="0" smtClean="0"/>
              <a:t/>
            </a:r>
            <a:br>
              <a:rPr lang="uk-UA" sz="2400" dirty="0" smtClean="0"/>
            </a:br>
            <a:endParaRPr lang="uk-UA" sz="2400" b="1" u="sng" dirty="0" smtClean="0">
              <a:solidFill>
                <a:srgbClr val="00B050"/>
              </a:solidFill>
              <a:latin typeface="Sylfaen"/>
            </a:endParaRPr>
          </a:p>
          <a:p>
            <a:pPr marL="342900" indent="-342900">
              <a:buFont typeface="+mj-lt"/>
              <a:buAutoNum type="arabicPeriod"/>
            </a:pPr>
            <a:r>
              <a:rPr lang="uk-UA" sz="2400" b="1" u="sng" dirty="0" smtClean="0">
                <a:solidFill>
                  <a:srgbClr val="00B050"/>
                </a:solidFill>
                <a:latin typeface="Sylfaen"/>
              </a:rPr>
              <a:t>Експериментальне завдання:</a:t>
            </a:r>
            <a:r>
              <a:rPr lang="uk-UA" sz="2400" dirty="0" smtClean="0">
                <a:solidFill>
                  <a:srgbClr val="0000FF"/>
                </a:solidFill>
                <a:latin typeface="Sylfaen"/>
              </a:rPr>
              <a:t/>
            </a:r>
            <a:br>
              <a:rPr lang="uk-UA" sz="2400" dirty="0" smtClean="0">
                <a:solidFill>
                  <a:srgbClr val="0000FF"/>
                </a:solidFill>
                <a:latin typeface="Sylfaen"/>
              </a:rPr>
            </a:br>
            <a:r>
              <a:rPr lang="uk-UA" sz="2400" dirty="0" smtClean="0">
                <a:solidFill>
                  <a:srgbClr val="0000FF"/>
                </a:solidFill>
                <a:latin typeface="Sylfaen"/>
              </a:rPr>
              <a:t>Взяти два шматочки скла(можна два однакових дзеркальця) вимити, висушити й притиснути одне до одного.</a:t>
            </a:r>
            <a:br>
              <a:rPr lang="uk-UA" sz="2400" dirty="0" smtClean="0">
                <a:solidFill>
                  <a:srgbClr val="0000FF"/>
                </a:solidFill>
                <a:latin typeface="Sylfaen"/>
              </a:rPr>
            </a:br>
            <a:r>
              <a:rPr lang="uk-UA" sz="2400" dirty="0" smtClean="0">
                <a:solidFill>
                  <a:srgbClr val="0000FF"/>
                </a:solidFill>
                <a:latin typeface="Sylfaen"/>
              </a:rPr>
              <a:t>Легко чи важко їх роз'єднати? Те саме виконати з мокрим склом. Пояснити результати досліду. </a:t>
            </a:r>
            <a:endParaRPr lang="ru-RU" sz="2400" dirty="0">
              <a:solidFill>
                <a:srgbClr val="0000FF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886273"/>
              </p:ext>
            </p:extLst>
          </p:nvPr>
        </p:nvGraphicFramePr>
        <p:xfrm>
          <a:off x="395536" y="1988840"/>
          <a:ext cx="8072494" cy="1838548"/>
        </p:xfrm>
        <a:graphic>
          <a:graphicData uri="http://schemas.openxmlformats.org/drawingml/2006/table">
            <a:tbl>
              <a:tblPr/>
              <a:tblGrid>
                <a:gridCol w="4035870"/>
                <a:gridCol w="4036624"/>
              </a:tblGrid>
              <a:tr h="233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Arial"/>
                          <a:ea typeface="Times New Roman"/>
                        </a:rPr>
                        <a:t>Основні положення МКТ</a:t>
                      </a:r>
                      <a:endParaRPr lang="ru-RU" sz="900" dirty="0">
                        <a:latin typeface="Arial"/>
                        <a:ea typeface="Times New Roman"/>
                      </a:endParaRPr>
                    </a:p>
                  </a:txBody>
                  <a:tcPr marL="61570" marR="61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Arial"/>
                          <a:ea typeface="Times New Roman"/>
                        </a:rPr>
                        <a:t>Експериментальне підтвердження</a:t>
                      </a:r>
                      <a:endParaRPr lang="ru-RU" sz="900">
                        <a:latin typeface="Arial"/>
                        <a:ea typeface="Times New Roman"/>
                      </a:endParaRPr>
                    </a:p>
                  </a:txBody>
                  <a:tcPr marL="61570" marR="61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3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/>
                          <a:ea typeface="Times New Roman"/>
                        </a:rPr>
                        <a:t>Всі</a:t>
                      </a:r>
                      <a:r>
                        <a:rPr lang="ru-RU" sz="11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</a:rPr>
                        <a:t>речовини</a:t>
                      </a:r>
                      <a:r>
                        <a:rPr lang="ru-RU" sz="11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</a:rPr>
                        <a:t>складаються</a:t>
                      </a:r>
                      <a:r>
                        <a:rPr lang="ru-RU" sz="1100" dirty="0">
                          <a:latin typeface="Times New Roman"/>
                          <a:ea typeface="Times New Roman"/>
                        </a:rPr>
                        <a:t> з молекул</a:t>
                      </a:r>
                      <a:endParaRPr lang="ru-RU" sz="900" dirty="0">
                        <a:latin typeface="Arial"/>
                        <a:ea typeface="Times New Roman"/>
                      </a:endParaRPr>
                    </a:p>
                  </a:txBody>
                  <a:tcPr marL="61570" marR="61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300">
                        <a:latin typeface="Arial"/>
                        <a:ea typeface="Times New Roman"/>
                      </a:endParaRPr>
                    </a:p>
                  </a:txBody>
                  <a:tcPr marL="61570" marR="61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Молекули перебувають у безперервному тепловому хаотичному русі</a:t>
                      </a:r>
                      <a:endParaRPr lang="ru-RU" sz="900">
                        <a:latin typeface="Arial"/>
                        <a:ea typeface="Times New Roman"/>
                      </a:endParaRPr>
                    </a:p>
                  </a:txBody>
                  <a:tcPr marL="61570" marR="61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300">
                        <a:latin typeface="Arial"/>
                        <a:ea typeface="Times New Roman"/>
                      </a:endParaRPr>
                    </a:p>
                  </a:txBody>
                  <a:tcPr marL="61570" marR="61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90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Молекули взаємодіють між собою: одночасно діють сили взаємного притягання і відштовхування.</a:t>
                      </a:r>
                      <a:endParaRPr lang="ru-RU" sz="900">
                        <a:latin typeface="Arial"/>
                        <a:ea typeface="Times New Roman"/>
                      </a:endParaRPr>
                    </a:p>
                  </a:txBody>
                  <a:tcPr marL="61570" marR="61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300" dirty="0">
                        <a:latin typeface="Arial"/>
                        <a:ea typeface="Times New Roman"/>
                      </a:endParaRPr>
                    </a:p>
                  </a:txBody>
                  <a:tcPr marL="61570" marR="61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1390</TotalTime>
  <Words>232</Words>
  <Application>Microsoft Office PowerPoint</Application>
  <PresentationFormat>Екран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11" baseType="lpstr">
      <vt:lpstr>Arial</vt:lpstr>
      <vt:lpstr>Calibri</vt:lpstr>
      <vt:lpstr>Comic Sans MS</vt:lpstr>
      <vt:lpstr>Sylfaen</vt:lpstr>
      <vt:lpstr>Times New Roman</vt:lpstr>
      <vt:lpstr>Тема Office</vt:lpstr>
      <vt:lpstr>Презентація PowerPoint</vt:lpstr>
      <vt:lpstr>Презентація PowerPoint</vt:lpstr>
      <vt:lpstr> Основні положення МКТ та її дослідне обґрунтування.</vt:lpstr>
      <vt:lpstr>Завдання для опрацювання</vt:lpstr>
      <vt:lpstr>Презентація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Язенок Андрей Леонидович</dc:creator>
  <cp:lastModifiedBy>RePack by Diakov</cp:lastModifiedBy>
  <cp:revision>100</cp:revision>
  <dcterms:created xsi:type="dcterms:W3CDTF">2014-03-09T14:19:13Z</dcterms:created>
  <dcterms:modified xsi:type="dcterms:W3CDTF">2022-03-22T14:04:46Z</dcterms:modified>
</cp:coreProperties>
</file>