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5" r:id="rId12"/>
    <p:sldId id="274" r:id="rId13"/>
    <p:sldId id="273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2258-7FE3-442F-A1CA-0C58E76F7CFA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5032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2258-7FE3-442F-A1CA-0C58E76F7CFA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49137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2258-7FE3-442F-A1CA-0C58E76F7CFA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19520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2258-7FE3-442F-A1CA-0C58E76F7CFA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35633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492258-7FE3-442F-A1CA-0C58E76F7CFA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00813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2258-7FE3-442F-A1CA-0C58E76F7CFA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57392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2258-7FE3-442F-A1CA-0C58E76F7CFA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75232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492258-7FE3-442F-A1CA-0C58E76F7CFA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03162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2258-7FE3-442F-A1CA-0C58E76F7CFA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04513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2258-7FE3-442F-A1CA-0C58E76F7CFA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41698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2258-7FE3-442F-A1CA-0C58E76F7CFA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4595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492258-7FE3-442F-A1CA-0C58E76F7CFA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7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143932" cy="352839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конденсатор</a:t>
            </a:r>
            <a:r>
              <a:rPr lang="uk-UA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РоЗВ’язування</a:t>
            </a:r>
            <a: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задач .</a:t>
            </a:r>
            <a:br>
              <a:rPr lang="uk-UA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Фізика 10 клас 13.05.2022р</a:t>
            </a:r>
            <a:endParaRPr lang="ru-RU" sz="36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7310461" cy="548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14612" y="5929330"/>
            <a:ext cx="4668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Керамічний конденсатор </a:t>
            </a:r>
            <a:r>
              <a:rPr lang="ru-RU" sz="2000" b="1" dirty="0" err="1" smtClean="0"/>
              <a:t>підналаштування</a:t>
            </a:r>
            <a:endParaRPr lang="ru-RU" sz="2000" b="1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429684" cy="298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714356"/>
            <a:ext cx="8429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Способи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з'єднання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конденсаторів</a:t>
            </a:r>
            <a:r>
              <a:rPr lang="ru-RU" sz="2800" b="1" dirty="0" smtClean="0"/>
              <a:t>: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 </a:t>
            </a:r>
            <a:r>
              <a:rPr lang="ru-RU" sz="2800" b="1" dirty="0" smtClean="0"/>
              <a:t>а) </a:t>
            </a:r>
            <a:r>
              <a:rPr lang="ru-RU" sz="2800" b="1" dirty="0" err="1" smtClean="0"/>
              <a:t>паралельно</a:t>
            </a:r>
            <a:r>
              <a:rPr lang="ru-RU" sz="2800" b="1" dirty="0" smtClean="0"/>
              <a:t>;                                 б) </a:t>
            </a:r>
            <a:r>
              <a:rPr lang="ru-RU" sz="2800" b="1" dirty="0" err="1" smtClean="0"/>
              <a:t>послідовно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429132"/>
            <a:ext cx="44291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q</a:t>
            </a:r>
            <a:r>
              <a:rPr lang="ru-RU" sz="1200" b="1" dirty="0" smtClean="0"/>
              <a:t>1</a:t>
            </a:r>
            <a:r>
              <a:rPr lang="ru-RU" b="1" dirty="0" smtClean="0"/>
              <a:t> = q</a:t>
            </a:r>
            <a:r>
              <a:rPr lang="ru-RU" sz="1200" b="1" dirty="0" smtClean="0"/>
              <a:t>2</a:t>
            </a:r>
            <a:r>
              <a:rPr lang="ru-RU" b="1" dirty="0" smtClean="0"/>
              <a:t> = </a:t>
            </a:r>
            <a:r>
              <a:rPr lang="ru-RU" b="1" dirty="0" err="1" smtClean="0"/>
              <a:t>q</a:t>
            </a:r>
            <a:r>
              <a:rPr lang="ru-RU" b="1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U1 = </a:t>
            </a:r>
            <a:r>
              <a:rPr lang="ru-RU" b="1" dirty="0" err="1" smtClean="0"/>
              <a:t>q</a:t>
            </a:r>
            <a:r>
              <a:rPr lang="ru-RU" b="1" dirty="0" smtClean="0"/>
              <a:t>/C</a:t>
            </a:r>
            <a:r>
              <a:rPr lang="ru-RU" sz="1200" b="1" dirty="0" smtClean="0"/>
              <a:t>1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U</a:t>
            </a:r>
            <a:r>
              <a:rPr lang="ru-RU" sz="1200" b="1" dirty="0" smtClean="0"/>
              <a:t>2</a:t>
            </a:r>
            <a:r>
              <a:rPr lang="ru-RU" b="1" dirty="0" smtClean="0"/>
              <a:t> = </a:t>
            </a:r>
            <a:r>
              <a:rPr lang="ru-RU" b="1" dirty="0" err="1" smtClean="0"/>
              <a:t>q</a:t>
            </a:r>
            <a:r>
              <a:rPr lang="ru-RU" b="1" dirty="0" smtClean="0"/>
              <a:t>/C</a:t>
            </a:r>
            <a:r>
              <a:rPr lang="ru-RU" sz="1200" b="1" dirty="0" smtClean="0"/>
              <a:t>2</a:t>
            </a:r>
            <a:r>
              <a:rPr lang="ru-RU" b="1" dirty="0" smtClean="0"/>
              <a:t>.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 U = U</a:t>
            </a:r>
            <a:r>
              <a:rPr lang="ru-RU" sz="1200" b="1" dirty="0" smtClean="0"/>
              <a:t>1</a:t>
            </a:r>
            <a:r>
              <a:rPr lang="ru-RU" b="1" dirty="0" smtClean="0"/>
              <a:t> + U</a:t>
            </a:r>
            <a:r>
              <a:rPr lang="ru-RU" sz="1200" b="1" dirty="0" smtClean="0"/>
              <a:t>2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463" y="2060848"/>
            <a:ext cx="738311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75656" y="404664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 </a:t>
            </a:r>
            <a:r>
              <a:rPr lang="ru-RU" sz="2400" b="1" dirty="0" err="1" smtClean="0"/>
              <a:t>послідовному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з'єднанні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конденсаторів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додаються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обернені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величини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ємностей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45763" b="29032"/>
          <a:stretch>
            <a:fillRect/>
          </a:stretch>
        </p:blipFill>
        <p:spPr bwMode="auto">
          <a:xfrm>
            <a:off x="4643438" y="4429132"/>
            <a:ext cx="339281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4071942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U</a:t>
            </a:r>
            <a:r>
              <a:rPr lang="en-US" sz="1200" b="1" dirty="0" smtClean="0"/>
              <a:t>1</a:t>
            </a:r>
            <a:r>
              <a:rPr lang="en-US" b="1" dirty="0" smtClean="0"/>
              <a:t> = U</a:t>
            </a:r>
            <a:r>
              <a:rPr lang="en-US" sz="1200" b="1" dirty="0" smtClean="0"/>
              <a:t>2</a:t>
            </a:r>
            <a:r>
              <a:rPr lang="en-US" b="1" dirty="0" smtClean="0"/>
              <a:t> = U,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4572008"/>
            <a:ext cx="2481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q</a:t>
            </a:r>
            <a:r>
              <a:rPr lang="pl-PL" sz="1200" b="1" dirty="0" smtClean="0"/>
              <a:t>1</a:t>
            </a:r>
            <a:r>
              <a:rPr lang="pl-PL" b="1" dirty="0" smtClean="0"/>
              <a:t> = С</a:t>
            </a:r>
            <a:r>
              <a:rPr lang="ru-RU" sz="1200" b="1" dirty="0" smtClean="0"/>
              <a:t>1</a:t>
            </a:r>
            <a:r>
              <a:rPr lang="pl-PL" b="1" dirty="0" smtClean="0"/>
              <a:t>U і q</a:t>
            </a:r>
            <a:r>
              <a:rPr lang="pl-PL" sz="1200" b="1" dirty="0" smtClean="0"/>
              <a:t>2</a:t>
            </a:r>
            <a:r>
              <a:rPr lang="pl-PL" b="1" dirty="0" smtClean="0"/>
              <a:t> = C</a:t>
            </a:r>
            <a:r>
              <a:rPr lang="pl-PL" sz="1200" b="1" dirty="0" smtClean="0"/>
              <a:t>2</a:t>
            </a:r>
            <a:r>
              <a:rPr lang="pl-PL" b="1" dirty="0" smtClean="0"/>
              <a:t>U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5286388"/>
            <a:ext cx="1914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q = q</a:t>
            </a:r>
            <a:r>
              <a:rPr lang="en-US" sz="1200" b="1" dirty="0" smtClean="0"/>
              <a:t>1</a:t>
            </a:r>
            <a:r>
              <a:rPr lang="en-US" b="1" dirty="0" smtClean="0"/>
              <a:t> + q</a:t>
            </a:r>
            <a:r>
              <a:rPr lang="en-US" sz="1200" b="1" dirty="0" smtClean="0"/>
              <a:t>2</a:t>
            </a:r>
            <a:r>
              <a:rPr lang="en-US" b="1" dirty="0" smtClean="0"/>
              <a:t>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5760606" cy="18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57845" y="382437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 </a:t>
            </a:r>
            <a:r>
              <a:rPr lang="ru-RU" sz="2400" b="1" dirty="0" err="1" smtClean="0"/>
              <a:t>паралельному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з'єднанні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електроємності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додаються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r="57627" b="23398"/>
          <a:stretch>
            <a:fillRect/>
          </a:stretch>
        </p:blipFill>
        <p:spPr bwMode="auto">
          <a:xfrm>
            <a:off x="5572132" y="4071942"/>
            <a:ext cx="312541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785926"/>
            <a:ext cx="857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Два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конденсатори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ємністю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10 мкФ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20 мкФ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з'єднані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у батарею за схемою,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зображеною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рисунку 1.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Потім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самі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конденсатори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з'єднали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 схемою,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зображеною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рисунку 2.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Визначте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змінилася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ємність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батареї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конденсаторів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результаті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такої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зміни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їхнього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з'єднання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57693"/>
            <a:ext cx="7358114" cy="243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28926" y="71435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Задача 1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6755"/>
          <a:stretch>
            <a:fillRect/>
          </a:stretch>
        </p:blipFill>
        <p:spPr bwMode="auto">
          <a:xfrm>
            <a:off x="90135" y="1328379"/>
            <a:ext cx="6351361" cy="393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71800" y="1066142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/>
              <a:t>С</a:t>
            </a:r>
            <a:r>
              <a:rPr lang="uk-UA" sz="2800" b="1" i="1" dirty="0" smtClean="0"/>
              <a:t>2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759958" y="4336165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/>
              <a:t>С</a:t>
            </a:r>
            <a:r>
              <a:rPr lang="uk-UA" sz="2800" b="1" i="1" dirty="0" smtClean="0"/>
              <a:t>3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2132856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/>
              <a:t>С</a:t>
            </a:r>
            <a:r>
              <a:rPr lang="uk-UA" sz="2800" b="1" i="1" dirty="0" smtClean="0"/>
              <a:t>1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65815" y="4826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</a:rPr>
              <a:t>Задача 2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4182904"/>
            <a:ext cx="466579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Обчислити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ємність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батареї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конденсаторів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якщо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ємність кожного конденсатора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дорівнює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12 мкФ. </a:t>
            </a:r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988840"/>
            <a:ext cx="65076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0070C0"/>
                </a:solidFill>
              </a:rPr>
              <a:t>Домашнє завдання:</a:t>
            </a:r>
          </a:p>
          <a:p>
            <a:endParaRPr lang="uk-UA" sz="4000" b="1" i="1" dirty="0" smtClean="0">
              <a:solidFill>
                <a:srgbClr val="0070C0"/>
              </a:solidFill>
            </a:endParaRPr>
          </a:p>
          <a:p>
            <a:r>
              <a:rPr lang="uk-UA" sz="4000" b="1" i="1" dirty="0" smtClean="0"/>
              <a:t>Повторити</a:t>
            </a:r>
            <a:r>
              <a:rPr lang="uk-UA" sz="4000" b="1" i="1" dirty="0" smtClean="0"/>
              <a:t> § 44</a:t>
            </a:r>
            <a:endParaRPr lang="uk-UA" sz="4000" b="1" i="1" dirty="0" smtClean="0"/>
          </a:p>
          <a:p>
            <a:r>
              <a:rPr lang="uk-UA" sz="4000" b="1" i="1" dirty="0" smtClean="0"/>
              <a:t>Вправа </a:t>
            </a:r>
            <a:r>
              <a:rPr lang="uk-UA" sz="4000" b="1" i="1" dirty="0" smtClean="0"/>
              <a:t>44</a:t>
            </a:r>
            <a:endParaRPr lang="ru-RU" sz="4000" b="1" i="1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7054"/>
            <a:ext cx="9144000" cy="555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57356" y="428604"/>
            <a:ext cx="6357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Дякую   за    увагу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48" y="476672"/>
            <a:ext cx="8229600" cy="188075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ЙОГО ВИНАХОДИ В ОБЛАСТІ ЕЛЕКТРИКИ, ТЕПЛОТИ І ОПТИКИ ЗРОБИЛИ ВЕЛИКИЙ ВНЕСОК У РОЗВИТОК ФІЗИКИ </a:t>
            </a:r>
            <a:r>
              <a:rPr lang="en-US" sz="2400" b="1" dirty="0" smtClean="0">
                <a:solidFill>
                  <a:srgbClr val="002060"/>
                </a:solidFill>
              </a:rPr>
              <a:t>XVIII</a:t>
            </a:r>
            <a:r>
              <a:rPr lang="ru-RU" sz="2400" b="1" dirty="0" smtClean="0">
                <a:solidFill>
                  <a:srgbClr val="002060"/>
                </a:solidFill>
              </a:rPr>
              <a:t> СТОЛІТТЯ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3431459" cy="411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248" y="2357430"/>
            <a:ext cx="4572000" cy="2191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ВИНАЙШОВ ПЕРШИЙ ЕЛЕКТРИЧНИЙ КОНДЕНСАТОР – ЛЕЙДЕНСКУ БАНКУ (1745)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786454"/>
            <a:ext cx="5618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Лейденська</a:t>
            </a:r>
            <a:r>
              <a:rPr lang="ru-RU" sz="2400" b="1" dirty="0" smtClean="0"/>
              <a:t> банка (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наповненням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85860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За видом </a:t>
            </a:r>
            <a:r>
              <a:rPr lang="ru-RU" sz="2400" b="1" dirty="0" err="1" smtClean="0">
                <a:solidFill>
                  <a:srgbClr val="FF0000"/>
                </a:solidFill>
              </a:rPr>
              <a:t>діелектрика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розрізняють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         - </a:t>
            </a:r>
            <a:r>
              <a:rPr lang="ru-RU" sz="2000" b="1" dirty="0" err="1" smtClean="0"/>
              <a:t>Вакуумні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конденсатори</a:t>
            </a:r>
            <a:r>
              <a:rPr lang="ru-RU" sz="2000" b="1" dirty="0" smtClean="0"/>
              <a:t> </a:t>
            </a:r>
            <a:r>
              <a:rPr lang="ru-RU" sz="2000" dirty="0" smtClean="0"/>
              <a:t>(обкладки без </a:t>
            </a:r>
            <a:r>
              <a:rPr lang="ru-RU" sz="2000" dirty="0" err="1" smtClean="0"/>
              <a:t>діелектрика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вакуумі</a:t>
            </a:r>
            <a:r>
              <a:rPr lang="ru-RU" sz="2000" dirty="0" smtClean="0"/>
              <a:t>);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      - </a:t>
            </a:r>
            <a:r>
              <a:rPr lang="ru-RU" sz="2000" b="1" dirty="0" err="1" smtClean="0"/>
              <a:t>Конденсатори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газоподібним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діелектриком</a:t>
            </a:r>
            <a:r>
              <a:rPr lang="ru-RU" sz="2000" b="1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      - </a:t>
            </a:r>
            <a:r>
              <a:rPr lang="ru-RU" sz="2000" b="1" dirty="0" err="1" smtClean="0"/>
              <a:t>Конденсатори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рідким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діелектриком</a:t>
            </a:r>
            <a:r>
              <a:rPr lang="ru-RU" sz="2000" b="1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      - </a:t>
            </a:r>
            <a:r>
              <a:rPr lang="ru-RU" sz="2000" b="1" dirty="0" err="1" smtClean="0"/>
              <a:t>Конденсатори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твердим </a:t>
            </a:r>
            <a:r>
              <a:rPr lang="ru-RU" sz="2000" b="1" dirty="0" err="1" smtClean="0"/>
              <a:t>неорганічним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діелектриком</a:t>
            </a:r>
            <a:r>
              <a:rPr lang="ru-RU" sz="2000" dirty="0" smtClean="0"/>
              <a:t>: </a:t>
            </a:r>
            <a:r>
              <a:rPr lang="ru-RU" sz="2000" dirty="0" err="1" smtClean="0"/>
              <a:t>скляні</a:t>
            </a:r>
            <a:r>
              <a:rPr lang="ru-RU" sz="2000" dirty="0" smtClean="0"/>
              <a:t>, </a:t>
            </a:r>
            <a:r>
              <a:rPr lang="ru-RU" sz="2000" dirty="0" err="1" smtClean="0"/>
              <a:t>слюдяні</a:t>
            </a:r>
            <a:r>
              <a:rPr lang="ru-RU" sz="2000" dirty="0" smtClean="0"/>
              <a:t>, </a:t>
            </a:r>
            <a:r>
              <a:rPr lang="ru-RU" sz="2000" dirty="0" err="1" smtClean="0"/>
              <a:t>керамічні</a:t>
            </a:r>
            <a:r>
              <a:rPr lang="ru-RU" sz="2000" dirty="0" smtClean="0"/>
              <a:t>, </a:t>
            </a:r>
            <a:r>
              <a:rPr lang="ru-RU" sz="2000" dirty="0" err="1" smtClean="0"/>
              <a:t>тонкошарові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неорганічних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плівок</a:t>
            </a:r>
            <a:r>
              <a:rPr lang="ru-RU" sz="2000" dirty="0" smtClean="0"/>
              <a:t> 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      - </a:t>
            </a:r>
            <a:r>
              <a:rPr lang="ru-RU" sz="2000" b="1" dirty="0" err="1" smtClean="0"/>
              <a:t>Конденсатори</a:t>
            </a:r>
            <a:r>
              <a:rPr lang="ru-RU" sz="2000" b="1" dirty="0" smtClean="0"/>
              <a:t> з твердим </a:t>
            </a:r>
            <a:r>
              <a:rPr lang="ru-RU" sz="2000" b="1" dirty="0" err="1" smtClean="0"/>
              <a:t>органічним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діелектриком</a:t>
            </a:r>
            <a:r>
              <a:rPr lang="ru-RU" sz="2000" dirty="0" smtClean="0"/>
              <a:t>: </a:t>
            </a:r>
            <a:r>
              <a:rPr lang="ru-RU" sz="2000" dirty="0" err="1" smtClean="0"/>
              <a:t>паперові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металопаперові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плівкові</a:t>
            </a:r>
            <a:r>
              <a:rPr lang="ru-RU" sz="2000" dirty="0" smtClean="0"/>
              <a:t>, </a:t>
            </a:r>
            <a:r>
              <a:rPr lang="ru-RU" sz="2000" dirty="0" err="1" smtClean="0"/>
              <a:t>комбіновані</a:t>
            </a:r>
            <a:r>
              <a:rPr lang="ru-RU" sz="2000" dirty="0" smtClean="0"/>
              <a:t> 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     - </a:t>
            </a:r>
            <a:r>
              <a:rPr lang="ru-RU" sz="2000" b="1" dirty="0" err="1" smtClean="0"/>
              <a:t>Електролітичні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оксидо-напівпровідникові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конденсатори</a:t>
            </a:r>
            <a:r>
              <a:rPr lang="ru-RU" sz="2000" b="1" dirty="0" smtClean="0"/>
              <a:t>.  </a:t>
            </a:r>
            <a:r>
              <a:rPr lang="ru-RU" sz="2000" dirty="0" smtClean="0"/>
              <a:t>(В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діелектрика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використовується</a:t>
            </a:r>
            <a:r>
              <a:rPr lang="ru-RU" sz="2000" dirty="0" smtClean="0"/>
              <a:t> шар оксиду </a:t>
            </a:r>
            <a:r>
              <a:rPr lang="ru-RU" sz="2000" dirty="0" err="1" smtClean="0"/>
              <a:t>металу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85531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Повторимо </a:t>
            </a:r>
            <a:r>
              <a:rPr lang="ru-RU" sz="3600" b="1" dirty="0" err="1">
                <a:solidFill>
                  <a:srgbClr val="0070C0"/>
                </a:solidFill>
              </a:rPr>
              <a:t>к</a:t>
            </a:r>
            <a:r>
              <a:rPr lang="ru-RU" sz="3600" b="1" dirty="0" err="1" smtClean="0">
                <a:solidFill>
                  <a:srgbClr val="0070C0"/>
                </a:solidFill>
              </a:rPr>
              <a:t>ласиф</a:t>
            </a:r>
            <a:r>
              <a:rPr lang="uk-UA" sz="3600" b="1" dirty="0" err="1" smtClean="0">
                <a:solidFill>
                  <a:srgbClr val="0070C0"/>
                </a:solidFill>
              </a:rPr>
              <a:t>ікацію</a:t>
            </a:r>
            <a:r>
              <a:rPr lang="uk-UA" sz="3600" b="1" dirty="0" smtClean="0">
                <a:solidFill>
                  <a:srgbClr val="0070C0"/>
                </a:solidFill>
              </a:rPr>
              <a:t> </a:t>
            </a:r>
            <a:r>
              <a:rPr lang="uk-UA" sz="3600" b="1" dirty="0" smtClean="0">
                <a:solidFill>
                  <a:srgbClr val="0070C0"/>
                </a:solidFill>
              </a:rPr>
              <a:t>конденсаторів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653" y="188640"/>
            <a:ext cx="90011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За </a:t>
            </a:r>
            <a:r>
              <a:rPr lang="ru-RU" sz="2400" b="1" dirty="0" err="1" smtClean="0">
                <a:solidFill>
                  <a:srgbClr val="FF0000"/>
                </a:solidFill>
              </a:rPr>
              <a:t>можливістю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зміни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своєї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ємності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/>
              <a:t> -  </a:t>
            </a:r>
            <a:r>
              <a:rPr lang="ru-RU" sz="2000" b="1" dirty="0" err="1" smtClean="0"/>
              <a:t>Постійні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конденсатори</a:t>
            </a:r>
            <a:r>
              <a:rPr lang="ru-RU" sz="2000" b="1" dirty="0" smtClean="0"/>
              <a:t> —</a:t>
            </a:r>
            <a:r>
              <a:rPr lang="ru-RU" sz="2000" dirty="0" err="1" smtClean="0"/>
              <a:t>клас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конденсаторів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сталу</a:t>
            </a:r>
            <a:r>
              <a:rPr lang="ru-RU" sz="2000" dirty="0" smtClean="0"/>
              <a:t> ємність.</a:t>
            </a:r>
          </a:p>
          <a:p>
            <a:pPr algn="just">
              <a:lnSpc>
                <a:spcPct val="150000"/>
              </a:lnSpc>
            </a:pPr>
            <a:endParaRPr lang="ru-RU" sz="2000" dirty="0" smtClean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000" b="1" dirty="0" err="1" smtClean="0"/>
              <a:t>Змінні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конденсатори</a:t>
            </a:r>
            <a:r>
              <a:rPr lang="ru-RU" sz="2000" b="1" dirty="0" smtClean="0"/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конденсатори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дозволяють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</a:t>
            </a:r>
            <a:r>
              <a:rPr lang="ru-RU" sz="2000" dirty="0" err="1" smtClean="0"/>
              <a:t>ємності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процесі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функціонування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апаратури</a:t>
            </a:r>
            <a:r>
              <a:rPr lang="ru-RU" sz="20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ru-RU" sz="2000" dirty="0" smtClean="0"/>
          </a:p>
          <a:p>
            <a:pPr algn="just">
              <a:lnSpc>
                <a:spcPct val="150000"/>
              </a:lnSpc>
            </a:pPr>
            <a:r>
              <a:rPr lang="ru-RU" sz="2000" b="1" dirty="0" smtClean="0"/>
              <a:t>-  </a:t>
            </a:r>
            <a:r>
              <a:rPr lang="ru-RU" sz="2000" b="1" dirty="0" err="1" smtClean="0"/>
              <a:t>Конденсатори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підлаштування</a:t>
            </a:r>
            <a:r>
              <a:rPr lang="ru-RU" sz="2000" b="1" dirty="0" smtClean="0"/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конденсатори</a:t>
            </a:r>
            <a:r>
              <a:rPr lang="ru-RU" sz="2000" dirty="0" smtClean="0"/>
              <a:t>, ємність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змінюється</a:t>
            </a:r>
            <a:r>
              <a:rPr lang="ru-RU" sz="2000" dirty="0" smtClean="0"/>
              <a:t> при разовому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періодичному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регулюванню</a:t>
            </a:r>
            <a:r>
              <a:rPr lang="ru-RU" sz="2000" dirty="0" smtClean="0"/>
              <a:t> і не </a:t>
            </a:r>
            <a:r>
              <a:rPr lang="ru-RU" sz="2000" dirty="0" err="1" smtClean="0"/>
              <a:t>змінюється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процесі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функціонування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апаратури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843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За формою обкладок </a:t>
            </a:r>
            <a:r>
              <a:rPr lang="ru-RU" sz="3600" b="1" dirty="0" err="1" smtClean="0">
                <a:solidFill>
                  <a:srgbClr val="FF0000"/>
                </a:solidFill>
              </a:rPr>
              <a:t>конденсатори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бувають</a:t>
            </a:r>
            <a:r>
              <a:rPr lang="ru-RU" sz="3600" b="1" dirty="0" smtClean="0">
                <a:solidFill>
                  <a:srgbClr val="FF0000"/>
                </a:solidFill>
              </a:rPr>
              <a:t>: 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/>
              <a:t>- </a:t>
            </a:r>
            <a:r>
              <a:rPr lang="ru-RU" sz="3600" b="1" dirty="0" err="1" smtClean="0"/>
              <a:t>плоскі</a:t>
            </a:r>
            <a:r>
              <a:rPr lang="ru-RU" sz="3600" b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/>
              <a:t>- </a:t>
            </a:r>
            <a:r>
              <a:rPr lang="ru-RU" sz="3600" b="1" dirty="0" err="1" smtClean="0"/>
              <a:t>циліндричні</a:t>
            </a:r>
            <a:r>
              <a:rPr lang="ru-RU" sz="3600" b="1" dirty="0" smtClean="0"/>
              <a:t>,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600" b="1" dirty="0" err="1" smtClean="0"/>
              <a:t>сферичні</a:t>
            </a:r>
            <a:r>
              <a:rPr lang="ru-RU" sz="3600" b="1" dirty="0" smtClean="0"/>
              <a:t>,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600" b="1" dirty="0" err="1" smtClean="0"/>
              <a:t>рулонні</a:t>
            </a:r>
            <a:r>
              <a:rPr lang="ru-RU" sz="3600" b="1" dirty="0" smtClean="0"/>
              <a:t> 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321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339752" y="515719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Конденсатори</a:t>
            </a:r>
            <a:endParaRPr lang="ru-RU" sz="2000" b="1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6862784" cy="516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70" y="5715016"/>
            <a:ext cx="585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Вакуумний</a:t>
            </a:r>
            <a:r>
              <a:rPr lang="ru-RU" sz="2000" b="1" dirty="0" smtClean="0"/>
              <a:t> конденсатор </a:t>
            </a:r>
            <a:r>
              <a:rPr lang="ru-RU" sz="2000" b="1" dirty="0" err="1" smtClean="0"/>
              <a:t>сталої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ємності</a:t>
            </a:r>
            <a:r>
              <a:rPr lang="ru-RU" sz="2000" b="1" dirty="0" smtClean="0"/>
              <a:t> (12 пФ, 20 кВ)</a:t>
            </a:r>
            <a:endParaRPr lang="ru-RU" sz="2000" b="1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6419872" cy="547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14612" y="5929330"/>
            <a:ext cx="4358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Керамічний</a:t>
            </a:r>
            <a:r>
              <a:rPr lang="ru-RU" sz="2000" b="1" dirty="0" smtClean="0"/>
              <a:t> конденсатор </a:t>
            </a:r>
            <a:r>
              <a:rPr lang="ru-RU" sz="2000" b="1" dirty="0" err="1" smtClean="0"/>
              <a:t>сталої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ємності</a:t>
            </a:r>
            <a:endParaRPr lang="ru-RU" sz="2000" b="1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04"/>
            <a:ext cx="6429420" cy="522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14612" y="5786454"/>
            <a:ext cx="4309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Оксидно-електролітичний</a:t>
            </a:r>
            <a:r>
              <a:rPr lang="ru-RU" sz="2000" b="1" dirty="0" smtClean="0"/>
              <a:t> конденсатор</a:t>
            </a:r>
            <a:endParaRPr lang="ru-RU" sz="2000" b="1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199</TotalTime>
  <Words>365</Words>
  <Application>Microsoft Office PowerPoint</Application>
  <PresentationFormat>Екран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Cambria</vt:lpstr>
      <vt:lpstr>Rockwell</vt:lpstr>
      <vt:lpstr>Rockwell Condensed</vt:lpstr>
      <vt:lpstr>Wingdings</vt:lpstr>
      <vt:lpstr>Дерево</vt:lpstr>
      <vt:lpstr> конденсатори.  РоЗВ’язування задач .  Фізика 10 клас 13.05.2022р</vt:lpstr>
      <vt:lpstr>ЙОГО ВИНАХОДИ В ОБЛАСТІ ЕЛЕКТРИКИ, ТЕПЛОТИ І ОПТИКИ ЗРОБИЛИ ВЕЛИКИЙ ВНЕСОК У РОЗВИТОК ФІЗИКИ XVIII СТОЛІТТЯ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конденсаторів.  З’єднання конденсаторів .</dc:title>
  <dc:creator>1</dc:creator>
  <cp:lastModifiedBy>RePack by Diakov</cp:lastModifiedBy>
  <cp:revision>24</cp:revision>
  <dcterms:created xsi:type="dcterms:W3CDTF">2013-09-16T11:15:11Z</dcterms:created>
  <dcterms:modified xsi:type="dcterms:W3CDTF">2022-05-06T09:24:45Z</dcterms:modified>
</cp:coreProperties>
</file>