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60" r:id="rId5"/>
    <p:sldId id="261" r:id="rId6"/>
    <p:sldId id="258" r:id="rId7"/>
    <p:sldId id="26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0547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Перший закон термодинаміки. Адіабатний процес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93096"/>
            <a:ext cx="7854696" cy="688040"/>
          </a:xfrm>
        </p:spPr>
        <p:txBody>
          <a:bodyPr/>
          <a:lstStyle/>
          <a:p>
            <a:r>
              <a:rPr lang="ru-RU" sz="3200" dirty="0" err="1" smtClean="0">
                <a:latin typeface="Arial Black" panose="020B0A04020102020204" pitchFamily="34" charset="0"/>
              </a:rPr>
              <a:t>Фізика</a:t>
            </a:r>
            <a:r>
              <a:rPr lang="ru-RU" sz="3200" dirty="0" smtClean="0">
                <a:latin typeface="Arial Black" panose="020B0A04020102020204" pitchFamily="34" charset="0"/>
              </a:rPr>
              <a:t>  10 </a:t>
            </a:r>
            <a:r>
              <a:rPr lang="ru-RU" sz="3200" dirty="0" err="1" smtClean="0">
                <a:latin typeface="Arial Black" panose="020B0A04020102020204" pitchFamily="34" charset="0"/>
              </a:rPr>
              <a:t>клас</a:t>
            </a:r>
            <a:r>
              <a:rPr lang="ru-RU" sz="3200" dirty="0" smtClean="0">
                <a:latin typeface="Arial Black" panose="020B0A04020102020204" pitchFamily="34" charset="0"/>
              </a:rPr>
              <a:t>  06.04.2022р</a:t>
            </a:r>
            <a:r>
              <a:rPr lang="ru-RU" dirty="0" smtClean="0">
                <a:latin typeface="Arial Black" panose="020B0A04020102020204" pitchFamily="34" charset="0"/>
              </a:rPr>
              <a:t>.</a:t>
            </a:r>
            <a:endParaRPr lang="ru-RU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величини:</a:t>
            </a:r>
            <a:br>
              <a:rPr lang="uk-UA" dirty="0" smtClean="0"/>
            </a:br>
            <a:r>
              <a:rPr lang="uk-UA" dirty="0" smtClean="0"/>
              <a:t>робота газу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/>
          </a:bodyPr>
          <a:lstStyle/>
          <a:p>
            <a:r>
              <a:rPr lang="en-US" b="1" dirty="0" smtClean="0"/>
              <a:t>A</a:t>
            </a:r>
            <a:r>
              <a:rPr lang="uk-UA" dirty="0" smtClean="0"/>
              <a:t> – робота (Дж)</a:t>
            </a:r>
          </a:p>
          <a:p>
            <a:endParaRPr lang="uk-UA" dirty="0" smtClean="0"/>
          </a:p>
          <a:p>
            <a:r>
              <a:rPr lang="uk-UA" dirty="0" smtClean="0"/>
              <a:t>Якщо об'єм  газу збільшується, то газ виконує роботу        А&gt;0</a:t>
            </a:r>
          </a:p>
          <a:p>
            <a:endParaRPr lang="uk-UA" dirty="0" smtClean="0"/>
          </a:p>
          <a:p>
            <a:r>
              <a:rPr lang="uk-UA" dirty="0" smtClean="0"/>
              <a:t>Якщо об'єм  газу зменшується, то над газом виконують роботу     А&lt;0</a:t>
            </a:r>
          </a:p>
          <a:p>
            <a:endParaRPr lang="uk-UA" dirty="0" smtClean="0"/>
          </a:p>
          <a:p>
            <a:r>
              <a:rPr lang="uk-UA" dirty="0" smtClean="0"/>
              <a:t>Якщо об'єм газу не змінюється, то А=0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Задача 1:</a:t>
            </a:r>
            <a:br>
              <a:rPr lang="uk-UA" dirty="0" smtClean="0"/>
            </a:br>
            <a:r>
              <a:rPr lang="uk-UA" sz="2800" dirty="0" smtClean="0"/>
              <a:t>Під час нагрівання газу його внутрішня енергія змінилась на 600 Дж, при цьому газ виконав роботу 200 Дж. Яку кількість теплоти передали газу?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температура збільшувалась, то </a:t>
            </a:r>
            <a:r>
              <a:rPr lang="en-US" sz="2400" dirty="0" smtClean="0"/>
              <a:t>∆U</a:t>
            </a:r>
            <a:r>
              <a:rPr lang="uk-UA" sz="2400" dirty="0" smtClean="0"/>
              <a:t>&gt;0</a:t>
            </a:r>
          </a:p>
          <a:p>
            <a:r>
              <a:rPr lang="en-US" sz="2800" dirty="0" smtClean="0"/>
              <a:t>∆U</a:t>
            </a:r>
            <a:r>
              <a:rPr lang="uk-UA" sz="2800" dirty="0" smtClean="0"/>
              <a:t>=600 Дж</a:t>
            </a:r>
          </a:p>
          <a:p>
            <a:endParaRPr lang="uk-UA" sz="2800" dirty="0" smtClean="0"/>
          </a:p>
          <a:p>
            <a:r>
              <a:rPr lang="uk-UA" sz="2800" dirty="0" smtClean="0"/>
              <a:t>Якщо газ виконував роботу, то </a:t>
            </a:r>
            <a:r>
              <a:rPr lang="uk-UA" dirty="0" smtClean="0"/>
              <a:t>А&gt;0</a:t>
            </a:r>
          </a:p>
          <a:p>
            <a:r>
              <a:rPr lang="uk-UA" dirty="0" smtClean="0"/>
              <a:t>А=200 Дж</a:t>
            </a:r>
          </a:p>
          <a:p>
            <a:endParaRPr lang="uk-UA" dirty="0" smtClean="0"/>
          </a:p>
          <a:p>
            <a:r>
              <a:rPr lang="uk-UA" dirty="0" smtClean="0"/>
              <a:t>Перший закон термодинаміки: </a:t>
            </a:r>
          </a:p>
          <a:p>
            <a:r>
              <a:rPr lang="en-US" sz="2800" dirty="0" smtClean="0"/>
              <a:t>Q=∆U+A</a:t>
            </a:r>
            <a:r>
              <a:rPr lang="uk-UA" sz="2800" dirty="0" smtClean="0"/>
              <a:t>= 600 Дж+200 Дж = 800 Дж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Задача 2:</a:t>
            </a:r>
            <a:br>
              <a:rPr lang="uk-UA" dirty="0" smtClean="0"/>
            </a:br>
            <a:r>
              <a:rPr lang="uk-UA" sz="2800" dirty="0" smtClean="0"/>
              <a:t>Над ідеальним газом виконано роботу 200 Дж, при цьому його внутрішня енергія збільшилась на 500 Дж. Знайти кількість теплоти, передану газу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/>
          <a:lstStyle/>
          <a:p>
            <a:r>
              <a:rPr lang="uk-UA" dirty="0" smtClean="0"/>
              <a:t>Якщо над газом виконували роботу, то А&lt;0</a:t>
            </a:r>
          </a:p>
          <a:p>
            <a:r>
              <a:rPr lang="uk-UA" dirty="0" smtClean="0"/>
              <a:t>А=-200Дж</a:t>
            </a:r>
          </a:p>
          <a:p>
            <a:endParaRPr lang="uk-UA" dirty="0" smtClean="0"/>
          </a:p>
          <a:p>
            <a:r>
              <a:rPr lang="uk-UA" dirty="0" smtClean="0"/>
              <a:t>  Якщо внутрішня енергія збільшилась, то </a:t>
            </a:r>
            <a:r>
              <a:rPr lang="en-US" sz="2000" dirty="0" smtClean="0"/>
              <a:t>∆U</a:t>
            </a:r>
            <a:r>
              <a:rPr lang="uk-UA" sz="2000" dirty="0" smtClean="0"/>
              <a:t>&gt;0</a:t>
            </a:r>
          </a:p>
          <a:p>
            <a:r>
              <a:rPr lang="en-US" sz="2400" dirty="0" smtClean="0"/>
              <a:t>∆U</a:t>
            </a:r>
            <a:r>
              <a:rPr lang="uk-UA" sz="2400" dirty="0" smtClean="0"/>
              <a:t>=500 Дж</a:t>
            </a:r>
          </a:p>
          <a:p>
            <a:endParaRPr lang="uk-UA" sz="2400" dirty="0" smtClean="0"/>
          </a:p>
          <a:p>
            <a:r>
              <a:rPr lang="uk-UA" sz="2400" dirty="0" smtClean="0"/>
              <a:t>Перший закон термодинаміки: </a:t>
            </a:r>
          </a:p>
          <a:p>
            <a:r>
              <a:rPr lang="en-US" sz="2400" dirty="0" smtClean="0"/>
              <a:t>Q=∆U+A</a:t>
            </a:r>
            <a:r>
              <a:rPr lang="uk-UA" sz="2400" dirty="0" smtClean="0"/>
              <a:t>= 500 Дж-200 Дж = 300 </a:t>
            </a:r>
            <a:r>
              <a:rPr lang="uk-UA" sz="2400" dirty="0" err="1" smtClean="0"/>
              <a:t>Дж</a:t>
            </a:r>
            <a:endParaRPr lang="uk-UA" sz="2400" dirty="0" smtClean="0"/>
          </a:p>
          <a:p>
            <a:endParaRPr lang="uk-UA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87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3</a:t>
            </a:r>
            <a:br>
              <a:rPr lang="ru-RU" dirty="0" smtClean="0"/>
            </a:br>
            <a:r>
              <a:rPr lang="ru-RU" sz="2800" dirty="0" smtClean="0"/>
              <a:t>Газ </a:t>
            </a:r>
            <a:r>
              <a:rPr lang="ru-RU" sz="2800" dirty="0" err="1" smtClean="0"/>
              <a:t>отримав</a:t>
            </a:r>
            <a:r>
              <a:rPr lang="ru-RU" sz="2800" dirty="0" smtClean="0"/>
              <a:t> 120 Дж тепла,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газ </a:t>
            </a:r>
            <a:r>
              <a:rPr lang="ru-RU" sz="2800" dirty="0" err="1" smtClean="0"/>
              <a:t>виконав</a:t>
            </a:r>
            <a:r>
              <a:rPr lang="ru-RU" sz="2800" dirty="0" smtClean="0"/>
              <a:t> роботу 200 Дж.  На </a:t>
            </a:r>
            <a:r>
              <a:rPr lang="ru-RU" sz="2800" dirty="0" err="1" smtClean="0"/>
              <a:t>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змінилась</a:t>
            </a:r>
            <a:r>
              <a:rPr lang="ru-RU" sz="2800" dirty="0" smtClean="0"/>
              <a:t> </a:t>
            </a:r>
            <a:r>
              <a:rPr lang="ru-RU" sz="2800" dirty="0" err="1" smtClean="0"/>
              <a:t>внутрішня</a:t>
            </a:r>
            <a:r>
              <a:rPr lang="ru-RU" sz="2800" dirty="0" smtClean="0"/>
              <a:t> </a:t>
            </a:r>
            <a:r>
              <a:rPr lang="ru-RU" sz="2800" dirty="0" err="1" smtClean="0"/>
              <a:t>енергія</a:t>
            </a:r>
            <a:r>
              <a:rPr lang="ru-RU" sz="2800" dirty="0" smtClean="0"/>
              <a:t> газу? Газ </a:t>
            </a:r>
            <a:r>
              <a:rPr lang="ru-RU" sz="2800" dirty="0" err="1" smtClean="0"/>
              <a:t>нагрівся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охолодився</a:t>
            </a:r>
            <a:r>
              <a:rPr lang="ru-RU" sz="2800" dirty="0" smtClean="0"/>
              <a:t>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uk-UA" dirty="0" smtClean="0"/>
              <a:t>Якщо газ отримував тепло, то </a:t>
            </a:r>
            <a:r>
              <a:rPr lang="en-US" dirty="0" smtClean="0"/>
              <a:t>Q&gt;</a:t>
            </a:r>
            <a:r>
              <a:rPr lang="uk-UA" dirty="0" smtClean="0"/>
              <a:t>0          </a:t>
            </a:r>
            <a:r>
              <a:rPr lang="en-US" dirty="0" smtClean="0"/>
              <a:t>Q</a:t>
            </a:r>
            <a:r>
              <a:rPr lang="uk-UA" dirty="0" smtClean="0"/>
              <a:t>=120 Дж</a:t>
            </a:r>
          </a:p>
          <a:p>
            <a:endParaRPr lang="uk-UA" dirty="0" smtClean="0"/>
          </a:p>
          <a:p>
            <a:r>
              <a:rPr lang="uk-UA" dirty="0" smtClean="0"/>
              <a:t>Якщо газ виконує роботу, то А&gt;0                А=200 Дж</a:t>
            </a:r>
          </a:p>
          <a:p>
            <a:endParaRPr lang="uk-UA" sz="2800" dirty="0" smtClean="0"/>
          </a:p>
          <a:p>
            <a:r>
              <a:rPr lang="uk-UA" sz="2800" dirty="0" smtClean="0"/>
              <a:t>Перший закон термодинаміки:       </a:t>
            </a:r>
            <a:r>
              <a:rPr lang="en-US" sz="2800" dirty="0" smtClean="0"/>
              <a:t>Q=∆U+A</a:t>
            </a:r>
            <a:endParaRPr lang="uk-UA" sz="2800" dirty="0" smtClean="0"/>
          </a:p>
          <a:p>
            <a:r>
              <a:rPr lang="uk-UA" sz="2800" dirty="0" smtClean="0"/>
              <a:t>Звідси: </a:t>
            </a:r>
            <a:r>
              <a:rPr lang="en-US" sz="2400" dirty="0" smtClean="0"/>
              <a:t>∆U=Q</a:t>
            </a:r>
            <a:r>
              <a:rPr lang="uk-UA" sz="2400" dirty="0" smtClean="0"/>
              <a:t>-</a:t>
            </a:r>
            <a:r>
              <a:rPr lang="en-US" sz="2400" dirty="0" smtClean="0"/>
              <a:t>A</a:t>
            </a:r>
            <a:r>
              <a:rPr lang="uk-UA" sz="2400" dirty="0" smtClean="0"/>
              <a:t>=120-200=-80 Дж</a:t>
            </a:r>
          </a:p>
          <a:p>
            <a:r>
              <a:rPr lang="uk-UA" sz="2400" dirty="0" smtClean="0"/>
              <a:t>Отже, внутрішня енергія зменшилась на 80 Дж.</a:t>
            </a:r>
          </a:p>
          <a:p>
            <a:r>
              <a:rPr lang="uk-UA" sz="2400" dirty="0" smtClean="0"/>
              <a:t>Газ охолоджувався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Адіабатний процес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/>
          <a:lstStyle/>
          <a:p>
            <a:r>
              <a:rPr lang="uk-UA" dirty="0" smtClean="0"/>
              <a:t>Адіабатним називається процес в газах, який відбувається без теплообміну з навколишнім середовищем. </a:t>
            </a:r>
            <a:r>
              <a:rPr lang="en-US" dirty="0" smtClean="0"/>
              <a:t>Q=0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17632" cy="79208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/>
              <a:t>Задачі для самостійного розв'язання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76780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1.</a:t>
            </a:r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2.</a:t>
            </a:r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3.</a:t>
            </a:r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4. </a:t>
            </a:r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l="9472" t="36506" r="8438" b="51654"/>
          <a:stretch>
            <a:fillRect/>
          </a:stretch>
        </p:blipFill>
        <p:spPr bwMode="auto">
          <a:xfrm>
            <a:off x="755575" y="4221088"/>
            <a:ext cx="811290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 l="9488" t="33000" r="16189" b="57117"/>
          <a:stretch>
            <a:fillRect/>
          </a:stretch>
        </p:blipFill>
        <p:spPr bwMode="auto">
          <a:xfrm>
            <a:off x="683568" y="1556792"/>
            <a:ext cx="812250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8682" t="27626" r="9228" b="63494"/>
          <a:stretch>
            <a:fillRect/>
          </a:stretch>
        </p:blipFill>
        <p:spPr bwMode="auto">
          <a:xfrm>
            <a:off x="611560" y="2996952"/>
            <a:ext cx="832092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 l="8698" t="41895" r="7755" b="46245"/>
          <a:stretch>
            <a:fillRect/>
          </a:stretch>
        </p:blipFill>
        <p:spPr bwMode="auto">
          <a:xfrm>
            <a:off x="611560" y="5517232"/>
            <a:ext cx="824291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Вивчити параграф 38</a:t>
            </a:r>
          </a:p>
          <a:p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Виконати </a:t>
            </a:r>
            <a:r>
              <a:rPr lang="uk-UA" smtClean="0">
                <a:latin typeface="Arial" panose="020B0604020202020204" pitchFamily="34" charset="0"/>
                <a:cs typeface="Arial" panose="020B0604020202020204" pitchFamily="34" charset="0"/>
              </a:rPr>
              <a:t>вправу 38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(дві- три на вибір)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29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Методичний коментар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 Narrow" panose="020B0606020202030204" pitchFamily="34" charset="0"/>
              </a:rPr>
              <a:t>Матеріал презентації розрахований на два </a:t>
            </a:r>
            <a:r>
              <a:rPr lang="uk-UA" dirty="0" err="1" smtClean="0">
                <a:latin typeface="Arial Narrow" panose="020B0606020202030204" pitchFamily="34" charset="0"/>
              </a:rPr>
              <a:t>уроки</a:t>
            </a:r>
            <a:endParaRPr lang="uk-UA" dirty="0" smtClean="0">
              <a:latin typeface="Arial Narrow" panose="020B0606020202030204" pitchFamily="34" charset="0"/>
            </a:endParaRPr>
          </a:p>
          <a:p>
            <a:endParaRPr lang="uk-UA" dirty="0" smtClean="0">
              <a:latin typeface="Arial Narrow" panose="020B0606020202030204" pitchFamily="34" charset="0"/>
            </a:endParaRPr>
          </a:p>
          <a:p>
            <a:r>
              <a:rPr lang="uk-UA" dirty="0" smtClean="0">
                <a:latin typeface="Arial Narrow" panose="020B0606020202030204" pitchFamily="34" charset="0"/>
              </a:rPr>
              <a:t>Основні положення по новому матеріалу запишіть </a:t>
            </a:r>
          </a:p>
          <a:p>
            <a:endParaRPr lang="uk-UA" dirty="0" smtClean="0">
              <a:latin typeface="Arial Narrow" panose="020B0606020202030204" pitchFamily="34" charset="0"/>
            </a:endParaRPr>
          </a:p>
          <a:p>
            <a:r>
              <a:rPr lang="uk-UA" dirty="0" err="1" smtClean="0">
                <a:latin typeface="Arial Narrow" panose="020B0606020202030204" pitchFamily="34" charset="0"/>
              </a:rPr>
              <a:t>Розв</a:t>
            </a:r>
            <a:r>
              <a:rPr lang="en-US" dirty="0" smtClean="0">
                <a:latin typeface="Arial Narrow" panose="020B0606020202030204" pitchFamily="34" charset="0"/>
              </a:rPr>
              <a:t>’</a:t>
            </a:r>
            <a:r>
              <a:rPr lang="uk-UA" dirty="0" err="1" smtClean="0">
                <a:latin typeface="Arial Narrow" panose="020B0606020202030204" pitchFamily="34" charset="0"/>
              </a:rPr>
              <a:t>язана</a:t>
            </a:r>
            <a:r>
              <a:rPr lang="uk-UA" dirty="0" smtClean="0">
                <a:latin typeface="Arial Narrow" panose="020B0606020202030204" pitchFamily="34" charset="0"/>
              </a:rPr>
              <a:t> задача є у параграфі 38,пункт </a:t>
            </a:r>
          </a:p>
          <a:p>
            <a:pPr marL="0" indent="0">
              <a:buNone/>
            </a:pPr>
            <a:r>
              <a:rPr lang="uk-UA" dirty="0" smtClean="0">
                <a:latin typeface="Arial Narrow" panose="020B0606020202030204" pitchFamily="34" charset="0"/>
              </a:rPr>
              <a:t>4,розгляньте її</a:t>
            </a:r>
          </a:p>
          <a:p>
            <a:pPr marL="0" indent="0">
              <a:buNone/>
            </a:pPr>
            <a:endParaRPr lang="uk-UA" dirty="0" smtClean="0">
              <a:latin typeface="Arial Narrow" panose="020B0606020202030204" pitchFamily="34" charset="0"/>
            </a:endParaRPr>
          </a:p>
          <a:p>
            <a:r>
              <a:rPr lang="uk-UA" dirty="0" smtClean="0">
                <a:latin typeface="Arial Narrow" panose="020B0606020202030204" pitchFamily="34" charset="0"/>
              </a:rPr>
              <a:t>Одну-дві задачі із презентації </a:t>
            </a:r>
            <a:r>
              <a:rPr lang="uk-UA" dirty="0" err="1" smtClean="0">
                <a:latin typeface="Arial Narrow" panose="020B0606020202030204" pitchFamily="34" charset="0"/>
              </a:rPr>
              <a:t>розв</a:t>
            </a:r>
            <a:r>
              <a:rPr lang="en-US" dirty="0" smtClean="0">
                <a:latin typeface="Arial Narrow" panose="020B0606020202030204" pitchFamily="34" charset="0"/>
              </a:rPr>
              <a:t>’</a:t>
            </a:r>
            <a:r>
              <a:rPr lang="uk-UA" dirty="0" err="1" smtClean="0">
                <a:latin typeface="Arial Narrow" panose="020B0606020202030204" pitchFamily="34" charset="0"/>
              </a:rPr>
              <a:t>яжіть</a:t>
            </a:r>
            <a:r>
              <a:rPr lang="uk-UA" dirty="0" smtClean="0">
                <a:latin typeface="Arial Narrow" panose="020B0606020202030204" pitchFamily="34" charset="0"/>
              </a:rPr>
              <a:t> самостійно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601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Повторення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algn="ctr"/>
            <a:r>
              <a:rPr lang="uk-UA" dirty="0" err="1" smtClean="0"/>
              <a:t>Ізопроцеси</a:t>
            </a:r>
            <a:r>
              <a:rPr lang="uk-UA" dirty="0" smtClean="0"/>
              <a:t> в газах:</a:t>
            </a:r>
          </a:p>
          <a:p>
            <a:pPr algn="just"/>
            <a:r>
              <a:rPr lang="uk-UA" dirty="0" smtClean="0"/>
              <a:t>1. Ізотермічний (температура газу не змінюється)</a:t>
            </a:r>
          </a:p>
          <a:p>
            <a:pPr algn="just"/>
            <a:r>
              <a:rPr lang="en-US" dirty="0" smtClean="0"/>
              <a:t>T=const     P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=P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(</a:t>
            </a:r>
            <a:r>
              <a:rPr lang="uk-UA" dirty="0" smtClean="0"/>
              <a:t>Закон </a:t>
            </a:r>
            <a:r>
              <a:rPr lang="uk-UA" dirty="0" err="1" smtClean="0"/>
              <a:t>Бойля-Маріотта</a:t>
            </a:r>
            <a:r>
              <a:rPr lang="en-US" dirty="0" smtClean="0"/>
              <a:t>)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2. Ізобарний (тиск газу не змінюється)</a:t>
            </a:r>
          </a:p>
          <a:p>
            <a:pPr algn="just"/>
            <a:r>
              <a:rPr lang="en-US" dirty="0" smtClean="0"/>
              <a:t>P=const                      </a:t>
            </a:r>
            <a:r>
              <a:rPr lang="uk-UA" dirty="0" smtClean="0"/>
              <a:t>(Закон </a:t>
            </a:r>
            <a:r>
              <a:rPr lang="uk-UA" dirty="0" err="1" smtClean="0"/>
              <a:t>Гей-Люссака</a:t>
            </a:r>
            <a:r>
              <a:rPr lang="uk-UA" dirty="0" smtClean="0"/>
              <a:t>)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3. Ізохорний процес (об'єм газу не змінюється)</a:t>
            </a:r>
          </a:p>
          <a:p>
            <a:pPr algn="just"/>
            <a:r>
              <a:rPr lang="en-US" dirty="0" smtClean="0"/>
              <a:t>V=const</a:t>
            </a:r>
            <a:r>
              <a:rPr lang="uk-UA" dirty="0" smtClean="0"/>
              <a:t>                          (Закон Шарля)</a:t>
            </a:r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3573016"/>
            <a:ext cx="1008112" cy="837246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71800" y="5517232"/>
            <a:ext cx="1080120" cy="853643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>Зміна внутрішньої енергії ідеального одноатомного газу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uk-UA" dirty="0" smtClean="0"/>
              <a:t>∆</a:t>
            </a:r>
            <a:r>
              <a:rPr lang="en-US" dirty="0" smtClean="0"/>
              <a:t>U</a:t>
            </a:r>
            <a:r>
              <a:rPr lang="uk-UA" dirty="0" smtClean="0"/>
              <a:t> – зміна внутрішньої енергії (Дж)</a:t>
            </a:r>
          </a:p>
          <a:p>
            <a:r>
              <a:rPr lang="en-US" dirty="0" smtClean="0"/>
              <a:t>∆T</a:t>
            </a:r>
            <a:r>
              <a:rPr lang="uk-UA" dirty="0" smtClean="0"/>
              <a:t> – зміна температури (К)</a:t>
            </a:r>
          </a:p>
          <a:p>
            <a:r>
              <a:rPr lang="uk-UA" dirty="0" smtClean="0"/>
              <a:t>Внутрішня енергія змінюється тільки тоді, коли змінюється температура газу (при незмінній масі)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6626" name="Picture 2" descr="Картинки по запросу &quot;Зміна внутрішньої енергії ідеального одноатомного газу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5557116" cy="2322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Робота газу: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r>
              <a:rPr lang="uk-UA" dirty="0" smtClean="0"/>
              <a:t>Якщо тиск газу не змінюється, то робота обчислюється за формулою:</a:t>
            </a:r>
          </a:p>
          <a:p>
            <a:pPr algn="ctr"/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uk-UA" dirty="0" smtClean="0"/>
          </a:p>
          <a:p>
            <a:pPr algn="just"/>
            <a:r>
              <a:rPr lang="uk-UA" dirty="0" smtClean="0"/>
              <a:t>Якщо об'єм газу не змінюється, то робота газу дорівнює нулю. А=0</a:t>
            </a:r>
          </a:p>
          <a:p>
            <a:pPr algn="ctr"/>
            <a:endParaRPr lang="uk-UA" dirty="0" smtClean="0"/>
          </a:p>
          <a:p>
            <a:pPr algn="just"/>
            <a:r>
              <a:rPr lang="uk-UA" dirty="0" smtClean="0"/>
              <a:t>Робота газу чисельно дорівнює площі під графіком в координатах </a:t>
            </a:r>
            <a:r>
              <a:rPr lang="en-US" dirty="0" smtClean="0"/>
              <a:t>p(V)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Внутрішня енергія та робота ідеального газу » http://uabooks.top"/>
          <p:cNvPicPr>
            <a:picLocks noChangeAspect="1" noChangeArrowheads="1"/>
          </p:cNvPicPr>
          <p:nvPr/>
        </p:nvPicPr>
        <p:blipFill>
          <a:blip r:embed="rId2" cstate="print"/>
          <a:srcRect r="588" b="22141"/>
          <a:stretch>
            <a:fillRect/>
          </a:stretch>
        </p:blipFill>
        <p:spPr bwMode="auto">
          <a:xfrm>
            <a:off x="755576" y="4241183"/>
            <a:ext cx="3168352" cy="2284161"/>
          </a:xfrm>
          <a:prstGeom prst="rect">
            <a:avLst/>
          </a:prstGeom>
          <a:noFill/>
        </p:spPr>
      </p:pic>
      <p:pic>
        <p:nvPicPr>
          <p:cNvPr id="5" name="Picture 4" descr="Молекулярна фізика. Термодинаміка - презентация онлайн"/>
          <p:cNvPicPr>
            <a:picLocks noChangeAspect="1" noChangeArrowheads="1"/>
          </p:cNvPicPr>
          <p:nvPr/>
        </p:nvPicPr>
        <p:blipFill>
          <a:blip r:embed="rId3" cstate="print"/>
          <a:srcRect l="62918" t="18667" b="24000"/>
          <a:stretch>
            <a:fillRect/>
          </a:stretch>
        </p:blipFill>
        <p:spPr bwMode="auto">
          <a:xfrm>
            <a:off x="5724128" y="4293096"/>
            <a:ext cx="2016224" cy="2334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mtClean="0"/>
              <a:t>Закон збереження і перетворення енергії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r>
              <a:rPr lang="ru-RU" smtClean="0"/>
              <a:t>Повна енергія замкненої системи зберігається незмінною. </a:t>
            </a:r>
          </a:p>
          <a:p>
            <a:endParaRPr lang="ru-RU" smtClean="0"/>
          </a:p>
          <a:p>
            <a:r>
              <a:rPr lang="ru-RU" smtClean="0"/>
              <a:t>Енергія не виникає з нічого і не зникає в нікуди, а може лише перетворюватись з одного виду в інший або переходити від одного тіла до іншого.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Перший закон термодинаміки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Кількість теплоти, передана газу, іде на зміну внутрішньої енергії і на виконання роботи.</a:t>
            </a:r>
          </a:p>
          <a:p>
            <a:pPr algn="ctr">
              <a:buNone/>
            </a:pPr>
            <a:r>
              <a:rPr lang="en-US" sz="4000" b="1" dirty="0" smtClean="0"/>
              <a:t>Q=∆U+A</a:t>
            </a:r>
            <a:endParaRPr lang="uk-UA" sz="4000" b="1" dirty="0" smtClean="0"/>
          </a:p>
          <a:p>
            <a:pPr algn="ctr">
              <a:buNone/>
            </a:pPr>
            <a:endParaRPr lang="uk-UA" b="1" dirty="0" smtClean="0"/>
          </a:p>
          <a:p>
            <a:pPr algn="just">
              <a:buNone/>
            </a:pPr>
            <a:r>
              <a:rPr lang="en-US" sz="2800" b="1" dirty="0" smtClean="0"/>
              <a:t>Q</a:t>
            </a:r>
            <a:r>
              <a:rPr lang="uk-UA" sz="2800" dirty="0" smtClean="0"/>
              <a:t> – кількість теплоти (Дж)</a:t>
            </a:r>
          </a:p>
          <a:p>
            <a:pPr algn="just">
              <a:buNone/>
            </a:pPr>
            <a:r>
              <a:rPr lang="en-US" sz="2800" b="1" dirty="0" smtClean="0"/>
              <a:t>∆U</a:t>
            </a:r>
            <a:r>
              <a:rPr lang="uk-UA" sz="2800" b="1" dirty="0" smtClean="0"/>
              <a:t> </a:t>
            </a:r>
            <a:r>
              <a:rPr lang="uk-UA" sz="2800" dirty="0" smtClean="0"/>
              <a:t>– зміна внутрішньої енергії (Дж)</a:t>
            </a:r>
          </a:p>
          <a:p>
            <a:pPr algn="just">
              <a:buNone/>
            </a:pPr>
            <a:r>
              <a:rPr lang="en-US" sz="2800" b="1" dirty="0" smtClean="0"/>
              <a:t>A</a:t>
            </a:r>
            <a:r>
              <a:rPr lang="uk-UA" sz="2800" dirty="0" smtClean="0"/>
              <a:t> – робота (Дж)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величини:</a:t>
            </a:r>
            <a:br>
              <a:rPr lang="uk-UA" dirty="0" smtClean="0"/>
            </a:br>
            <a:r>
              <a:rPr lang="uk-UA" dirty="0" smtClean="0"/>
              <a:t> кількість теплоти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en-US" dirty="0" smtClean="0"/>
              <a:t>Q</a:t>
            </a:r>
            <a:r>
              <a:rPr lang="uk-UA" dirty="0" smtClean="0"/>
              <a:t> – кількість теплоти (Дж)</a:t>
            </a:r>
          </a:p>
          <a:p>
            <a:endParaRPr lang="uk-UA" dirty="0" smtClean="0"/>
          </a:p>
          <a:p>
            <a:r>
              <a:rPr lang="uk-UA" dirty="0" smtClean="0"/>
              <a:t>Якщо газу передають кількість теплоти, то </a:t>
            </a:r>
            <a:r>
              <a:rPr lang="en-US" dirty="0" smtClean="0"/>
              <a:t>Q&gt;</a:t>
            </a:r>
            <a:r>
              <a:rPr lang="uk-UA" dirty="0" smtClean="0"/>
              <a:t>0</a:t>
            </a:r>
          </a:p>
          <a:p>
            <a:endParaRPr lang="uk-UA" dirty="0" smtClean="0"/>
          </a:p>
          <a:p>
            <a:r>
              <a:rPr lang="uk-UA" dirty="0" smtClean="0"/>
              <a:t>Якщо газ віддає тепло, то </a:t>
            </a:r>
            <a:r>
              <a:rPr lang="en-US" dirty="0" smtClean="0"/>
              <a:t>Q&lt;</a:t>
            </a:r>
            <a:r>
              <a:rPr lang="uk-UA" dirty="0" smtClean="0"/>
              <a:t>0 (ставимо знак мінус)</a:t>
            </a:r>
          </a:p>
          <a:p>
            <a:endParaRPr lang="uk-UA" dirty="0" smtClean="0"/>
          </a:p>
          <a:p>
            <a:r>
              <a:rPr lang="uk-UA" dirty="0" smtClean="0"/>
              <a:t>Якщо теплообміну не відбувається, то </a:t>
            </a:r>
            <a:r>
              <a:rPr lang="en-US" dirty="0" smtClean="0"/>
              <a:t>Q</a:t>
            </a:r>
            <a:r>
              <a:rPr lang="uk-UA" dirty="0" smtClean="0"/>
              <a:t>=0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Основні величини:</a:t>
            </a:r>
            <a:br>
              <a:rPr lang="uk-UA" dirty="0" smtClean="0"/>
            </a:br>
            <a:r>
              <a:rPr lang="uk-UA" dirty="0" smtClean="0"/>
              <a:t>Зміна внутрішньої енергії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en-US" sz="2400" b="1" dirty="0" smtClean="0"/>
              <a:t>∆U</a:t>
            </a:r>
            <a:r>
              <a:rPr lang="uk-UA" sz="2400" b="1" dirty="0" smtClean="0"/>
              <a:t> </a:t>
            </a:r>
            <a:r>
              <a:rPr lang="uk-UA" sz="2400" dirty="0" smtClean="0"/>
              <a:t>– зміна внутрішньої енергії (Дж)</a:t>
            </a:r>
          </a:p>
          <a:p>
            <a:endParaRPr lang="uk-UA" dirty="0" smtClean="0"/>
          </a:p>
          <a:p>
            <a:r>
              <a:rPr lang="uk-UA" dirty="0" smtClean="0"/>
              <a:t>Якщо температура газу збільшується, то </a:t>
            </a:r>
            <a:r>
              <a:rPr lang="en-US" sz="2800" b="1" dirty="0" smtClean="0"/>
              <a:t>∆U</a:t>
            </a:r>
            <a:r>
              <a:rPr lang="uk-UA" sz="2800" dirty="0" smtClean="0"/>
              <a:t>&gt;0</a:t>
            </a:r>
          </a:p>
          <a:p>
            <a:endParaRPr lang="uk-UA" sz="2800" dirty="0" smtClean="0"/>
          </a:p>
          <a:p>
            <a:r>
              <a:rPr lang="uk-UA" sz="2800" dirty="0" smtClean="0"/>
              <a:t>Якщо температура газу зменшується, то </a:t>
            </a:r>
            <a:r>
              <a:rPr lang="en-US" sz="2800" b="1" dirty="0" smtClean="0"/>
              <a:t>∆U</a:t>
            </a:r>
            <a:r>
              <a:rPr lang="uk-UA" sz="2800" dirty="0" smtClean="0"/>
              <a:t>&lt;0</a:t>
            </a:r>
          </a:p>
          <a:p>
            <a:endParaRPr lang="uk-UA" sz="2800" b="1" dirty="0" smtClean="0"/>
          </a:p>
          <a:p>
            <a:r>
              <a:rPr lang="uk-UA" sz="2800" dirty="0" smtClean="0"/>
              <a:t>Якщо температура газу не змінюється, то </a:t>
            </a:r>
            <a:r>
              <a:rPr lang="en-US" sz="2800" b="1" dirty="0" smtClean="0"/>
              <a:t>∆U</a:t>
            </a:r>
            <a:r>
              <a:rPr lang="uk-UA" sz="2800" dirty="0" smtClean="0"/>
              <a:t>=0</a:t>
            </a:r>
          </a:p>
          <a:p>
            <a:endParaRPr lang="uk-UA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553</Words>
  <Application>Microsoft Office PowerPoint</Application>
  <PresentationFormat>Екран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Constantia</vt:lpstr>
      <vt:lpstr>Wingdings 2</vt:lpstr>
      <vt:lpstr>Поток</vt:lpstr>
      <vt:lpstr>Перший закон термодинаміки. Адіабатний процес</vt:lpstr>
      <vt:lpstr>Методичний коментар</vt:lpstr>
      <vt:lpstr>Повторення </vt:lpstr>
      <vt:lpstr>Зміна внутрішньої енергії ідеального одноатомного газу</vt:lpstr>
      <vt:lpstr>Робота газу:</vt:lpstr>
      <vt:lpstr>Закон збереження і перетворення енергії</vt:lpstr>
      <vt:lpstr>Перший закон термодинаміки</vt:lpstr>
      <vt:lpstr>Основні величини:  кількість теплоти</vt:lpstr>
      <vt:lpstr>Основні величини: Зміна внутрішньої енергії</vt:lpstr>
      <vt:lpstr>Основні величини: робота газу</vt:lpstr>
      <vt:lpstr>Задача 1: Під час нагрівання газу його внутрішня енергія змінилась на 600 Дж, при цьому газ виконав роботу 200 Дж. Яку кількість теплоти передали газу?</vt:lpstr>
      <vt:lpstr>Задача 2: Над ідеальним газом виконано роботу 200 Дж, при цьому його внутрішня енергія збільшилась на 500 Дж. Знайти кількість теплоти, передану газу</vt:lpstr>
      <vt:lpstr>Задача 3 Газ отримав 120 Дж тепла, при цьому газ виконав роботу 200 Дж.  На скільки змінилась внутрішня енергія газу? Газ нагрівся чи охолодився?</vt:lpstr>
      <vt:lpstr>Адіабатний процес</vt:lpstr>
      <vt:lpstr>Задачі для самостійного розв'язання 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Перший закон термодинаміки. Адіабатний процес</dc:title>
  <dc:creator>Professional</dc:creator>
  <cp:lastModifiedBy>RePack by Diakov</cp:lastModifiedBy>
  <cp:revision>21</cp:revision>
  <dcterms:created xsi:type="dcterms:W3CDTF">2020-03-31T13:20:45Z</dcterms:created>
  <dcterms:modified xsi:type="dcterms:W3CDTF">2022-04-03T11:24:41Z</dcterms:modified>
</cp:coreProperties>
</file>