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7" r:id="rId4"/>
    <p:sldId id="258" r:id="rId5"/>
    <p:sldId id="259" r:id="rId6"/>
    <p:sldId id="261" r:id="rId7"/>
    <p:sldId id="262" r:id="rId8"/>
    <p:sldId id="265" r:id="rId9"/>
    <p:sldId id="264" r:id="rId10"/>
    <p:sldId id="26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4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D3B3A912-386B-48D5-91D1-5A1A3D0163C3}" type="datetimeFigureOut">
              <a:rPr lang="uk-UA" smtClean="0"/>
              <a:t>30.11.2021</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848330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D3B3A912-386B-48D5-91D1-5A1A3D0163C3}" type="datetimeFigureOut">
              <a:rPr lang="uk-UA" smtClean="0"/>
              <a:t>30.11.2021</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2563836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D3B3A912-386B-48D5-91D1-5A1A3D0163C3}" type="datetimeFigureOut">
              <a:rPr lang="uk-UA" smtClean="0"/>
              <a:t>30.11.2021</a:t>
            </a:fld>
            <a:endParaRPr lang="uk-UA"/>
          </a:p>
        </p:txBody>
      </p:sp>
      <p:sp>
        <p:nvSpPr>
          <p:cNvPr id="5" name="Footer Placeholder 4"/>
          <p:cNvSpPr>
            <a:spLocks noGrp="1"/>
          </p:cNvSpPr>
          <p:nvPr>
            <p:ph type="ftr" sz="quarter" idx="11"/>
          </p:nvPr>
        </p:nvSpPr>
        <p:spPr/>
        <p:txBody>
          <a:bodyPr/>
          <a:lstStyle/>
          <a:p>
            <a:endParaRPr lang="uk-UA"/>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B41AE49-E148-4E97-8420-9EC6BA8B25E5}" type="slidenum">
              <a:rPr lang="uk-UA" smtClean="0"/>
              <a:t>‹№›</a:t>
            </a:fld>
            <a:endParaRPr lang="uk-UA"/>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2200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Відредагуйте стиль зразка тексту</a:t>
            </a:r>
          </a:p>
        </p:txBody>
      </p:sp>
      <p:sp>
        <p:nvSpPr>
          <p:cNvPr id="5" name="Date Placeholder 4"/>
          <p:cNvSpPr>
            <a:spLocks noGrp="1"/>
          </p:cNvSpPr>
          <p:nvPr>
            <p:ph type="dt" sz="half" idx="10"/>
          </p:nvPr>
        </p:nvSpPr>
        <p:spPr/>
        <p:txBody>
          <a:bodyPr/>
          <a:lstStyle/>
          <a:p>
            <a:fld id="{D3B3A912-386B-48D5-91D1-5A1A3D0163C3}" type="datetimeFigureOut">
              <a:rPr lang="uk-UA" smtClean="0"/>
              <a:t>30.11.2021</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3587308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Відредагуйте стиль зразка тексту</a:t>
            </a:r>
          </a:p>
        </p:txBody>
      </p:sp>
      <p:sp>
        <p:nvSpPr>
          <p:cNvPr id="5" name="Date Placeholder 4"/>
          <p:cNvSpPr>
            <a:spLocks noGrp="1"/>
          </p:cNvSpPr>
          <p:nvPr>
            <p:ph type="dt" sz="half" idx="10"/>
          </p:nvPr>
        </p:nvSpPr>
        <p:spPr/>
        <p:txBody>
          <a:bodyPr/>
          <a:lstStyle/>
          <a:p>
            <a:fld id="{D3B3A912-386B-48D5-91D1-5A1A3D0163C3}" type="datetimeFigureOut">
              <a:rPr lang="uk-UA" smtClean="0"/>
              <a:t>30.11.2021</a:t>
            </a:fld>
            <a:endParaRPr lang="uk-UA"/>
          </a:p>
        </p:txBody>
      </p:sp>
      <p:sp>
        <p:nvSpPr>
          <p:cNvPr id="6" name="Footer Placeholder 5"/>
          <p:cNvSpPr>
            <a:spLocks noGrp="1"/>
          </p:cNvSpPr>
          <p:nvPr>
            <p:ph type="ftr" sz="quarter" idx="11"/>
          </p:nvPr>
        </p:nvSpPr>
        <p:spPr/>
        <p:txBody>
          <a:bodyPr/>
          <a:lstStyle/>
          <a:p>
            <a:endParaRPr lang="uk-UA"/>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41AE49-E148-4E97-8420-9EC6BA8B25E5}" type="slidenum">
              <a:rPr lang="uk-UA" smtClean="0"/>
              <a:t>‹№›</a:t>
            </a:fld>
            <a:endParaRPr lang="uk-UA"/>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5669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Відредагуйте стиль зразка тексту</a:t>
            </a:r>
          </a:p>
        </p:txBody>
      </p:sp>
      <p:sp>
        <p:nvSpPr>
          <p:cNvPr id="5" name="Date Placeholder 4"/>
          <p:cNvSpPr>
            <a:spLocks noGrp="1"/>
          </p:cNvSpPr>
          <p:nvPr>
            <p:ph type="dt" sz="half" idx="10"/>
          </p:nvPr>
        </p:nvSpPr>
        <p:spPr/>
        <p:txBody>
          <a:bodyPr/>
          <a:lstStyle/>
          <a:p>
            <a:fld id="{D3B3A912-386B-48D5-91D1-5A1A3D0163C3}" type="datetimeFigureOut">
              <a:rPr lang="uk-UA" smtClean="0"/>
              <a:t>30.11.2021</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1162389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3B3A912-386B-48D5-91D1-5A1A3D0163C3}" type="datetimeFigureOut">
              <a:rPr lang="uk-UA" smtClean="0"/>
              <a:t>30.11.2021</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1693931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3B3A912-386B-48D5-91D1-5A1A3D0163C3}" type="datetimeFigureOut">
              <a:rPr lang="uk-UA" smtClean="0"/>
              <a:t>30.11.2021</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3967655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3B3A912-386B-48D5-91D1-5A1A3D0163C3}" type="datetimeFigureOut">
              <a:rPr lang="uk-UA" smtClean="0"/>
              <a:t>30.11.2021</a:t>
            </a:fld>
            <a:endParaRPr lang="uk-UA"/>
          </a:p>
        </p:txBody>
      </p:sp>
      <p:sp>
        <p:nvSpPr>
          <p:cNvPr id="5" name="Footer Placeholder 4"/>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2402022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D3B3A912-386B-48D5-91D1-5A1A3D0163C3}" type="datetimeFigureOut">
              <a:rPr lang="uk-UA" smtClean="0"/>
              <a:t>30.11.2021</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2071434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D3B3A912-386B-48D5-91D1-5A1A3D0163C3}" type="datetimeFigureOut">
              <a:rPr lang="uk-UA" smtClean="0"/>
              <a:t>30.11.2021</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1360950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D3B3A912-386B-48D5-91D1-5A1A3D0163C3}" type="datetimeFigureOut">
              <a:rPr lang="uk-UA" smtClean="0"/>
              <a:t>30.11.2021</a:t>
            </a:fld>
            <a:endParaRPr lang="uk-UA"/>
          </a:p>
        </p:txBody>
      </p:sp>
      <p:sp>
        <p:nvSpPr>
          <p:cNvPr id="8" name="Footer Placeholder 7"/>
          <p:cNvSpPr>
            <a:spLocks noGrp="1"/>
          </p:cNvSpPr>
          <p:nvPr>
            <p:ph type="ftr" sz="quarter" idx="11"/>
          </p:nvPr>
        </p:nvSpPr>
        <p:spPr/>
        <p:txBody>
          <a:bodyPr/>
          <a:lstStyle/>
          <a:p>
            <a:endParaRPr lang="uk-UA"/>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85171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D3B3A912-386B-48D5-91D1-5A1A3D0163C3}" type="datetimeFigureOut">
              <a:rPr lang="uk-UA" smtClean="0"/>
              <a:t>30.11.2021</a:t>
            </a:fld>
            <a:endParaRPr lang="uk-UA"/>
          </a:p>
        </p:txBody>
      </p:sp>
      <p:sp>
        <p:nvSpPr>
          <p:cNvPr id="4" name="Footer Placeholder 3"/>
          <p:cNvSpPr>
            <a:spLocks noGrp="1"/>
          </p:cNvSpPr>
          <p:nvPr>
            <p:ph type="ftr" sz="quarter" idx="11"/>
          </p:nvPr>
        </p:nvSpPr>
        <p:spPr/>
        <p:txBody>
          <a:bodyPr/>
          <a:lstStyle/>
          <a:p>
            <a:endParaRPr lang="uk-UA"/>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3456996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B3A912-386B-48D5-91D1-5A1A3D0163C3}" type="datetimeFigureOut">
              <a:rPr lang="uk-UA" smtClean="0"/>
              <a:t>30.11.2021</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3446259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D3B3A912-386B-48D5-91D1-5A1A3D0163C3}" type="datetimeFigureOut">
              <a:rPr lang="uk-UA" smtClean="0"/>
              <a:t>30.11.2021</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2553430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D3B3A912-386B-48D5-91D1-5A1A3D0163C3}" type="datetimeFigureOut">
              <a:rPr lang="uk-UA" smtClean="0"/>
              <a:t>30.11.2021</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B41AE49-E148-4E97-8420-9EC6BA8B25E5}" type="slidenum">
              <a:rPr lang="uk-UA" smtClean="0"/>
              <a:t>‹№›</a:t>
            </a:fld>
            <a:endParaRPr lang="uk-UA"/>
          </a:p>
        </p:txBody>
      </p:sp>
    </p:spTree>
    <p:extLst>
      <p:ext uri="{BB962C8B-B14F-4D97-AF65-F5344CB8AC3E}">
        <p14:creationId xmlns:p14="http://schemas.microsoft.com/office/powerpoint/2010/main" val="1864860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3B3A912-386B-48D5-91D1-5A1A3D0163C3}" type="datetimeFigureOut">
              <a:rPr lang="uk-UA" smtClean="0"/>
              <a:t>30.11.2021</a:t>
            </a:fld>
            <a:endParaRPr lang="uk-UA"/>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B41AE49-E148-4E97-8420-9EC6BA8B25E5}" type="slidenum">
              <a:rPr lang="uk-UA" smtClean="0"/>
              <a:t>‹№›</a:t>
            </a:fld>
            <a:endParaRPr lang="uk-UA"/>
          </a:p>
        </p:txBody>
      </p:sp>
    </p:spTree>
    <p:extLst>
      <p:ext uri="{BB962C8B-B14F-4D97-AF65-F5344CB8AC3E}">
        <p14:creationId xmlns:p14="http://schemas.microsoft.com/office/powerpoint/2010/main" val="37350897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k.wikipedia.org/wiki/%D0%92%D1%96%D0%B1%D1%80%D0%B0%D1%86%D1%96%D1%8F"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gif"/><Relationship Id="rId4" Type="http://schemas.openxmlformats.org/officeDocument/2006/relationships/hyperlink" Target="https://uk.wikipedia.org/wiki/%D0%9E%D1%81%D1%86%D0%B8%D0%BB%D1%8F%D1%86%D1%96%D1%8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1478589" y="2080620"/>
            <a:ext cx="6600451" cy="2262781"/>
          </a:xfrm>
        </p:spPr>
        <p:txBody>
          <a:bodyPr>
            <a:noAutofit/>
          </a:bodyPr>
          <a:lstStyle/>
          <a:p>
            <a:pPr algn="ctr"/>
            <a:r>
              <a:rPr lang="uk-UA" sz="6600" b="1" dirty="0">
                <a:solidFill>
                  <a:schemeClr val="bg1"/>
                </a:solidFill>
                <a:latin typeface="Arial" panose="020B0604020202020204" pitchFamily="34" charset="0"/>
                <a:cs typeface="Arial" panose="020B0604020202020204" pitchFamily="34" charset="0"/>
              </a:rPr>
              <a:t>Види механічних коливань</a:t>
            </a: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p:txBody>
          <a:bodyPr>
            <a:normAutofit/>
          </a:bodyPr>
          <a:lstStyle/>
          <a:p>
            <a:r>
              <a:rPr lang="uk-UA" sz="2400" dirty="0" smtClean="0"/>
              <a:t>Фізика 10 клас 01.12.2021</a:t>
            </a:r>
            <a:endParaRPr lang="uk-UA" sz="2400" dirty="0"/>
          </a:p>
        </p:txBody>
      </p:sp>
    </p:spTree>
    <p:extLst>
      <p:ext uri="{BB962C8B-B14F-4D97-AF65-F5344CB8AC3E}">
        <p14:creationId xmlns:p14="http://schemas.microsoft.com/office/powerpoint/2010/main" val="1765060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p:txBody>
          <a:bodyPr/>
          <a:lstStyle/>
          <a:p>
            <a:endParaRPr lang="uk-UA"/>
          </a:p>
        </p:txBody>
      </p:sp>
    </p:spTree>
    <p:extLst>
      <p:ext uri="{BB962C8B-B14F-4D97-AF65-F5344CB8AC3E}">
        <p14:creationId xmlns:p14="http://schemas.microsoft.com/office/powerpoint/2010/main" val="1631424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237276" y="3893111"/>
            <a:ext cx="7466378" cy="2262781"/>
          </a:xfrm>
        </p:spPr>
        <p:txBody>
          <a:bodyPr>
            <a:noAutofit/>
          </a:bodyPr>
          <a:lstStyle/>
          <a:p>
            <a:r>
              <a:rPr lang="uk-UA" sz="2400" b="1" dirty="0" err="1">
                <a:solidFill>
                  <a:schemeClr val="bg1"/>
                </a:solidFill>
                <a:latin typeface="Arial" panose="020B0604020202020204" pitchFamily="34" charset="0"/>
                <a:cs typeface="Arial" panose="020B0604020202020204" pitchFamily="34" charset="0"/>
              </a:rPr>
              <a:t>Колива́ння</a:t>
            </a:r>
            <a:r>
              <a:rPr lang="uk-UA" sz="2400" dirty="0">
                <a:solidFill>
                  <a:schemeClr val="bg1"/>
                </a:solidFill>
                <a:latin typeface="Arial" panose="020B0604020202020204" pitchFamily="34" charset="0"/>
                <a:cs typeface="Arial" panose="020B0604020202020204" pitchFamily="34" charset="0"/>
              </a:rPr>
              <a:t> — специфічні рухи або зміни стану систем різної фізичної природи для яких спостерігається певна повторюваність у часі. В багатьох випадках для опису коливальних процесів використовуються близькі за змістом поняття — </a:t>
            </a:r>
            <a:r>
              <a:rPr lang="uk-UA" sz="2400" dirty="0">
                <a:solidFill>
                  <a:schemeClr val="bg1"/>
                </a:solidFill>
                <a:latin typeface="Arial" panose="020B0604020202020204" pitchFamily="34" charset="0"/>
                <a:cs typeface="Arial" panose="020B0604020202020204" pitchFamily="34" charset="0"/>
                <a:hlinkClick r:id="rId3" tooltip="Вібрація">
                  <a:extLst>
                    <a:ext uri="{A12FA001-AC4F-418D-AE19-62706E023703}">
                      <ahyp:hlinkClr xmlns:ahyp="http://schemas.microsoft.com/office/drawing/2018/hyperlinkcolor" xmlns="" val="tx"/>
                    </a:ext>
                  </a:extLst>
                </a:hlinkClick>
              </a:rPr>
              <a:t>вібрація</a:t>
            </a:r>
            <a:r>
              <a:rPr lang="uk-UA" sz="2400" dirty="0">
                <a:solidFill>
                  <a:schemeClr val="bg1"/>
                </a:solidFill>
                <a:latin typeface="Arial" panose="020B0604020202020204" pitchFamily="34" charset="0"/>
                <a:cs typeface="Arial" panose="020B0604020202020204" pitchFamily="34" charset="0"/>
              </a:rPr>
              <a:t>, </a:t>
            </a:r>
            <a:r>
              <a:rPr lang="uk-UA" sz="2400" dirty="0">
                <a:solidFill>
                  <a:schemeClr val="bg1"/>
                </a:solidFill>
                <a:latin typeface="Arial" panose="020B0604020202020204" pitchFamily="34" charset="0"/>
                <a:cs typeface="Arial" panose="020B0604020202020204" pitchFamily="34" charset="0"/>
                <a:hlinkClick r:id="rId4" tooltip="Осциляція">
                  <a:extLst>
                    <a:ext uri="{A12FA001-AC4F-418D-AE19-62706E023703}">
                      <ahyp:hlinkClr xmlns:ahyp="http://schemas.microsoft.com/office/drawing/2018/hyperlinkcolor" xmlns="" val="tx"/>
                    </a:ext>
                  </a:extLst>
                </a:hlinkClick>
              </a:rPr>
              <a:t>осциляція</a:t>
            </a:r>
            <a:r>
              <a:rPr lang="uk-UA" sz="2400" dirty="0">
                <a:solidFill>
                  <a:schemeClr val="bg1"/>
                </a:solidFill>
                <a:latin typeface="Arial" panose="020B0604020202020204" pitchFamily="34" charset="0"/>
                <a:cs typeface="Arial" panose="020B0604020202020204" pitchFamily="34" charset="0"/>
              </a:rPr>
              <a:t>. Коливальні процеси характерні для величезної кількості явищ в навколишньому світі та в людському суспільстві. Коливальний процес в будь-якій системі виникає лише тоді, коли її будова забезпечує виникнення сил, що намагаються повернути систему до стабільного стану при внесенні зовнішніх збурень. Такі сили називають відновлювальними. Для системи на рисунку відновлювальну силу створює пружина, що опирається розтягу-стиску.</a:t>
            </a: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a:xfrm>
            <a:off x="1787347" y="7007290"/>
            <a:ext cx="6600451" cy="1126283"/>
          </a:xfrm>
        </p:spPr>
        <p:txBody>
          <a:bodyPr/>
          <a:lstStyle/>
          <a:p>
            <a:endParaRPr lang="uk-UA" dirty="0"/>
          </a:p>
        </p:txBody>
      </p:sp>
      <p:pic>
        <p:nvPicPr>
          <p:cNvPr id="2050" name="Picture 2" descr="https://upload.wikimedia.org/wikipedia/commons/9/9d/Simple_harmonic_oscillator.gif">
            <a:extLst>
              <a:ext uri="{FF2B5EF4-FFF2-40B4-BE49-F238E27FC236}">
                <a16:creationId xmlns:a16="http://schemas.microsoft.com/office/drawing/2014/main" xmlns="" id="{832F6026-02CC-4DBE-A948-4D355F33F678}"/>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703654" y="1344911"/>
            <a:ext cx="1104900" cy="341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4564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1019984" y="1527403"/>
            <a:ext cx="7421651" cy="3803194"/>
          </a:xfrm>
        </p:spPr>
        <p:txBody>
          <a:bodyPr>
            <a:noAutofit/>
          </a:bodyPr>
          <a:lstStyle/>
          <a:p>
            <a:r>
              <a:rPr lang="uk-UA" sz="3200" dirty="0" err="1">
                <a:solidFill>
                  <a:schemeClr val="bg1"/>
                </a:solidFill>
                <a:latin typeface="Arial" panose="020B0604020202020204" pitchFamily="34" charset="0"/>
                <a:cs typeface="Arial" panose="020B0604020202020204" pitchFamily="34" charset="0"/>
              </a:rPr>
              <a:t>Механі́чні</a:t>
            </a:r>
            <a:r>
              <a:rPr lang="uk-UA" sz="3200" dirty="0">
                <a:solidFill>
                  <a:schemeClr val="bg1"/>
                </a:solidFill>
                <a:latin typeface="Arial" panose="020B0604020202020204" pitchFamily="34" charset="0"/>
                <a:cs typeface="Arial" panose="020B0604020202020204" pitchFamily="34" charset="0"/>
              </a:rPr>
              <a:t> </a:t>
            </a:r>
            <a:r>
              <a:rPr lang="uk-UA" sz="3200" dirty="0" err="1">
                <a:solidFill>
                  <a:schemeClr val="bg1"/>
                </a:solidFill>
                <a:latin typeface="Arial" panose="020B0604020202020204" pitchFamily="34" charset="0"/>
                <a:cs typeface="Arial" panose="020B0604020202020204" pitchFamily="34" charset="0"/>
              </a:rPr>
              <a:t>колива́ння</a:t>
            </a:r>
            <a:r>
              <a:rPr lang="uk-UA" sz="3200" dirty="0">
                <a:solidFill>
                  <a:schemeClr val="bg1"/>
                </a:solidFill>
                <a:latin typeface="Arial" panose="020B0604020202020204" pitchFamily="34" charset="0"/>
                <a:cs typeface="Arial" panose="020B0604020202020204" pitchFamily="34" charset="0"/>
              </a:rPr>
              <a:t> — це рухи тіла, які відбуваються біля певного положення рівноваги та які точно або приблизно повторюються через рівні інтервали часу. Також механічні коливання бувають прості і складні. Складні коливання- це певним чином скомбіновані прості. Вони найчастіше спостерігаються в живих організмах.</a:t>
            </a: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a:xfrm>
            <a:off x="-291983" y="5903663"/>
            <a:ext cx="6600451" cy="1126283"/>
          </a:xfrm>
        </p:spPr>
        <p:txBody>
          <a:bodyPr/>
          <a:lstStyle/>
          <a:p>
            <a:endParaRPr lang="uk-UA" dirty="0"/>
          </a:p>
        </p:txBody>
      </p:sp>
    </p:spTree>
    <p:extLst>
      <p:ext uri="{BB962C8B-B14F-4D97-AF65-F5344CB8AC3E}">
        <p14:creationId xmlns:p14="http://schemas.microsoft.com/office/powerpoint/2010/main" val="1338410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453356" y="844868"/>
            <a:ext cx="7837689" cy="2262781"/>
          </a:xfrm>
        </p:spPr>
        <p:txBody>
          <a:bodyPr>
            <a:noAutofit/>
          </a:bodyPr>
          <a:lstStyle/>
          <a:p>
            <a:r>
              <a:rPr lang="uk-UA" sz="2400" dirty="0">
                <a:solidFill>
                  <a:schemeClr val="bg1"/>
                </a:solidFill>
                <a:latin typeface="Arial" panose="020B0604020202020204" pitchFamily="34" charset="0"/>
                <a:cs typeface="Arial" panose="020B0604020202020204" pitchFamily="34" charset="0"/>
              </a:rPr>
              <a:t>У ході коливань механічний стан тіла безперервно змінюється. Якщо координата, модуль і напрямок швидкості руху тіла повторюються через рівні інтервали часу, такі коливання називають </a:t>
            </a:r>
            <a:r>
              <a:rPr lang="uk-UA" sz="2400" i="1" dirty="0">
                <a:solidFill>
                  <a:schemeClr val="bg1"/>
                </a:solidFill>
                <a:latin typeface="Arial" panose="020B0604020202020204" pitchFamily="34" charset="0"/>
                <a:cs typeface="Arial" panose="020B0604020202020204" pitchFamily="34" charset="0"/>
              </a:rPr>
              <a:t>періодичними</a:t>
            </a:r>
            <a:r>
              <a:rPr lang="uk-UA" sz="2400" dirty="0">
                <a:solidFill>
                  <a:schemeClr val="bg1"/>
                </a:solidFill>
                <a:latin typeface="Arial" panose="020B0604020202020204" pitchFamily="34" charset="0"/>
                <a:cs typeface="Arial" panose="020B0604020202020204" pitchFamily="34" charset="0"/>
              </a:rPr>
              <a:t>. Фізичні величини, що характеризують періодичні коливання це: амплітуда, період, частота.</a:t>
            </a: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p:txBody>
          <a:bodyPr/>
          <a:lstStyle/>
          <a:p>
            <a:endParaRPr lang="uk-UA"/>
          </a:p>
        </p:txBody>
      </p:sp>
      <p:pic>
        <p:nvPicPr>
          <p:cNvPr id="4" name="Рисунок 3">
            <a:extLst>
              <a:ext uri="{FF2B5EF4-FFF2-40B4-BE49-F238E27FC236}">
                <a16:creationId xmlns:a16="http://schemas.microsoft.com/office/drawing/2014/main" xmlns="" id="{9B71638E-0673-4EB5-8C1E-C99D28D2F387}"/>
              </a:ext>
            </a:extLst>
          </p:cNvPr>
          <p:cNvPicPr>
            <a:picLocks noChangeAspect="1"/>
          </p:cNvPicPr>
          <p:nvPr/>
        </p:nvPicPr>
        <p:blipFill rotWithShape="1">
          <a:blip r:embed="rId3"/>
          <a:srcRect l="34395" t="27401" r="37570" b="53275"/>
          <a:stretch/>
        </p:blipFill>
        <p:spPr>
          <a:xfrm>
            <a:off x="453356" y="3664226"/>
            <a:ext cx="8237287" cy="3193774"/>
          </a:xfrm>
          <a:prstGeom prst="rect">
            <a:avLst/>
          </a:prstGeom>
        </p:spPr>
      </p:pic>
    </p:spTree>
    <p:extLst>
      <p:ext uri="{BB962C8B-B14F-4D97-AF65-F5344CB8AC3E}">
        <p14:creationId xmlns:p14="http://schemas.microsoft.com/office/powerpoint/2010/main" val="207986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686286" y="553278"/>
            <a:ext cx="8033644" cy="5728251"/>
          </a:xfrm>
        </p:spPr>
        <p:txBody>
          <a:bodyPr>
            <a:normAutofit/>
          </a:bodyPr>
          <a:lstStyle/>
          <a:p>
            <a:r>
              <a:rPr lang="uk-UA" sz="4000" dirty="0">
                <a:solidFill>
                  <a:schemeClr val="bg1"/>
                </a:solidFill>
                <a:latin typeface="Arial" panose="020B0604020202020204" pitchFamily="34" charset="0"/>
                <a:cs typeface="Arial" panose="020B0604020202020204" pitchFamily="34" charset="0"/>
              </a:rPr>
              <a:t>          Коливання бувають      </a:t>
            </a:r>
            <a:br>
              <a:rPr lang="uk-UA" sz="4000" dirty="0">
                <a:solidFill>
                  <a:schemeClr val="bg1"/>
                </a:solidFill>
                <a:latin typeface="Arial" panose="020B0604020202020204" pitchFamily="34" charset="0"/>
                <a:cs typeface="Arial" panose="020B0604020202020204" pitchFamily="34" charset="0"/>
              </a:rPr>
            </a:br>
            <a:r>
              <a:rPr lang="uk-UA" sz="4000" dirty="0">
                <a:solidFill>
                  <a:schemeClr val="bg1"/>
                </a:solidFill>
                <a:latin typeface="Arial" panose="020B0604020202020204" pitchFamily="34" charset="0"/>
                <a:cs typeface="Arial" panose="020B0604020202020204" pitchFamily="34" charset="0"/>
              </a:rPr>
              <a:t>     затухаючі та незатухаючі. </a:t>
            </a:r>
            <a:br>
              <a:rPr lang="uk-UA" sz="4000" dirty="0">
                <a:solidFill>
                  <a:schemeClr val="bg1"/>
                </a:solidFill>
                <a:latin typeface="Arial" panose="020B0604020202020204" pitchFamily="34" charset="0"/>
                <a:cs typeface="Arial" panose="020B0604020202020204" pitchFamily="34" charset="0"/>
              </a:rPr>
            </a:br>
            <a:r>
              <a:rPr lang="uk-UA" sz="4000" dirty="0">
                <a:solidFill>
                  <a:schemeClr val="bg1"/>
                </a:solidFill>
                <a:latin typeface="Arial" panose="020B0604020202020204" pitchFamily="34" charset="0"/>
                <a:cs typeface="Arial" panose="020B0604020202020204" pitchFamily="34" charset="0"/>
              </a:rPr>
              <a:t/>
            </a:r>
            <a:br>
              <a:rPr lang="uk-UA" sz="4000" dirty="0">
                <a:solidFill>
                  <a:schemeClr val="bg1"/>
                </a:solidFill>
                <a:latin typeface="Arial" panose="020B0604020202020204" pitchFamily="34" charset="0"/>
                <a:cs typeface="Arial" panose="020B0604020202020204" pitchFamily="34" charset="0"/>
              </a:rPr>
            </a:br>
            <a:r>
              <a:rPr lang="uk-UA" sz="4000" dirty="0">
                <a:solidFill>
                  <a:schemeClr val="bg1"/>
                </a:solidFill>
                <a:latin typeface="Arial" panose="020B0604020202020204" pitchFamily="34" charset="0"/>
                <a:cs typeface="Arial" panose="020B0604020202020204" pitchFamily="34" charset="0"/>
              </a:rPr>
              <a:t>Коливання, амплітуда яких з часом не змінюється, називають </a:t>
            </a:r>
            <a:r>
              <a:rPr lang="uk-UA" sz="4000" b="1" i="1" dirty="0">
                <a:solidFill>
                  <a:schemeClr val="bg1"/>
                </a:solidFill>
                <a:latin typeface="Arial" panose="020B0604020202020204" pitchFamily="34" charset="0"/>
                <a:cs typeface="Arial" panose="020B0604020202020204" pitchFamily="34" charset="0"/>
              </a:rPr>
              <a:t>незатухаючими</a:t>
            </a:r>
            <a:r>
              <a:rPr lang="uk-UA" sz="4000" dirty="0">
                <a:solidFill>
                  <a:schemeClr val="bg1"/>
                </a:solidFill>
                <a:latin typeface="Arial" panose="020B0604020202020204" pitchFamily="34" charset="0"/>
                <a:cs typeface="Arial" panose="020B0604020202020204" pitchFamily="34" charset="0"/>
              </a:rPr>
              <a:t>. </a:t>
            </a:r>
            <a:br>
              <a:rPr lang="uk-UA" sz="4000" dirty="0">
                <a:solidFill>
                  <a:schemeClr val="bg1"/>
                </a:solidFill>
                <a:latin typeface="Arial" panose="020B0604020202020204" pitchFamily="34" charset="0"/>
                <a:cs typeface="Arial" panose="020B0604020202020204" pitchFamily="34" charset="0"/>
              </a:rPr>
            </a:br>
            <a:r>
              <a:rPr lang="uk-UA" sz="4000" dirty="0">
                <a:solidFill>
                  <a:schemeClr val="bg1"/>
                </a:solidFill>
                <a:latin typeface="Arial" panose="020B0604020202020204" pitchFamily="34" charset="0"/>
                <a:cs typeface="Arial" panose="020B0604020202020204" pitchFamily="34" charset="0"/>
              </a:rPr>
              <a:t>Коливання, амплітуда яких з часом зменшується, називають </a:t>
            </a:r>
            <a:r>
              <a:rPr lang="uk-UA" sz="4000" b="1" i="1" dirty="0">
                <a:solidFill>
                  <a:schemeClr val="bg1"/>
                </a:solidFill>
                <a:latin typeface="Arial" panose="020B0604020202020204" pitchFamily="34" charset="0"/>
                <a:cs typeface="Arial" panose="020B0604020202020204" pitchFamily="34" charset="0"/>
              </a:rPr>
              <a:t>затухаючими.</a:t>
            </a: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a:xfrm flipH="1">
            <a:off x="1113183" y="5698435"/>
            <a:ext cx="829233" cy="205228"/>
          </a:xfrm>
        </p:spPr>
        <p:txBody>
          <a:bodyPr>
            <a:normAutofit fontScale="47500" lnSpcReduction="20000"/>
          </a:bodyPr>
          <a:lstStyle/>
          <a:p>
            <a:endParaRPr lang="uk-UA" dirty="0"/>
          </a:p>
        </p:txBody>
      </p:sp>
    </p:spTree>
    <p:extLst>
      <p:ext uri="{BB962C8B-B14F-4D97-AF65-F5344CB8AC3E}">
        <p14:creationId xmlns:p14="http://schemas.microsoft.com/office/powerpoint/2010/main" val="3604927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969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1179009" y="-177054"/>
            <a:ext cx="6600451" cy="2262781"/>
          </a:xfrm>
        </p:spPr>
        <p:txBody>
          <a:bodyPr>
            <a:normAutofit/>
          </a:bodyPr>
          <a:lstStyle/>
          <a:p>
            <a:pPr algn="ctr"/>
            <a:r>
              <a:rPr lang="uk-UA" sz="4000" dirty="0">
                <a:solidFill>
                  <a:schemeClr val="bg1"/>
                </a:solidFill>
                <a:latin typeface="Arial" panose="020B0604020202020204" pitchFamily="34" charset="0"/>
                <a:cs typeface="Arial" panose="020B0604020202020204" pitchFamily="34" charset="0"/>
              </a:rPr>
              <a:t>Вільні коливання, вимушені коливання та автоколивання</a:t>
            </a: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a:xfrm>
            <a:off x="206382" y="2312477"/>
            <a:ext cx="8752088" cy="4141331"/>
          </a:xfrm>
        </p:spPr>
        <p:txBody>
          <a:bodyPr>
            <a:normAutofit lnSpcReduction="10000"/>
          </a:bodyPr>
          <a:lstStyle/>
          <a:p>
            <a:r>
              <a:rPr lang="uk-UA" sz="2800" b="1" dirty="0">
                <a:solidFill>
                  <a:schemeClr val="accent3"/>
                </a:solidFill>
                <a:latin typeface="Arial" panose="020B0604020202020204" pitchFamily="34" charset="0"/>
                <a:cs typeface="Arial" panose="020B0604020202020204" pitchFamily="34" charset="0"/>
              </a:rPr>
              <a:t>Вільні коливання </a:t>
            </a:r>
            <a:r>
              <a:rPr lang="uk-UA" sz="2400" dirty="0">
                <a:solidFill>
                  <a:schemeClr val="bg1"/>
                </a:solidFill>
                <a:latin typeface="Arial" panose="020B0604020202020204" pitchFamily="34" charset="0"/>
                <a:cs typeface="Arial" panose="020B0604020202020204" pitchFamily="34" charset="0"/>
              </a:rPr>
              <a:t>– це коливання, які відбуваються під дією внутрішніх сил системи після того, після того, як її було виведено з положення рівноваги.</a:t>
            </a:r>
          </a:p>
          <a:p>
            <a:r>
              <a:rPr lang="uk-UA" sz="2800" b="1" dirty="0">
                <a:solidFill>
                  <a:schemeClr val="accent3"/>
                </a:solidFill>
                <a:latin typeface="Arial" panose="020B0604020202020204" pitchFamily="34" charset="0"/>
                <a:cs typeface="Arial" panose="020B0604020202020204" pitchFamily="34" charset="0"/>
              </a:rPr>
              <a:t>Вимушені коливання </a:t>
            </a:r>
            <a:r>
              <a:rPr lang="uk-UA" sz="2400" dirty="0">
                <a:solidFill>
                  <a:schemeClr val="bg1"/>
                </a:solidFill>
                <a:latin typeface="Arial" panose="020B0604020202020204" pitchFamily="34" charset="0"/>
                <a:cs typeface="Arial" panose="020B0604020202020204" pitchFamily="34" charset="0"/>
              </a:rPr>
              <a:t>– це коливання, які відбуваються в системі внаслідок дії зовнішньої сили, що періодично змінюється.</a:t>
            </a:r>
          </a:p>
          <a:p>
            <a:r>
              <a:rPr lang="uk-UA" sz="2400" dirty="0">
                <a:solidFill>
                  <a:schemeClr val="bg1"/>
                </a:solidFill>
                <a:latin typeface="Arial" panose="020B0604020202020204" pitchFamily="34" charset="0"/>
                <a:cs typeface="Arial" panose="020B0604020202020204" pitchFamily="34" charset="0"/>
              </a:rPr>
              <a:t>Незатухаючі коливання, які відбуваються в системі за рахунок надходжень енергії від постійного джерела, що регулюється самою системою, називають </a:t>
            </a:r>
            <a:r>
              <a:rPr lang="uk-UA" sz="2800" b="1" dirty="0">
                <a:solidFill>
                  <a:schemeClr val="accent3"/>
                </a:solidFill>
                <a:latin typeface="Arial" panose="020B0604020202020204" pitchFamily="34" charset="0"/>
                <a:cs typeface="Arial" panose="020B0604020202020204" pitchFamily="34" charset="0"/>
              </a:rPr>
              <a:t>автоколиваннями.</a:t>
            </a:r>
          </a:p>
        </p:txBody>
      </p:sp>
    </p:spTree>
    <p:extLst>
      <p:ext uri="{BB962C8B-B14F-4D97-AF65-F5344CB8AC3E}">
        <p14:creationId xmlns:p14="http://schemas.microsoft.com/office/powerpoint/2010/main" val="172182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1637615" y="0"/>
            <a:ext cx="6600451" cy="834887"/>
          </a:xfrm>
        </p:spPr>
        <p:txBody>
          <a:bodyPr>
            <a:normAutofit/>
          </a:bodyPr>
          <a:lstStyle/>
          <a:p>
            <a:r>
              <a:rPr lang="uk-UA" sz="4000" dirty="0">
                <a:solidFill>
                  <a:schemeClr val="bg1"/>
                </a:solidFill>
                <a:latin typeface="Arial" panose="020B0604020202020204" pitchFamily="34" charset="0"/>
                <a:cs typeface="Arial" panose="020B0604020202020204" pitchFamily="34" charset="0"/>
              </a:rPr>
              <a:t>Гармонічні коливання</a:t>
            </a: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a:xfrm>
            <a:off x="706164" y="2146942"/>
            <a:ext cx="7731671" cy="2564116"/>
          </a:xfrm>
        </p:spPr>
        <p:txBody>
          <a:bodyPr>
            <a:noAutofit/>
          </a:bodyPr>
          <a:lstStyle/>
          <a:p>
            <a:r>
              <a:rPr lang="uk-UA" sz="2800" dirty="0">
                <a:solidFill>
                  <a:schemeClr val="bg1"/>
                </a:solidFill>
                <a:latin typeface="Arial" panose="020B0604020202020204" pitchFamily="34" charset="0"/>
                <a:cs typeface="Arial" panose="020B0604020202020204" pitchFamily="34" charset="0"/>
              </a:rPr>
              <a:t>Гармонічними коливаннями називаються періодичні коливання фізичної величини (або будь-якої іншої) залежно від часу, які відбуваються згідно із законами синуса або косинуса</a:t>
            </a:r>
          </a:p>
        </p:txBody>
      </p:sp>
    </p:spTree>
    <p:extLst>
      <p:ext uri="{BB962C8B-B14F-4D97-AF65-F5344CB8AC3E}">
        <p14:creationId xmlns:p14="http://schemas.microsoft.com/office/powerpoint/2010/main" val="1209310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Урок литературного чтения по теме &quot;И.А. Крылов &quot;Стрекоза и Муравей&quot;. 2-й  класс">
            <a:extLst>
              <a:ext uri="{FF2B5EF4-FFF2-40B4-BE49-F238E27FC236}">
                <a16:creationId xmlns:a16="http://schemas.microsoft.com/office/drawing/2014/main" xmlns="" id="{CFCA7BDB-5046-4CA4-9F66-170C59EEAB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5018E4F-AD95-498A-A488-922A52937B36}"/>
              </a:ext>
            </a:extLst>
          </p:cNvPr>
          <p:cNvSpPr>
            <a:spLocks noGrp="1"/>
          </p:cNvSpPr>
          <p:nvPr>
            <p:ph type="ctrTitle"/>
          </p:nvPr>
        </p:nvSpPr>
        <p:spPr>
          <a:xfrm>
            <a:off x="1285875" y="328613"/>
            <a:ext cx="6952191" cy="1643061"/>
          </a:xfrm>
        </p:spPr>
        <p:txBody>
          <a:bodyPr>
            <a:normAutofit/>
          </a:bodyPr>
          <a:lstStyle/>
          <a:p>
            <a:r>
              <a:rPr lang="uk-UA" sz="4000" dirty="0" smtClean="0">
                <a:solidFill>
                  <a:schemeClr val="bg1"/>
                </a:solidFill>
                <a:latin typeface="Arial" panose="020B0604020202020204" pitchFamily="34" charset="0"/>
                <a:cs typeface="Arial" panose="020B0604020202020204" pitchFamily="34" charset="0"/>
              </a:rPr>
              <a:t>Завдання </a:t>
            </a:r>
            <a:endParaRPr lang="uk-UA" sz="4000" dirty="0">
              <a:solidFill>
                <a:schemeClr val="bg1"/>
              </a:solidFill>
              <a:latin typeface="Arial" panose="020B0604020202020204" pitchFamily="34" charset="0"/>
              <a:cs typeface="Arial" panose="020B0604020202020204" pitchFamily="34" charset="0"/>
            </a:endParaRPr>
          </a:p>
        </p:txBody>
      </p:sp>
      <p:sp>
        <p:nvSpPr>
          <p:cNvPr id="3" name="Підзаголовок 2">
            <a:extLst>
              <a:ext uri="{FF2B5EF4-FFF2-40B4-BE49-F238E27FC236}">
                <a16:creationId xmlns:a16="http://schemas.microsoft.com/office/drawing/2014/main" xmlns="" id="{77B3ADC8-548B-4204-80FF-7133A628FE53}"/>
              </a:ext>
            </a:extLst>
          </p:cNvPr>
          <p:cNvSpPr>
            <a:spLocks noGrp="1"/>
          </p:cNvSpPr>
          <p:nvPr>
            <p:ph type="subTitle" idx="1"/>
          </p:nvPr>
        </p:nvSpPr>
        <p:spPr>
          <a:xfrm>
            <a:off x="442914" y="2146941"/>
            <a:ext cx="7994922" cy="3382321"/>
          </a:xfrm>
        </p:spPr>
        <p:txBody>
          <a:bodyPr>
            <a:noAutofit/>
          </a:bodyPr>
          <a:lstStyle/>
          <a:p>
            <a:r>
              <a:rPr lang="uk-UA" sz="2800" dirty="0" smtClean="0">
                <a:solidFill>
                  <a:schemeClr val="bg1"/>
                </a:solidFill>
                <a:latin typeface="Arial" panose="020B0604020202020204" pitchFamily="34" charset="0"/>
                <a:cs typeface="Arial" panose="020B0604020202020204" pitchFamily="34" charset="0"/>
              </a:rPr>
              <a:t>Доповніть вивчене матеріалом підручника(параграф 20 )</a:t>
            </a:r>
          </a:p>
          <a:p>
            <a:r>
              <a:rPr lang="uk-UA" sz="2800" dirty="0" smtClean="0">
                <a:solidFill>
                  <a:schemeClr val="bg1"/>
                </a:solidFill>
                <a:latin typeface="Arial" panose="020B0604020202020204" pitchFamily="34" charset="0"/>
                <a:cs typeface="Arial" panose="020B0604020202020204" pitchFamily="34" charset="0"/>
              </a:rPr>
              <a:t>Уважно розгляньте задачу 55(ст.123),перепишіть її в зошит</a:t>
            </a:r>
          </a:p>
          <a:p>
            <a:r>
              <a:rPr lang="uk-UA" sz="2800" dirty="0" smtClean="0">
                <a:solidFill>
                  <a:schemeClr val="bg1"/>
                </a:solidFill>
                <a:latin typeface="Arial" panose="020B0604020202020204" pitchFamily="34" charset="0"/>
                <a:cs typeface="Arial" panose="020B0604020202020204" pitchFamily="34" charset="0"/>
              </a:rPr>
              <a:t>Виконайте вправу 20 ( на вибір)</a:t>
            </a:r>
            <a:endParaRPr lang="uk-UA"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868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endParaRPr lang="uk-UA"/>
          </a:p>
        </p:txBody>
      </p:sp>
    </p:spTree>
    <p:extLst>
      <p:ext uri="{BB962C8B-B14F-4D97-AF65-F5344CB8AC3E}">
        <p14:creationId xmlns:p14="http://schemas.microsoft.com/office/powerpoint/2010/main" val="2418680925"/>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55</TotalTime>
  <Words>205</Words>
  <Application>Microsoft Office PowerPoint</Application>
  <PresentationFormat>Екран (4:3)</PresentationFormat>
  <Paragraphs>16</Paragraphs>
  <Slides>10</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10</vt:i4>
      </vt:variant>
    </vt:vector>
  </HeadingPairs>
  <TitlesOfParts>
    <vt:vector size="14" baseType="lpstr">
      <vt:lpstr>Arial</vt:lpstr>
      <vt:lpstr>Century Gothic</vt:lpstr>
      <vt:lpstr>Wingdings 3</vt:lpstr>
      <vt:lpstr>Віхоть</vt:lpstr>
      <vt:lpstr>Види механічних коливань</vt:lpstr>
      <vt:lpstr>Колива́ння — специфічні рухи або зміни стану систем різної фізичної природи для яких спостерігається певна повторюваність у часі. В багатьох випадках для опису коливальних процесів використовуються близькі за змістом поняття — вібрація, осциляція. Коливальні процеси характерні для величезної кількості явищ в навколишньому світі та в людському суспільстві. Коливальний процес в будь-якій системі виникає лише тоді, коли її будова забезпечує виникнення сил, що намагаються повернути систему до стабільного стану при внесенні зовнішніх збурень. Такі сили називають відновлювальними. Для системи на рисунку відновлювальну силу створює пружина, що опирається розтягу-стиску.</vt:lpstr>
      <vt:lpstr>Механі́чні колива́ння — це рухи тіла, які відбуваються біля певного положення рівноваги та які точно або приблизно повторюються через рівні інтервали часу. Також механічні коливання бувають прості і складні. Складні коливання- це певним чином скомбіновані прості. Вони найчастіше спостерігаються в живих організмах.</vt:lpstr>
      <vt:lpstr>У ході коливань механічний стан тіла безперервно змінюється. Якщо координата, модуль і напрямок швидкості руху тіла повторюються через рівні інтервали часу, такі коливання називають періодичними. Фізичні величини, що характеризують періодичні коливання це: амплітуда, період, частота.</vt:lpstr>
      <vt:lpstr>          Коливання бувають            затухаючі та незатухаючі.   Коливання, амплітуда яких з часом не змінюється, називають незатухаючими.  Коливання, амплітуда яких з часом зменшується, називають затухаючими.</vt:lpstr>
      <vt:lpstr>Вільні коливання, вимушені коливання та автоколивання</vt:lpstr>
      <vt:lpstr>Гармонічні коливання</vt:lpstr>
      <vt:lpstr>Завдання </vt:lpstr>
      <vt:lpstr>Презентація PowerPoint</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Види механічних коливань</dc:title>
  <dc:creator>Олександр Фет</dc:creator>
  <cp:lastModifiedBy>RePack by Diakov</cp:lastModifiedBy>
  <cp:revision>9</cp:revision>
  <dcterms:created xsi:type="dcterms:W3CDTF">2021-01-11T12:03:03Z</dcterms:created>
  <dcterms:modified xsi:type="dcterms:W3CDTF">2021-11-30T15:48:49Z</dcterms:modified>
</cp:coreProperties>
</file>