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3" r:id="rId3"/>
    <p:sldId id="274" r:id="rId4"/>
    <p:sldId id="276" r:id="rId5"/>
    <p:sldId id="278" r:id="rId6"/>
    <p:sldId id="294" r:id="rId7"/>
    <p:sldId id="286" r:id="rId8"/>
    <p:sldId id="289" r:id="rId9"/>
    <p:sldId id="292" r:id="rId10"/>
    <p:sldId id="28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D5890C1-C389-4F97-A148-818993E05410}">
          <p14:sldIdLst>
            <p14:sldId id="256"/>
            <p14:sldId id="293"/>
            <p14:sldId id="274"/>
            <p14:sldId id="276"/>
            <p14:sldId id="278"/>
            <p14:sldId id="294"/>
            <p14:sldId id="286"/>
            <p14:sldId id="289"/>
            <p14:sldId id="292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6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Фізика 9 клас 19.03.2021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Тема уроку :</a:t>
            </a:r>
            <a:br>
              <a:rPr lang="uk-UA" dirty="0" smtClean="0"/>
            </a:b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язування</a:t>
            </a:r>
            <a:r>
              <a:rPr lang="uk-UA" dirty="0" smtClean="0"/>
              <a:t> задач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0343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Домашнє </a:t>
            </a:r>
            <a:r>
              <a:rPr lang="uk-UA" sz="4000" dirty="0"/>
              <a:t>завдання: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47088"/>
            <a:ext cx="8688615" cy="44371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r>
              <a:rPr lang="uk-UA" sz="3200" dirty="0" smtClean="0"/>
              <a:t>Повторити параграф  34,вправа 34 (на вибір)</a:t>
            </a:r>
          </a:p>
          <a:p>
            <a:pPr marL="0" indent="0">
              <a:buNone/>
            </a:pPr>
            <a:r>
              <a:rPr lang="uk-UA" sz="3200" dirty="0" smtClean="0"/>
              <a:t>Додаткові задачі</a:t>
            </a:r>
            <a:endParaRPr lang="uk-UA" sz="32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r>
              <a:rPr lang="uk-UA" dirty="0" smtClean="0"/>
              <a:t>1.Дальність </a:t>
            </a:r>
            <a:r>
              <a:rPr lang="uk-UA" dirty="0"/>
              <a:t>польоту тіла, кинутого в горизонтальному напрямку зі швидкістю </a:t>
            </a:r>
            <a:r>
              <a:rPr lang="uk-UA" dirty="0" smtClean="0"/>
              <a:t>     V </a:t>
            </a:r>
            <a:r>
              <a:rPr lang="uk-UA" dirty="0"/>
              <a:t>= </a:t>
            </a:r>
            <a:r>
              <a:rPr lang="uk-UA" dirty="0" smtClean="0"/>
              <a:t>10  м </a:t>
            </a:r>
            <a:r>
              <a:rPr lang="uk-UA" dirty="0"/>
              <a:t>/ с, дорівнює висоті кидання. З якої висоти h кинуто тіло?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(</a:t>
            </a:r>
            <a:r>
              <a:rPr lang="uk-UA" dirty="0"/>
              <a:t>Відповідь: з висоти 20 м</a:t>
            </a:r>
            <a:r>
              <a:rPr lang="uk-UA" dirty="0" smtClean="0"/>
              <a:t>).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 2.Снаряд</a:t>
            </a:r>
            <a:r>
              <a:rPr lang="uk-UA" dirty="0"/>
              <a:t>, вилетівши з гармати під кутом до горизонту, знаходився в польоті 12 с. Який найбільшої висоти досяг снаряд? (Відповідь: 180м)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360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35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Згадаємо матеріал попереднього уроку  по наступних слайдах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/>
          </a:p>
          <a:p>
            <a:r>
              <a:rPr lang="uk-UA" sz="3200" dirty="0" smtClean="0"/>
              <a:t>У зошит запишіть тільки  формули !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80162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Закон 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всесвітнього тяжіння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uk-UA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Між будь-якими двома тілами діють сили гравітаційного притягання, які прямо пропорційні добутку мас цих тіл і обернено пропорційні квадрату відстані між ними:</a:t>
                </a:r>
              </a:p>
              <a:p>
                <a:pPr algn="ctr"/>
                <a:r>
                  <a:rPr lang="en-US" sz="5400" dirty="0" smtClean="0">
                    <a:solidFill>
                      <a:srgbClr val="C00000"/>
                    </a:solidFill>
                  </a:rPr>
                  <a:t>F = G</a:t>
                </a:r>
                <a14:m>
                  <m:oMath xmlns:m="http://schemas.openxmlformats.org/officeDocument/2006/math">
                    <m:r>
                      <a:rPr lang="en-US" sz="5400" b="0" i="0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5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5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5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5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5400" dirty="0" smtClean="0">
                    <a:solidFill>
                      <a:srgbClr val="C00000"/>
                    </a:solidFill>
                  </a:rPr>
                  <a:t>, </a:t>
                </a:r>
              </a:p>
              <a:p>
                <a:pPr lvl="8"/>
                <a:r>
                  <a:rPr lang="ru-RU" sz="2800" dirty="0" smtClean="0">
                    <a:solidFill>
                      <a:srgbClr val="C00000"/>
                    </a:solidFill>
                  </a:rPr>
                  <a:t>де </a:t>
                </a:r>
                <a:r>
                  <a:rPr lang="ru-RU" sz="2800" dirty="0">
                    <a:solidFill>
                      <a:srgbClr val="C00000"/>
                    </a:solidFill>
                  </a:rPr>
                  <a:t> </a:t>
                </a:r>
                <a:r>
                  <a:rPr lang="ru-RU" sz="28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dirty="0" smtClean="0">
                    <a:solidFill>
                      <a:srgbClr val="C00000"/>
                    </a:solidFill>
                  </a:rPr>
                  <a:t>G=6</a:t>
                </a:r>
                <a:r>
                  <a:rPr lang="uk-UA" sz="2800" dirty="0" smtClean="0">
                    <a:solidFill>
                      <a:srgbClr val="C00000"/>
                    </a:solidFill>
                  </a:rPr>
                  <a:t>,</a:t>
                </a:r>
                <a:r>
                  <a:rPr lang="en-US" sz="2800" dirty="0" smtClean="0">
                    <a:solidFill>
                      <a:srgbClr val="C00000"/>
                    </a:solidFill>
                  </a:rPr>
                  <a:t>67</a:t>
                </a:r>
                <a:r>
                  <a:rPr lang="en-US" sz="2800" dirty="0" smtClean="0">
                    <a:solidFill>
                      <a:srgbClr val="C00000"/>
                    </a:solidFill>
                    <a:latin typeface="Adobe Caslon Pro"/>
                  </a:rPr>
                  <a:t>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−11</m:t>
                        </m:r>
                      </m:sup>
                    </m:sSup>
                    <m:f>
                      <m:fPr>
                        <m:ctrlPr>
                          <a:rPr lang="en-US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𝐻</m:t>
                        </m:r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·м</m:t>
                        </m:r>
                      </m:num>
                      <m:den>
                        <m:r>
                          <a:rPr lang="uk-UA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кг²</m:t>
                        </m:r>
                      </m:den>
                    </m:f>
                  </m:oMath>
                </a14:m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111" r="-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778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uk-UA" dirty="0" smtClean="0"/>
                  <a:t/>
                </a:r>
                <a:br>
                  <a:rPr lang="uk-UA" dirty="0" smtClean="0"/>
                </a:br>
                <a:r>
                  <a:rPr lang="uk-UA" dirty="0"/>
                  <a:t/>
                </a:r>
                <a:br>
                  <a:rPr lang="uk-UA" dirty="0"/>
                </a:br>
                <a:r>
                  <a:rPr lang="uk-UA" dirty="0" smtClean="0"/>
                  <a:t/>
                </a:r>
                <a:br>
                  <a:rPr lang="uk-UA" dirty="0" smtClean="0"/>
                </a:br>
                <a:r>
                  <a:rPr lang="uk-UA" dirty="0" smtClean="0"/>
                  <a:t>Сила тяжіння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uk-UA" i="1">
                            <a:latin typeface="Cambria Math"/>
                          </a:rPr>
                          <m:t>тяж</m:t>
                        </m:r>
                      </m:sub>
                    </m:sSub>
                  </m:oMath>
                </a14:m>
                <a:r>
                  <a:rPr lang="ru-RU" dirty="0"/>
                  <a:t> </a:t>
                </a:r>
                <a:r>
                  <a:rPr lang="ru-RU" dirty="0" smtClean="0"/>
                  <a:t>- </a:t>
                </a:r>
                <a:r>
                  <a:rPr lang="ru-RU" dirty="0"/>
                  <a:t/>
                </a: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4148" t="-35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uk-UA" dirty="0" smtClean="0"/>
                  <a:t>Сила, з якою Земля ( або інше астрономічне тіло) притягує до себе тіла, що перебувають на її поверхні або поблизу неї</a:t>
                </a:r>
                <a:endParaRPr lang="en-US" dirty="0" smtClean="0"/>
              </a:p>
              <a:p>
                <a:pPr marL="0" indent="0">
                  <a:buNone/>
                </a:pPr>
                <a:endParaRPr lang="uk-UA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uk-UA" sz="44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тяж</m:t>
                        </m:r>
                      </m:sub>
                    </m:sSub>
                  </m:oMath>
                </a14:m>
                <a:r>
                  <a:rPr lang="ru-RU" sz="4400" dirty="0" smtClean="0">
                    <a:solidFill>
                      <a:srgbClr val="C00000"/>
                    </a:solidFill>
                  </a:rPr>
                  <a:t>=</a:t>
                </a:r>
                <a:r>
                  <a:rPr lang="en-US" sz="4400" dirty="0" smtClean="0">
                    <a:solidFill>
                      <a:srgbClr val="C00000"/>
                    </a:solidFill>
                  </a:rPr>
                  <a:t>mg</a:t>
                </a:r>
                <a:endParaRPr lang="ru-RU" sz="4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889" t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655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Рух тіла під дією сили тяжіння називають вільним падінням.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:endParaRPr lang="en-US" sz="4400" dirty="0" smtClean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sz="4400" dirty="0" smtClean="0">
                    <a:solidFill>
                      <a:srgbClr val="C00000"/>
                    </a:solidFill>
                  </a:rPr>
                  <a:t>g=G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𝑀</m:t>
                            </m:r>
                          </m:e>
                          <m:sub>
                            <m:r>
                              <a:rPr lang="uk-UA" sz="4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з</m:t>
                            </m:r>
                          </m:sub>
                        </m:sSub>
                      </m:num>
                      <m:den>
                        <m:d>
                          <m:dPr>
                            <m:endChr m:val=""/>
                            <m:ctrlPr>
                              <a:rPr lang="en-US" sz="4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440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4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uk-UA" sz="44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з</m:t>
                                </m:r>
                              </m:sub>
                            </m:sSub>
                            <m:r>
                              <a:rPr lang="uk-UA" sz="4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+</m:t>
                            </m:r>
                            <m:d>
                              <m:dPr>
                                <m:begChr m:val=""/>
                                <m:ctrlPr>
                                  <a:rPr lang="uk-UA" sz="4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</m:d>
                          </m:e>
                        </m:d>
                      </m:den>
                    </m:f>
                  </m:oMath>
                </a14:m>
                <a:endParaRPr lang="en-US" sz="4400" dirty="0" smtClean="0">
                  <a:solidFill>
                    <a:srgbClr val="C00000"/>
                  </a:solidFill>
                </a:endParaRPr>
              </a:p>
              <a:p>
                <a:pPr algn="ctr"/>
                <a:endParaRPr lang="en-US" sz="4400" dirty="0" smtClean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sz="4400" dirty="0" smtClean="0">
                    <a:solidFill>
                      <a:srgbClr val="C00000"/>
                    </a:solidFill>
                  </a:rPr>
                  <a:t>g</a:t>
                </a:r>
                <a:r>
                  <a:rPr lang="en-US" sz="4400" dirty="0" smtClean="0">
                    <a:solidFill>
                      <a:srgbClr val="C00000"/>
                    </a:solidFill>
                    <a:latin typeface="Adobe Devanagari"/>
                    <a:cs typeface="Adobe Devanagari"/>
                  </a:rPr>
                  <a:t>≈</a:t>
                </a:r>
                <a:r>
                  <a:rPr lang="en-US" sz="4400" dirty="0" smtClean="0">
                    <a:solidFill>
                      <a:srgbClr val="C00000"/>
                    </a:solidFill>
                  </a:rPr>
                  <a:t>9</a:t>
                </a:r>
                <a:r>
                  <a:rPr lang="uk-UA" sz="4400" dirty="0" smtClean="0">
                    <a:solidFill>
                      <a:srgbClr val="C00000"/>
                    </a:solidFill>
                  </a:rPr>
                  <a:t>,8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4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м</m:t>
                        </m:r>
                      </m:num>
                      <m:den>
                        <m:sSup>
                          <m:sSupPr>
                            <m:ctrlPr>
                              <a:rPr lang="uk-UA" sz="4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k-UA" sz="4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с</m:t>
                            </m:r>
                          </m:e>
                          <m:sup>
                            <m:r>
                              <a:rPr lang="uk-UA" sz="4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4400" dirty="0" smtClean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58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Задання на урок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Уважно розгляньте наступні задачі</a:t>
            </a:r>
          </a:p>
          <a:p>
            <a:r>
              <a:rPr lang="uk-UA" dirty="0" smtClean="0"/>
              <a:t>Одну, дві на вибір задачі разом із пояснювальним малюнком перепишіть у зошит</a:t>
            </a:r>
          </a:p>
          <a:p>
            <a:r>
              <a:rPr lang="uk-UA" dirty="0" smtClean="0"/>
              <a:t>Попрацюйте із підручником :</a:t>
            </a:r>
          </a:p>
          <a:p>
            <a:r>
              <a:rPr lang="uk-UA" dirty="0" smtClean="0"/>
              <a:t>Задачі 1-3  є із поясненням, одну з них коротко запишіть (це ст.216-219)</a:t>
            </a:r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52799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8458200" cy="1162050"/>
          </a:xfrm>
        </p:spPr>
        <p:txBody>
          <a:bodyPr/>
          <a:lstStyle/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Стріла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випущена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лука вертикально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вгору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впала на землю через 6 с. Яка початкова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стріли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максимальна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висота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підйому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/>
              <a:t>Дано:                                        Розв’язання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2"/>
              </p:nvPr>
            </p:nvSpPr>
            <p:spPr/>
            <p:txBody>
              <a:bodyPr/>
              <a:lstStyle/>
              <a:p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t=6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с</a:t>
                </a:r>
                <a:endParaRPr lang="en-US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g=10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м/с²</a:t>
                </a:r>
              </a:p>
              <a:p>
                <a:endParaRPr lang="en-US" b="0" dirty="0" smtClean="0"/>
              </a:p>
              <a:p>
                <a:r>
                  <a:rPr lang="en-US" dirty="0"/>
                  <a:t>h</a:t>
                </a:r>
                <a:r>
                  <a:rPr lang="en-US" dirty="0" smtClean="0"/>
                  <a:t> -?</a:t>
                </a:r>
                <a:r>
                  <a:rPr lang="uk-UA" dirty="0"/>
                  <a:t> </a:t>
                </a:r>
                <a:r>
                  <a:rPr lang="uk-UA" dirty="0" smtClean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0 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−?</m:t>
                    </m:r>
                  </m:oMath>
                </a14:m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2"/>
              </p:nvPr>
            </p:nvSpPr>
            <p:spPr>
              <a:blipFill rotWithShape="1">
                <a:blip r:embed="rId2"/>
                <a:stretch>
                  <a:fillRect l="-4000" t="-4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849011" y="1676400"/>
                <a:ext cx="4837789" cy="4572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Скористаємося рівнянням:</a:t>
                </a:r>
              </a:p>
              <a:p>
                <a:pPr marL="0" indent="0">
                  <a:buNone/>
                </a:pP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600" b="0" i="1"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sz="1600" i="1" dirty="0" smtClean="0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b="0" i="1" dirty="0" smtClean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  <m:r>
                      <a:rPr lang="uk-UA" sz="1600" b="0" i="1" dirty="0" smtClean="0">
                        <a:latin typeface="Cambria Math"/>
                        <a:cs typeface="Times New Roman"/>
                      </a:rPr>
                      <m:t> − 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>
                            <a:latin typeface="Cambria Math"/>
                          </a:rPr>
                          <m:t>𝑔</m:t>
                        </m:r>
                        <m:sSub>
                          <m:sSub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en-US" sz="1600" b="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600" i="1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</a:t>
                </a:r>
                <a:r>
                  <a:rPr lang="uk-UA" sz="1600" i="1" dirty="0" smtClean="0">
                    <a:latin typeface="Times New Roman" pitchFamily="18" charset="0"/>
                    <a:ea typeface="Calibri"/>
                    <a:cs typeface="Times New Roman" pitchFamily="18" charset="0"/>
                  </a:rPr>
                  <a:t>,           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600" b="0" i="1" dirty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b="0" i="1" dirty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sz="1600" i="1" dirty="0" smtClean="0">
                    <a:latin typeface="Times New Roman" pitchFamily="18" charset="0"/>
                    <a:ea typeface="Calibri"/>
                    <a:cs typeface="Times New Roman" pitchFamily="18" charset="0"/>
                  </a:rPr>
                  <a:t> - </a:t>
                </a:r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час підйому 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тіла;</a:t>
                </a:r>
              </a:p>
              <a:p>
                <a:pPr marL="0" indent="0">
                  <a:buNone/>
                </a:pPr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Кінцева швидкість при підйомі 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тіла  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Ѵ=</a:t>
                </a: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тобто</a:t>
                </a: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  Ѵ</a:t>
                </a:r>
                <a:r>
                  <a:rPr lang="uk-UA" sz="1600" i="1" baseline="-25000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ru-RU" sz="1600" i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ru-RU" sz="1600" i="1" dirty="0">
                    <a:latin typeface="Times New Roman" pitchFamily="18" charset="0"/>
                    <a:cs typeface="Times New Roman" pitchFamily="18" charset="0"/>
                  </a:rPr>
                  <a:t>- </a:t>
                </a:r>
                <a14:m>
                  <m:oMath xmlns:m="http://schemas.openxmlformats.org/officeDocument/2006/math">
                    <m:r>
                      <a:rPr lang="en-US" sz="1600" b="0" i="1">
                        <a:latin typeface="Cambria Math"/>
                      </a:rPr>
                      <m:t>𝑔</m:t>
                    </m:r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=0, 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Ѵ</a:t>
                </a:r>
                <a:r>
                  <a:rPr lang="uk-UA" sz="1600" i="1" baseline="-25000" dirty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ru-RU" sz="16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i="1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𝑔</m:t>
                    </m:r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16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Час </a:t>
                </a:r>
                <a:r>
                  <a:rPr lang="ru-RU" sz="1600" dirty="0" err="1">
                    <a:latin typeface="Times New Roman" pitchFamily="18" charset="0"/>
                    <a:cs typeface="Times New Roman" pitchFamily="18" charset="0"/>
                  </a:rPr>
                  <a:t>підйому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err="1">
                    <a:latin typeface="Times New Roman" pitchFamily="18" charset="0"/>
                    <a:cs typeface="Times New Roman" pitchFamily="18" charset="0"/>
                  </a:rPr>
                  <a:t>тіла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err="1">
                    <a:latin typeface="Times New Roman" pitchFamily="18" charset="0"/>
                    <a:cs typeface="Times New Roman" pitchFamily="18" charset="0"/>
                  </a:rPr>
                  <a:t>дорівнює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часу </a:t>
                </a:r>
                <a:r>
                  <a:rPr lang="ru-RU" sz="1600" dirty="0" err="1">
                    <a:latin typeface="Times New Roman" pitchFamily="18" charset="0"/>
                    <a:cs typeface="Times New Roman" pitchFamily="18" charset="0"/>
                  </a:rPr>
                  <a:t>його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err="1" smtClean="0">
                    <a:latin typeface="Times New Roman" pitchFamily="18" charset="0"/>
                    <a:cs typeface="Times New Roman" pitchFamily="18" charset="0"/>
                  </a:rPr>
                  <a:t>падіння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тобто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uk-UA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=6с,    </a:t>
                </a:r>
                <a:r>
                  <a:rPr lang="ru-RU" sz="1600" dirty="0" err="1" smtClean="0">
                    <a:latin typeface="Times New Roman" pitchFamily="18" charset="0"/>
                    <a:cs typeface="Times New Roman" pitchFamily="18" charset="0"/>
                  </a:rPr>
                  <a:t>отже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uk-UA" sz="1600" b="0" i="1" dirty="0" smtClean="0">
                            <a:latin typeface="Cambria Math"/>
                            <a:cs typeface="Times New Roman"/>
                          </a:rPr>
                          <m:t>     </m:t>
                        </m:r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sz="1600" i="1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</a:t>
                </a:r>
                <a:r>
                  <a:rPr lang="uk-UA" sz="1600" i="1" dirty="0" smtClean="0">
                    <a:latin typeface="Times New Roman" pitchFamily="18" charset="0"/>
                    <a:ea typeface="Calibri"/>
                    <a:cs typeface="Times New Roman" pitchFamily="18" charset="0"/>
                  </a:rPr>
                  <a:t>=3с.</a:t>
                </a:r>
              </a:p>
              <a:p>
                <a:pPr marL="0" indent="0">
                  <a:buNone/>
                </a:pPr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Знайдемо швидкість 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 і максимальну висоту підйому: </a:t>
                </a:r>
              </a:p>
              <a:p>
                <a:pPr marL="0" indent="0">
                  <a:buNone/>
                </a:pP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Ѵ</a:t>
                </a:r>
                <a:r>
                  <a:rPr lang="uk-UA" sz="1600" i="1" baseline="-25000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ru-RU" sz="16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0" i="1" smtClean="0">
                        <a:latin typeface="Cambria Math"/>
                        <a:cs typeface="Times New Roman" pitchFamily="18" charset="0"/>
                      </a:rPr>
                      <m:t>3с·10</m:t>
                    </m:r>
                    <m:f>
                      <m:fPr>
                        <m:ctrlPr>
                          <a:rPr lang="ru-RU" sz="1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600" b="0" i="1" smtClean="0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sSup>
                          <m:sSupPr>
                            <m:ctrlPr>
                              <a:rPr lang="ru-RU" sz="16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ru-RU" sz="1600" b="0" i="1" smtClean="0">
                                <a:latin typeface="Cambria Math"/>
                                <a:cs typeface="Times New Roman" pitchFamily="18" charset="0"/>
                              </a:rPr>
                              <m:t>с</m:t>
                            </m:r>
                          </m:e>
                          <m:sup>
                            <m:r>
                              <a:rPr lang="ru-RU" sz="1600" b="0" i="1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=30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600" b="0" i="1" smtClean="0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r>
                          <a:rPr lang="ru-RU" sz="1600" b="0" i="1" smtClean="0"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den>
                    </m:f>
                    <m:r>
                      <a:rPr lang="uk-UA" sz="1600" b="0" i="0" smtClean="0">
                        <a:latin typeface="Cambria Math"/>
                        <a:cs typeface="Times New Roman" pitchFamily="18" charset="0"/>
                      </a:rPr>
                      <m:t> ;</m:t>
                    </m:r>
                  </m:oMath>
                </a14:m>
                <a:endParaRPr lang="ru-RU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m:t>30</m:t>
                    </m:r>
                    <m:f>
                      <m:fPr>
                        <m:ctrlPr>
                          <a:rPr lang="ru-RU" sz="16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den>
                    </m:f>
                    <m:r>
                      <m:rPr>
                        <m:nor/>
                      </m:rP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m:t>·</m:t>
                    </m:r>
                    <m:r>
                      <m:rPr>
                        <m:nor/>
                      </m:rPr>
                      <a:rPr lang="uk-UA" sz="1600" b="0" i="0" dirty="0" smtClean="0">
                        <a:latin typeface="Times New Roman" pitchFamily="18" charset="0"/>
                        <a:cs typeface="Times New Roman" pitchFamily="18" charset="0"/>
                      </a:rPr>
                      <m:t>3с − </m:t>
                    </m:r>
                    <m:f>
                      <m:fPr>
                        <m:ctrlPr>
                          <a:rPr lang="uk-UA" sz="16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  <m:f>
                          <m:fPr>
                            <m:ctrlPr>
                              <a:rPr lang="ru-RU" sz="16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  <m:t>м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1600" i="1">
                                    <a:latin typeface="Cambria Math"/>
                                    <a:cs typeface="Times New Roman" pitchFamily="18" charset="0"/>
                                  </a:rPr>
                                  <m:t>с</m:t>
                                </m:r>
                              </m:e>
                              <m:sup>
                                <m:r>
                                  <a:rPr lang="ru-RU" sz="1600" i="1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num>
                      <m:den>
                        <m:r>
                          <a:rPr lang="uk-UA" sz="1600" b="0" i="1" dirty="0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ru-RU" sz="1600" i="1">
                        <a:latin typeface="Cambria Math"/>
                        <a:cs typeface="Times New Roman" pitchFamily="18" charset="0"/>
                      </a:rPr>
                      <m:t>3с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)²=45м.</a:t>
                </a:r>
              </a:p>
              <a:p>
                <a:pPr marL="0" indent="0">
                  <a:buNone/>
                </a:pPr>
                <a:endParaRPr lang="ru-RU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Відповідь: 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Ѵ</a:t>
                </a:r>
                <a:r>
                  <a:rPr lang="uk-UA" sz="1600" i="1" baseline="-25000" dirty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ru-RU" sz="16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i="1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30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den>
                    </m:f>
                    <m:r>
                      <a:rPr lang="uk-UA" sz="160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=45м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849011" y="1676400"/>
                <a:ext cx="4837789" cy="4572000"/>
              </a:xfrm>
              <a:blipFill rotWithShape="1">
                <a:blip r:embed="rId3"/>
                <a:stretch>
                  <a:fillRect l="-630" t="-1333" r="-2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>
            <a:stCxn id="3" idx="0"/>
          </p:cNvCxnSpPr>
          <p:nvPr/>
        </p:nvCxnSpPr>
        <p:spPr>
          <a:xfrm flipH="1">
            <a:off x="2051720" y="1676400"/>
            <a:ext cx="568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39552" y="2420888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39" t="18986" r="15683" b="43750"/>
          <a:stretch/>
        </p:blipFill>
        <p:spPr bwMode="auto">
          <a:xfrm>
            <a:off x="2123728" y="1676400"/>
            <a:ext cx="1725283" cy="1362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225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2. Хлопчик кинув горизонтально м'яч з вікна, що знаходиться на висоті 20 м. Скільки часу летів м'яч до землі і з якою швидкістю він був кинутий, якщо він впав на відстані 6 м від фундаменту?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1378496" cy="659352"/>
          </a:xfrm>
        </p:spPr>
        <p:txBody>
          <a:bodyPr/>
          <a:lstStyle/>
          <a:p>
            <a:r>
              <a:rPr lang="uk-UA" dirty="0" smtClean="0"/>
              <a:t>Дано: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/>
              <a:t>Розв’язання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sz="quarter" idx="2"/>
              </p:nvPr>
            </p:nvSpPr>
            <p:spPr>
              <a:xfrm>
                <a:off x="457200" y="2514600"/>
                <a:ext cx="1594520" cy="3845720"/>
              </a:xfrm>
            </p:spPr>
            <p:txBody>
              <a:bodyPr/>
              <a:lstStyle/>
              <a:p>
                <a:r>
                  <a:rPr lang="en-US" i="1" dirty="0" smtClean="0"/>
                  <a:t>h</a:t>
                </a:r>
                <a:r>
                  <a:rPr lang="en-US" dirty="0" smtClean="0"/>
                  <a:t>=20</a:t>
                </a:r>
                <a:r>
                  <a:rPr lang="uk-UA" dirty="0" smtClean="0"/>
                  <a:t>м</a:t>
                </a:r>
                <a:endParaRPr lang="en-US" dirty="0" smtClean="0"/>
              </a:p>
              <a:p>
                <a:r>
                  <a:rPr lang="en-US" i="1" dirty="0"/>
                  <a:t>l</a:t>
                </a:r>
                <a:r>
                  <a:rPr lang="en-US" dirty="0" smtClean="0"/>
                  <a:t>=6</a:t>
                </a:r>
                <a:r>
                  <a:rPr lang="uk-UA" dirty="0" smtClean="0"/>
                  <a:t>м</a:t>
                </a:r>
                <a:endParaRPr lang="en-US" dirty="0" smtClean="0"/>
              </a:p>
              <a:p>
                <a:r>
                  <a:rPr lang="en-US" sz="2400" i="1" dirty="0"/>
                  <a:t>t</a:t>
                </a:r>
                <a:r>
                  <a:rPr lang="en-US" sz="2400" i="1" dirty="0" smtClean="0"/>
                  <a:t>-</a:t>
                </a:r>
                <a:r>
                  <a:rPr lang="uk-UA" sz="2400" i="1" dirty="0" smtClean="0"/>
                  <a:t>?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b="0" i="1">
                            <a:latin typeface="Cambria Math"/>
                          </a:rPr>
                          <m:t>0 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−?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"/>
              </p:nvPr>
            </p:nvSpPr>
            <p:spPr>
              <a:xfrm>
                <a:off x="457200" y="2514600"/>
                <a:ext cx="1594520" cy="3845720"/>
              </a:xfrm>
              <a:blipFill rotWithShape="1">
                <a:blip r:embed="rId2"/>
                <a:stretch>
                  <a:fillRect l="-3817" t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/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>
                        <a:latin typeface="Cambria Math"/>
                      </a:rPr>
                      <m:t>𝑙</m:t>
                    </m:r>
                    <m:r>
                      <a:rPr lang="en-US" sz="1600" b="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600" b="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b="0" i="1">
                        <a:latin typeface="Cambria Math"/>
                      </a:rPr>
                      <m:t>𝑡</m:t>
                    </m:r>
                    <m:r>
                      <a:rPr lang="en-US" sz="1600" b="0" i="1" smtClean="0">
                        <a:latin typeface="Cambria Math"/>
                      </a:rPr>
                      <m:t>                      </m:t>
                    </m:r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uk-UA" sz="1600" b="0" i="1" smtClean="0">
                        <a:latin typeface="Cambria Math"/>
                      </a:rPr>
                      <m:t>;</m:t>
                    </m:r>
                  </m:oMath>
                </a14:m>
                <a:endParaRPr lang="en-US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>
                            <a:latin typeface="Cambria Math"/>
                          </a:rPr>
                          <m:t>𝑔</m:t>
                        </m:r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6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600" b="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                    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(2)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r>
                  <a:rPr lang="uk-UA" sz="1600" dirty="0" smtClean="0"/>
                  <a:t>З </a:t>
                </a:r>
                <a:r>
                  <a:rPr lang="uk-UA" sz="1600" dirty="0"/>
                  <a:t>рівняння </a:t>
                </a:r>
                <a:r>
                  <a:rPr lang="uk-UA" sz="1600" dirty="0" smtClean="0"/>
                  <a:t>(2) </a:t>
                </a:r>
                <a:r>
                  <a:rPr lang="ru-RU" sz="1600" dirty="0" err="1" smtClean="0"/>
                  <a:t>визначаємо</a:t>
                </a:r>
                <a:r>
                  <a:rPr lang="ru-RU" sz="1600" dirty="0" smtClean="0"/>
                  <a:t> </a:t>
                </a:r>
                <a14:m>
                  <m:oMath xmlns:m="http://schemas.openxmlformats.org/officeDocument/2006/math">
                    <m:r>
                      <a:rPr lang="uk-UA" sz="1600" b="0" i="0" smtClean="0">
                        <a:latin typeface="Cambria Math"/>
                      </a:rPr>
                      <m:t>: </m:t>
                    </m:r>
                    <m:r>
                      <a:rPr lang="en-US" sz="1600" i="1">
                        <a:latin typeface="Cambria Math"/>
                      </a:rPr>
                      <m:t>𝑡</m:t>
                    </m:r>
                    <m:r>
                      <a:rPr lang="en-US" sz="1600" i="1">
                        <a:latin typeface="Cambria Math"/>
                      </a:rPr>
                      <m:t> </m:t>
                    </m:r>
                  </m:oMath>
                </a14:m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uk-UA" sz="16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k-UA" sz="1600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uk-UA" sz="1600" b="0" i="1" dirty="0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  <m:r>
                              <a:rPr lang="en-US" sz="1600" b="0" i="1" dirty="0" smtClean="0">
                                <a:latin typeface="Cambria Math"/>
                                <a:cs typeface="Times New Roman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a:rPr lang="en-US" sz="1600" b="0" i="1" dirty="0" smtClean="0">
                                <a:latin typeface="Cambria Math"/>
                                <a:cs typeface="Times New Roman" pitchFamily="18" charset="0"/>
                              </a:rPr>
                              <m:t>𝑔</m:t>
                            </m:r>
                          </m:den>
                        </m:f>
                      </m:e>
                    </m:rad>
                  </m:oMath>
                </a14:m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r>
                  <a:rPr lang="uk-UA" sz="1600" dirty="0" smtClean="0"/>
                  <a:t>                 </a:t>
                </a:r>
                <a14:m>
                  <m:oMath xmlns:m="http://schemas.openxmlformats.org/officeDocument/2006/math">
                    <m:r>
                      <a:rPr lang="uk-UA" sz="1600">
                        <a:latin typeface="Cambria Math"/>
                      </a:rPr>
                      <m:t> </m:t>
                    </m:r>
                    <m:r>
                      <a:rPr lang="en-US" sz="1600" i="1">
                        <a:latin typeface="Cambria Math"/>
                      </a:rPr>
                      <m:t>𝑡</m:t>
                    </m:r>
                    <m:r>
                      <a:rPr lang="en-US" sz="1600" i="1">
                        <a:latin typeface="Cambria Math"/>
                      </a:rPr>
                      <m:t> </m:t>
                    </m:r>
                  </m:oMath>
                </a14:m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uk-UA" sz="16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k-UA" sz="1600" i="1" dirty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uk-UA" sz="1600" b="0" i="1" dirty="0" smtClean="0">
                                <a:latin typeface="Cambria Math"/>
                                <a:cs typeface="Times New Roman" pitchFamily="18" charset="0"/>
                              </a:rPr>
                              <m:t>2·20м</m:t>
                            </m:r>
                          </m:num>
                          <m:den>
                            <m:r>
                              <a:rPr lang="uk-UA" sz="1600" b="0" i="1" dirty="0" smtClean="0">
                                <a:latin typeface="Cambria Math"/>
                                <a:cs typeface="Times New Roman" pitchFamily="18" charset="0"/>
                              </a:rPr>
                              <m:t>10</m:t>
                            </m:r>
                            <m:f>
                              <m:fPr>
                                <m:ctrlPr>
                                  <a:rPr lang="uk-UA" sz="1600" b="0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uk-UA" sz="16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м</m:t>
                                </m:r>
                              </m:num>
                              <m:den>
                                <m:r>
                                  <a:rPr lang="uk-UA" sz="16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с²</m:t>
                                </m:r>
                              </m:den>
                            </m:f>
                          </m:den>
                        </m:f>
                      </m:e>
                    </m:rad>
                    <m:r>
                      <a:rPr lang="uk-UA" sz="1600" b="0" i="0" dirty="0" smtClean="0">
                        <a:latin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2с; </a:t>
                </a:r>
              </a:p>
              <a:p>
                <a:r>
                  <a:rPr lang="uk-UA" sz="1600" dirty="0"/>
                  <a:t>З рівняння </a:t>
                </a:r>
                <a:r>
                  <a:rPr lang="uk-UA" sz="1600" dirty="0" smtClean="0"/>
                  <a:t>(1) </a:t>
                </a:r>
                <a:r>
                  <a:rPr lang="ru-RU" sz="1600" dirty="0" err="1"/>
                  <a:t>визначаємо</a:t>
                </a:r>
                <a:r>
                  <a:rPr lang="ru-RU" sz="1600" dirty="0"/>
                  <a:t> </a:t>
                </a:r>
                <a14:m>
                  <m:oMath xmlns:m="http://schemas.openxmlformats.org/officeDocument/2006/math">
                    <m:r>
                      <a:rPr lang="uk-UA" sz="1600">
                        <a:latin typeface="Cambria Math"/>
                      </a:rPr>
                      <m:t>:</m:t>
                    </m:r>
                  </m:oMath>
                </a14:m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uk-UA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uk-UA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</a:rPr>
                          <m:t>𝑙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</a:rPr>
                          <m:t>𝑡</m:t>
                        </m:r>
                      </m:den>
                    </m:f>
                    <m:r>
                      <a:rPr lang="en-US" sz="1800" i="1">
                        <a:latin typeface="Cambria Math"/>
                      </a:rPr>
                      <m:t> </m:t>
                    </m:r>
                    <m:r>
                      <a:rPr lang="uk-UA" sz="1800" b="0" i="0" smtClean="0">
                        <a:latin typeface="Cambria Math"/>
                      </a:rPr>
                      <m:t>;</m:t>
                    </m:r>
                  </m:oMath>
                </a14:m>
                <a:endParaRPr lang="uk-UA" sz="1800" b="0" dirty="0" smtClean="0">
                  <a:latin typeface="Times New Roman" pitchFamily="18" charset="0"/>
                </a:endParaRPr>
              </a:p>
              <a:p>
                <a:endParaRPr lang="uk-UA" sz="1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uk-UA" sz="1600" b="0" i="1" dirty="0" smtClean="0">
                            <a:latin typeface="Cambria Math"/>
                            <a:cs typeface="Times New Roman" pitchFamily="18" charset="0"/>
                          </a:rPr>
                          <m:t>6м</m:t>
                        </m:r>
                      </m:num>
                      <m:den>
                        <m:r>
                          <a:rPr lang="uk-UA" sz="1600" b="0" i="1" dirty="0" smtClean="0">
                            <a:latin typeface="Cambria Math"/>
                            <a:cs typeface="Times New Roman" pitchFamily="18" charset="0"/>
                          </a:rPr>
                          <m:t>2с</m:t>
                        </m:r>
                      </m:den>
                    </m:f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uk-UA" sz="1600" b="0" i="1" dirty="0" smtClean="0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r>
                          <a:rPr lang="uk-UA" sz="1600" b="0" i="1" dirty="0" smtClean="0"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.</a:t>
                </a:r>
              </a:p>
              <a:p>
                <a:endParaRPr lang="ru-RU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Відповідь: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𝑡</m:t>
                    </m:r>
                    <m:r>
                      <a:rPr lang="en-US" sz="1600" i="1">
                        <a:latin typeface="Cambria Math"/>
                      </a:rPr>
                      <m:t> </m:t>
                    </m:r>
                  </m:oMath>
                </a14:m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=2с,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uk-UA" sz="1600" i="1" dirty="0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r>
                          <a:rPr lang="uk-UA" sz="1600" i="1" dirty="0"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.</a:t>
                </a:r>
                <a:endParaRPr lang="uk-UA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 rotWithShape="1">
                <a:blip r:embed="rId3"/>
                <a:stretch>
                  <a:fillRect l="-452" t="-635" b="-3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1907704" y="2060848"/>
            <a:ext cx="0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51520" y="3356992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3" t="21851" r="54737" b="40718"/>
          <a:stretch/>
        </p:blipFill>
        <p:spPr bwMode="auto">
          <a:xfrm>
            <a:off x="2051720" y="2118857"/>
            <a:ext cx="2302350" cy="1576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59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uk-UA" sz="2000" dirty="0">
                    <a:latin typeface="Times New Roman" pitchFamily="18" charset="0"/>
                    <a:cs typeface="Times New Roman" pitchFamily="18" charset="0"/>
                  </a:rPr>
                  <a:t>3.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Знайти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висоту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підйому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і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дальність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польоту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сигнальної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ракети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випущеної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зі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швидкістю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40 км / с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під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кутом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000" i="1">
                            <a:latin typeface="Cambria Math"/>
                          </a:rPr>
                          <m:t>60</m:t>
                        </m:r>
                      </m:e>
                      <m:sup>
                        <m:r>
                          <a:rPr lang="uk-UA" sz="20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до горизонту.</a:t>
                </a: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1852" r="-1481" b="-133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Дано: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uk-UA" dirty="0" smtClean="0"/>
              <a:t>Розв’язання</a:t>
            </a:r>
            <a:endParaRPr lang="ru-RU" dirty="0"/>
          </a:p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sz="quarter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0 </m:t>
                        </m:r>
                      </m:sub>
                    </m:sSub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=40 м/с</a:t>
                </a:r>
              </a:p>
              <a:p>
                <a14:m>
                  <m:oMath xmlns:m="http://schemas.openxmlformats.org/officeDocument/2006/math">
                    <m:r>
                      <a:rPr lang="ru-RU" sz="160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uk-UA" sz="1600" b="0" i="1" smtClean="0">
                        <a:latin typeface="Cambria Math"/>
                        <a:ea typeface="Cambria Math"/>
                      </a:rPr>
                      <m:t>=60°</m:t>
                    </m:r>
                  </m:oMath>
                </a14:m>
                <a:endParaRPr lang="ru-RU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-?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𝑙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-?</a:t>
                </a:r>
              </a:p>
              <a:p>
                <a:endParaRPr lang="uk-UA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uk-UA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uk-UA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uk-UA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"/>
              </p:nvPr>
            </p:nvSpPr>
            <p:spPr>
              <a:blipFill rotWithShape="1">
                <a:blip r:embed="rId3"/>
                <a:stretch>
                  <a:fillRect l="-302" t="-17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Объект 5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2483769" y="2348880"/>
                <a:ext cx="6203032" cy="4320480"/>
              </a:xfrm>
            </p:spPr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sz="1100" b="0" i="1" smtClean="0">
                        <a:latin typeface="Cambria Math"/>
                      </a:rPr>
                      <m:t>𝑙</m:t>
                    </m:r>
                    <m:r>
                      <a:rPr lang="en-US" sz="11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b="0" i="1">
                            <a:latin typeface="Cambria Math"/>
                          </a:rPr>
                          <m:t>0</m:t>
                        </m:r>
                        <m:r>
                          <a:rPr lang="en-US" sz="1100" b="0" i="1" smtClean="0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sz="1100" b="0" i="1">
                        <a:latin typeface="Cambria Math"/>
                      </a:rPr>
                      <m:t>𝑡</m:t>
                    </m:r>
                    <m:r>
                      <a:rPr lang="uk-UA" sz="1100" b="0" i="1" smtClean="0">
                        <a:latin typeface="Cambria Math"/>
                      </a:rPr>
                      <m:t>;                                   </m:t>
                    </m:r>
                  </m:oMath>
                </a14:m>
                <a:endParaRPr lang="uk-UA" sz="11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11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b="0" i="1" smtClean="0">
                            <a:latin typeface="Cambria Math"/>
                          </a:rPr>
                          <m:t>0</m:t>
                        </m:r>
                        <m:r>
                          <a:rPr lang="en-US" sz="1100" b="0" i="1" smtClean="0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sz="1100" b="0" i="1" smtClean="0">
                        <a:latin typeface="Cambria Math"/>
                      </a:rPr>
                      <m:t>𝑡</m:t>
                    </m:r>
                    <m:r>
                      <a:rPr lang="en-US" sz="1100" b="0" i="1" dirty="0" smtClean="0">
                        <a:latin typeface="Cambria Math"/>
                        <a:cs typeface="Times New Roman"/>
                      </a:rPr>
                      <m:t>+</m:t>
                    </m:r>
                    <m:r>
                      <a:rPr lang="uk-UA" sz="1100" b="0" i="1" dirty="0">
                        <a:latin typeface="Cambria Math"/>
                        <a:cs typeface="Times New Roman"/>
                      </a:rPr>
                      <m:t> </m:t>
                    </m:r>
                    <m:f>
                      <m:f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1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latin typeface="Cambria Math"/>
                              </a:rPr>
                              <m:t>𝑔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  <m:r>
                          <a:rPr lang="en-US" sz="11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1100" b="0" i="1"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en-US" sz="1100" b="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1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100" dirty="0" smtClean="0">
                    <a:latin typeface="Times New Roman" pitchFamily="18" charset="0"/>
                    <a:cs typeface="Times New Roman" pitchFamily="18" charset="0"/>
                  </a:rPr>
                  <a:t>,  де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i="1">
                            <a:latin typeface="Cambria Math"/>
                          </a:rPr>
                          <m:t>0</m:t>
                        </m:r>
                        <m:r>
                          <a:rPr lang="en-US" sz="1100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sz="11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100" i="1" dirty="0">
                    <a:latin typeface="Times New Roman" pitchFamily="18" charset="0"/>
                    <a:cs typeface="Times New Roman" pitchFamily="18" charset="0"/>
                  </a:rPr>
                  <a:t>cos</a:t>
                </a:r>
                <a14:m>
                  <m:oMath xmlns:m="http://schemas.openxmlformats.org/officeDocument/2006/math">
                    <m:r>
                      <a:rPr lang="en-US" sz="1100" i="1" dirty="0">
                        <a:latin typeface="Cambria Math"/>
                        <a:ea typeface="Cambria Math"/>
                      </a:rPr>
                      <m:t>𝛼</m:t>
                    </m:r>
                    <m:r>
                      <a:rPr lang="uk-UA" sz="1100" b="0" i="1" dirty="0" smtClean="0">
                        <a:latin typeface="Cambria Math"/>
                        <a:ea typeface="Cambria Math"/>
                      </a:rPr>
                      <m:t> ,       а</m:t>
                    </m:r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sz="1100" b="0" i="1" smtClean="0">
                            <a:latin typeface="Cambria Math"/>
                          </a:rPr>
                          <m:t>     </m:t>
                        </m:r>
                        <m:r>
                          <a:rPr lang="uk-UA" sz="1100" i="1">
                            <a:latin typeface="Cambria Math"/>
                          </a:rPr>
                          <m:t> </m:t>
                        </m:r>
                        <m:r>
                          <a:rPr lang="en-US" sz="11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i="1">
                            <a:latin typeface="Cambria Math"/>
                          </a:rPr>
                          <m:t>0</m:t>
                        </m:r>
                        <m:r>
                          <a:rPr lang="en-US" sz="1100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sz="11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100" i="1" dirty="0">
                    <a:latin typeface="Times New Roman" pitchFamily="18" charset="0"/>
                    <a:cs typeface="Times New Roman" pitchFamily="18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en-US" sz="1100" i="1" dirty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ru-RU" sz="1100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endParaRPr lang="ru-RU" sz="11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100" i="1">
                        <a:latin typeface="Cambria Math"/>
                      </a:rPr>
                      <m:t>𝑙</m:t>
                    </m:r>
                    <m:r>
                      <a:rPr lang="en-US" sz="1100" i="1">
                        <a:latin typeface="Cambria Math"/>
                      </a:rPr>
                      <m:t> </m:t>
                    </m:r>
                    <m:r>
                      <a:rPr lang="en-US" sz="1100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b="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100" b="0" i="1">
                        <a:latin typeface="Cambria Math"/>
                      </a:rPr>
                      <m:t>𝑐𝑜𝑠</m:t>
                    </m:r>
                    <m:r>
                      <a:rPr lang="en-US" sz="1100" b="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1100" b="0" i="1">
                        <a:latin typeface="Cambria Math"/>
                      </a:rPr>
                      <m:t>𝑡</m:t>
                    </m:r>
                  </m:oMath>
                </a14:m>
                <a:r>
                  <a:rPr lang="en-US" sz="11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                      (1)</a:t>
                </a:r>
              </a:p>
              <a:p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11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m:rPr>
                        <m:nor/>
                      </m:rPr>
                      <a:rPr lang="en-US" sz="1100" i="1" dirty="0">
                        <a:latin typeface="Times New Roman" pitchFamily="18" charset="0"/>
                        <a:cs typeface="Times New Roman" pitchFamily="18" charset="0"/>
                      </a:rPr>
                      <m:t>sin</m:t>
                    </m:r>
                    <m:r>
                      <a:rPr lang="en-US" sz="1100" i="1" dirty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1100" i="1" dirty="0" smtClean="0">
                        <a:latin typeface="Cambria Math"/>
                        <a:ea typeface="Cambria Math"/>
                      </a:rPr>
                      <m:t>·</m:t>
                    </m:r>
                    <m:r>
                      <a:rPr lang="en-US" sz="1100" b="0" i="1" dirty="0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uk-UA" sz="1100" b="0" i="1" dirty="0" smtClean="0">
                        <a:latin typeface="Cambria Math"/>
                        <a:cs typeface="Times New Roman"/>
                      </a:rPr>
                      <m:t>−</m:t>
                    </m:r>
                    <m:r>
                      <a:rPr lang="uk-UA" sz="1100" i="1" dirty="0">
                        <a:latin typeface="Cambria Math"/>
                        <a:cs typeface="Times New Roman"/>
                      </a:rPr>
                      <m:t> </m:t>
                    </m:r>
                    <m:f>
                      <m:f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100" b="0" i="1" smtClean="0">
                            <a:latin typeface="Cambria Math"/>
                          </a:rPr>
                          <m:t>𝑔𝑡</m:t>
                        </m:r>
                        <m:r>
                          <a:rPr lang="en-US" sz="1100" i="1"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en-US" sz="11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100" i="1" dirty="0" smtClean="0">
                    <a:latin typeface="Times New Roman" pitchFamily="18" charset="0"/>
                    <a:cs typeface="Times New Roman" pitchFamily="18" charset="0"/>
                  </a:rPr>
                  <a:t>;           (2)</a:t>
                </a:r>
              </a:p>
              <a:p>
                <a:r>
                  <a:rPr lang="ru-RU" sz="11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11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1100" dirty="0"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lang="ru-RU" sz="1100" dirty="0" smtClean="0">
                    <a:latin typeface="Times New Roman" pitchFamily="18" charset="0"/>
                    <a:cs typeface="Times New Roman" pitchFamily="18" charset="0"/>
                  </a:rPr>
                  <a:t>оли </a:t>
                </a:r>
                <a:r>
                  <a:rPr lang="ru-RU" sz="1100" dirty="0" err="1">
                    <a:latin typeface="Times New Roman" pitchFamily="18" charset="0"/>
                    <a:cs typeface="Times New Roman" pitchFamily="18" charset="0"/>
                  </a:rPr>
                  <a:t>тіло</a:t>
                </a:r>
                <a:r>
                  <a:rPr lang="ru-RU" sz="11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100" dirty="0" err="1" smtClean="0">
                    <a:latin typeface="Times New Roman" pitchFamily="18" charset="0"/>
                    <a:cs typeface="Times New Roman" pitchFamily="18" charset="0"/>
                  </a:rPr>
                  <a:t>впаде</a:t>
                </a:r>
                <a:r>
                  <a:rPr lang="ru-RU" sz="1100" dirty="0" smtClean="0"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h=0, тобто </a:t>
                </a:r>
                <a:r>
                  <a:rPr lang="uk-UA" sz="11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m:rPr>
                        <m:nor/>
                      </m:rPr>
                      <a:rPr lang="en-US" sz="1100" i="1" dirty="0">
                        <a:latin typeface="Times New Roman" pitchFamily="18" charset="0"/>
                        <a:cs typeface="Times New Roman" pitchFamily="18" charset="0"/>
                      </a:rPr>
                      <m:t>sin</m:t>
                    </m:r>
                    <m:r>
                      <a:rPr lang="en-US" sz="1100" i="1" dirty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1100" i="1" dirty="0">
                        <a:latin typeface="Cambria Math"/>
                        <a:ea typeface="Cambria Math"/>
                      </a:rPr>
                      <m:t>·</m:t>
                    </m:r>
                    <m:r>
                      <a:rPr lang="en-US" sz="1100" i="1" dirty="0">
                        <a:latin typeface="Cambria Math"/>
                        <a:ea typeface="Cambria Math"/>
                      </a:rPr>
                      <m:t>𝑡</m:t>
                    </m:r>
                    <m:r>
                      <a:rPr lang="uk-UA" sz="1100" i="1" dirty="0">
                        <a:latin typeface="Cambria Math"/>
                        <a:cs typeface="Times New Roman"/>
                      </a:rPr>
                      <m:t>− </m:t>
                    </m:r>
                    <m:f>
                      <m:f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100" i="1">
                            <a:latin typeface="Cambria Math"/>
                          </a:rPr>
                          <m:t>𝑔</m:t>
                        </m:r>
                        <m:sSub>
                          <m:sSub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1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100" i="1"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en-US" sz="11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=0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, знайдемо звідси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/>
                      </a:rPr>
                      <m:t>𝑡</m:t>
                    </m:r>
                  </m:oMath>
                </a14:m>
                <a:r>
                  <a:rPr lang="ru-RU" sz="1100" i="1" dirty="0" smtClean="0">
                    <a:latin typeface="Times New Roman" pitchFamily="18" charset="0"/>
                    <a:cs typeface="Times New Roman" pitchFamily="18" charset="0"/>
                  </a:rPr>
                  <a:t>:    </a:t>
                </a:r>
              </a:p>
              <a:p>
                <a:r>
                  <a:rPr lang="en-US" sz="11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100" i="1" dirty="0">
                    <a:latin typeface="Times New Roman" pitchFamily="18" charset="0"/>
                    <a:cs typeface="Times New Roman" pitchFamily="18" charset="0"/>
                  </a:rPr>
                  <a:t>t=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100" b="0" i="1">
                            <a:latin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100" b="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1100" i="1" dirty="0">
                            <a:latin typeface="Times New Roman" pitchFamily="18" charset="0"/>
                            <a:cs typeface="Times New Roman" pitchFamily="18" charset="0"/>
                          </a:rPr>
                          <m:t>sin</m:t>
                        </m:r>
                        <m:r>
                          <a:rPr lang="en-US" sz="1100" b="0" i="1" dirty="0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1100" b="0" i="1">
                            <a:latin typeface="Cambria Math"/>
                          </a:rPr>
                          <m:t>𝑔</m:t>
                        </m:r>
                      </m:den>
                    </m:f>
                  </m:oMath>
                </a14:m>
                <a:r>
                  <a:rPr lang="en-US" sz="11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  -    час польоту і </a:t>
                </a:r>
                <a:r>
                  <a:rPr lang="ru-RU" sz="1100" i="1" dirty="0" err="1" smtClean="0">
                    <a:latin typeface="Times New Roman" pitchFamily="18" charset="0"/>
                    <a:cs typeface="Times New Roman" pitchFamily="18" charset="0"/>
                  </a:rPr>
                  <a:t>підставимо</a:t>
                </a:r>
                <a:r>
                  <a:rPr lang="ru-RU" sz="1100" i="1" dirty="0" smtClean="0">
                    <a:latin typeface="Times New Roman" pitchFamily="18" charset="0"/>
                    <a:cs typeface="Times New Roman" pitchFamily="18" charset="0"/>
                  </a:rPr>
                  <a:t> в (1) : </a:t>
                </a:r>
                <a:endParaRPr lang="uk-UA" sz="11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100" i="1">
                        <a:latin typeface="Cambria Math"/>
                      </a:rPr>
                      <m:t>𝑙</m:t>
                    </m:r>
                    <m:r>
                      <a:rPr lang="en-US" sz="1100" i="1">
                        <a:latin typeface="Cambria Math"/>
                      </a:rPr>
                      <m:t> </m:t>
                    </m:r>
                    <m:r>
                      <a:rPr lang="en-US" sz="1100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100" i="1">
                        <a:latin typeface="Cambria Math"/>
                      </a:rPr>
                      <m:t>𝑐𝑜𝑠</m:t>
                    </m:r>
                    <m:r>
                      <a:rPr lang="en-US" sz="11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1100" i="1" smtClean="0">
                        <a:latin typeface="Cambria Math"/>
                        <a:ea typeface="Cambria Math"/>
                      </a:rPr>
                      <m:t>·</m:t>
                    </m:r>
                    <m:f>
                      <m:f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100" i="1">
                            <a:latin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1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1100" i="1" dirty="0">
                            <a:latin typeface="Times New Roman" pitchFamily="18" charset="0"/>
                            <a:cs typeface="Times New Roman" pitchFamily="18" charset="0"/>
                          </a:rPr>
                          <m:t>sin</m:t>
                        </m:r>
                        <m:r>
                          <a:rPr lang="en-US" sz="1100" i="1" dirty="0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1100" i="1">
                            <a:latin typeface="Cambria Math"/>
                          </a:rPr>
                          <m:t>𝑔</m:t>
                        </m:r>
                      </m:den>
                    </m:f>
                    <m:r>
                      <a:rPr lang="uk-UA" sz="1100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ru-RU" sz="11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знаючи, що        2</a:t>
                </a:r>
                <a:r>
                  <a:rPr lang="en-US" sz="11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/>
                      </a:rPr>
                      <m:t>𝑐𝑜𝑠</m:t>
                    </m:r>
                    <m:r>
                      <a:rPr lang="en-US" sz="1100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=sin2</a:t>
                </a:r>
                <a14:m>
                  <m:oMath xmlns:m="http://schemas.openxmlformats.org/officeDocument/2006/math">
                    <m:r>
                      <a:rPr lang="en-US" sz="11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,        </a:t>
                </a:r>
                <a:r>
                  <a:rPr lang="uk-UA" sz="1100" i="1" dirty="0">
                    <a:latin typeface="Times New Roman" pitchFamily="18" charset="0"/>
                    <a:cs typeface="Times New Roman" pitchFamily="18" charset="0"/>
                  </a:rPr>
                  <a:t>отримаємо</a:t>
                </a:r>
                <a14:m>
                  <m:oMath xmlns:m="http://schemas.openxmlformats.org/officeDocument/2006/math">
                    <m:r>
                      <a:rPr lang="uk-UA" sz="1100" b="0" i="1" smtClean="0">
                        <a:latin typeface="Cambria Math"/>
                      </a:rPr>
                      <m:t> :             </m:t>
                    </m:r>
                    <m:r>
                      <a:rPr lang="en-US" sz="1100" b="0" i="1">
                        <a:latin typeface="Cambria Math"/>
                      </a:rPr>
                      <m:t>𝑙</m:t>
                    </m:r>
                    <m:r>
                      <a:rPr lang="en-US" sz="1100" b="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100" b="0" i="1">
                                <a:latin typeface="Cambria Math"/>
                              </a:rPr>
                              <m:t>𝑉</m:t>
                            </m:r>
                            <m:r>
                              <a:rPr lang="en-US" sz="1100" b="0" i="1">
                                <a:latin typeface="Cambria Math"/>
                              </a:rPr>
                              <m:t>²</m:t>
                            </m:r>
                          </m:e>
                          <m:sub>
                            <m:r>
                              <a:rPr lang="en-US" sz="1100" b="0" i="1">
                                <a:latin typeface="Cambria Math"/>
                              </a:rPr>
                              <m:t>0</m:t>
                            </m:r>
                          </m:sub>
                          <m:sup/>
                        </m:sSubSup>
                        <m:r>
                          <a:rPr lang="en-US" sz="1100" b="0" i="1">
                            <a:latin typeface="Cambria Math"/>
                          </a:rPr>
                          <m:t>𝑠𝑖𝑛</m:t>
                        </m:r>
                        <m:r>
                          <a:rPr lang="uk-UA" sz="1100" b="0" i="1">
                            <a:latin typeface="Cambria Math"/>
                          </a:rPr>
                          <m:t>2</m:t>
                        </m:r>
                        <m:r>
                          <a:rPr lang="en-US" sz="1100" b="0" i="1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1100" b="0" i="1">
                            <a:latin typeface="Cambria Math"/>
                          </a:rPr>
                          <m:t>𝑔</m:t>
                        </m:r>
                      </m:den>
                    </m:f>
                  </m:oMath>
                </a14:m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так </a:t>
                </a:r>
                <a:r>
                  <a:rPr lang="uk-UA" sz="1100" i="1" dirty="0">
                    <a:latin typeface="Times New Roman" pitchFamily="18" charset="0"/>
                    <a:cs typeface="Times New Roman" pitchFamily="18" charset="0"/>
                  </a:rPr>
                  <a:t>як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час </a:t>
                </a:r>
                <a:r>
                  <a:rPr lang="uk-UA" sz="1100" i="1" dirty="0">
                    <a:latin typeface="Times New Roman" pitchFamily="18" charset="0"/>
                    <a:cs typeface="Times New Roman" pitchFamily="18" charset="0"/>
                  </a:rPr>
                  <a:t>підйому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= часу падіння,</a:t>
                </a:r>
                <a:r>
                  <a:rPr lang="uk-UA" sz="11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11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1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1100" i="1" dirty="0">
                            <a:latin typeface="Times New Roman" pitchFamily="18" charset="0"/>
                            <a:cs typeface="Times New Roman" pitchFamily="18" charset="0"/>
                          </a:rPr>
                          <m:t>sin</m:t>
                        </m:r>
                        <m:r>
                          <a:rPr lang="en-US" sz="1100" i="1" dirty="0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1100" i="1">
                            <a:latin typeface="Cambria Math"/>
                          </a:rPr>
                          <m:t>𝑔</m:t>
                        </m:r>
                      </m:den>
                    </m:f>
                    <m:r>
                      <a:rPr lang="uk-UA" sz="1100" i="1">
                        <a:latin typeface="Cambria Math"/>
                      </a:rPr>
                      <m:t> </m:t>
                    </m:r>
                  </m:oMath>
                </a14:m>
                <a:r>
                  <a:rPr lang="ru-RU" sz="1100" i="1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sz="1100" i="1" dirty="0" err="1">
                    <a:latin typeface="Times New Roman" pitchFamily="18" charset="0"/>
                    <a:cs typeface="Times New Roman" pitchFamily="18" charset="0"/>
                  </a:rPr>
                  <a:t>підставимо</a:t>
                </a:r>
                <a:r>
                  <a:rPr lang="ru-RU" sz="11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100" i="1" dirty="0" err="1">
                    <a:latin typeface="Times New Roman" pitchFamily="18" charset="0"/>
                    <a:cs typeface="Times New Roman" pitchFamily="18" charset="0"/>
                  </a:rPr>
                  <a:t>це</a:t>
                </a:r>
                <a:r>
                  <a:rPr lang="ru-RU" sz="1100" i="1" dirty="0">
                    <a:latin typeface="Times New Roman" pitchFamily="18" charset="0"/>
                    <a:cs typeface="Times New Roman" pitchFamily="18" charset="0"/>
                  </a:rPr>
                  <a:t>  у (2), </a:t>
                </a:r>
                <a:r>
                  <a:rPr lang="ru-RU" sz="1100" i="1" dirty="0" err="1">
                    <a:latin typeface="Times New Roman" pitchFamily="18" charset="0"/>
                    <a:cs typeface="Times New Roman" pitchFamily="18" charset="0"/>
                  </a:rPr>
                  <a:t>тоді</a:t>
                </a:r>
                <a:r>
                  <a:rPr lang="ru-RU" sz="1100" i="1" dirty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endParaRPr lang="uk-UA" sz="11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11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11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m:rPr>
                        <m:nor/>
                      </m:rPr>
                      <a:rPr lang="en-US" sz="1100" i="1" dirty="0">
                        <a:latin typeface="Times New Roman" pitchFamily="18" charset="0"/>
                        <a:cs typeface="Times New Roman" pitchFamily="18" charset="0"/>
                      </a:rPr>
                      <m:t>sin</m:t>
                    </m:r>
                    <m:r>
                      <a:rPr lang="en-US" sz="1100" i="1" dirty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1100" i="1" dirty="0">
                        <a:latin typeface="Cambria Math"/>
                        <a:ea typeface="Cambria Math"/>
                      </a:rPr>
                      <m:t>·</m:t>
                    </m:r>
                    <m:f>
                      <m:f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1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1100" i="1" dirty="0">
                            <a:latin typeface="Times New Roman" pitchFamily="18" charset="0"/>
                            <a:cs typeface="Times New Roman" pitchFamily="18" charset="0"/>
                          </a:rPr>
                          <m:t>sin</m:t>
                        </m:r>
                        <m:r>
                          <a:rPr lang="en-US" sz="1100" i="1" dirty="0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1100" i="1">
                            <a:latin typeface="Cambria Math"/>
                          </a:rPr>
                          <m:t>𝑔</m:t>
                        </m:r>
                      </m:den>
                    </m:f>
                    <m:r>
                      <a:rPr lang="uk-UA" sz="1100" i="1" dirty="0">
                        <a:latin typeface="Cambria Math"/>
                        <a:cs typeface="Times New Roman"/>
                      </a:rPr>
                      <m:t>− </m:t>
                    </m:r>
                    <m:f>
                      <m:fPr>
                        <m:ctrlPr>
                          <a:rPr lang="en-US" sz="11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100" i="1">
                            <a:latin typeface="Cambria Math"/>
                          </a:rPr>
                          <m:t>𝑔</m:t>
                        </m:r>
                        <m:r>
                          <a:rPr lang="en-US" sz="1100" b="0" i="1" smtClean="0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11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1100" i="1" dirty="0">
                                <a:latin typeface="Times New Roman" pitchFamily="18" charset="0"/>
                                <a:cs typeface="Times New Roman" pitchFamily="18" charset="0"/>
                              </a:rPr>
                              <m:t>sin</m:t>
                            </m:r>
                            <m:r>
                              <a:rPr lang="en-US" sz="1100" i="1" dirty="0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</m:num>
                          <m:den>
                            <m:r>
                              <a:rPr lang="en-US" sz="1100" i="1">
                                <a:latin typeface="Cambria Math"/>
                              </a:rPr>
                              <m:t>𝑔</m:t>
                            </m:r>
                          </m:den>
                        </m:f>
                        <m:r>
                          <a:rPr lang="en-US" sz="1100" b="0" i="1" smtClean="0">
                            <a:latin typeface="Cambria Math"/>
                          </a:rPr>
                          <m:t>)²</m:t>
                        </m:r>
                      </m:num>
                      <m:den>
                        <m:r>
                          <a:rPr lang="en-US" sz="11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                 h=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1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100" b="0" i="1" dirty="0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sSubSup>
                          <m:sSubSup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100" b="0" i="1">
                                <a:latin typeface="Cambria Math"/>
                              </a:rPr>
                              <m:t>𝑉</m:t>
                            </m:r>
                            <m:r>
                              <a:rPr lang="en-US" sz="1100" b="0" i="1">
                                <a:latin typeface="Cambria Math"/>
                              </a:rPr>
                              <m:t>²</m:t>
                            </m:r>
                          </m:e>
                          <m:sub>
                            <m:r>
                              <a:rPr lang="en-US" sz="1100" b="0" i="1">
                                <a:latin typeface="Cambria Math"/>
                              </a:rPr>
                              <m:t>0</m:t>
                            </m:r>
                          </m:sub>
                          <m:sup/>
                        </m:sSubSup>
                        <m:r>
                          <a:rPr lang="en-US" sz="1100" b="0" i="1">
                            <a:latin typeface="Cambria Math"/>
                          </a:rPr>
                          <m:t>𝑠𝑖𝑛</m:t>
                        </m:r>
                        <m:r>
                          <a:rPr lang="en-US" sz="1100" b="0" i="1">
                            <a:latin typeface="Cambria Math"/>
                          </a:rPr>
                          <m:t>²</m:t>
                        </m:r>
                        <m:r>
                          <a:rPr lang="en-US" sz="1100" b="0" i="1"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en-US" sz="1100" b="0" i="1" smtClean="0">
                            <a:latin typeface="Cambria Math"/>
                            <a:ea typeface="Cambria Math"/>
                          </a:rPr>
                          <m:t> −</m:t>
                        </m:r>
                        <m:sSubSup>
                          <m:sSubSup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100" b="0" i="1">
                                <a:latin typeface="Cambria Math"/>
                              </a:rPr>
                              <m:t>𝑉</m:t>
                            </m:r>
                            <m:r>
                              <a:rPr lang="en-US" sz="1100" b="0" i="1">
                                <a:latin typeface="Cambria Math"/>
                              </a:rPr>
                              <m:t>²</m:t>
                            </m:r>
                          </m:e>
                          <m:sub>
                            <m:r>
                              <a:rPr lang="en-US" sz="1100" b="0" i="1">
                                <a:latin typeface="Cambria Math"/>
                              </a:rPr>
                              <m:t>0</m:t>
                            </m:r>
                          </m:sub>
                          <m:sup/>
                        </m:sSubSup>
                        <m:r>
                          <a:rPr lang="en-US" sz="1100" b="0" i="1">
                            <a:latin typeface="Cambria Math"/>
                          </a:rPr>
                          <m:t>𝑠𝑖𝑛</m:t>
                        </m:r>
                        <m:r>
                          <a:rPr lang="en-US" sz="1100" b="0" i="1">
                            <a:latin typeface="Cambria Math"/>
                          </a:rPr>
                          <m:t>²</m:t>
                        </m:r>
                        <m:r>
                          <a:rPr lang="en-US" sz="1100" b="0" i="1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1100" b="0" i="1" dirty="0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1100" b="0" i="1" dirty="0" smtClean="0">
                            <a:latin typeface="Cambria Math"/>
                            <a:cs typeface="Times New Roman" pitchFamily="18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endParaRPr lang="en-US" sz="11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h=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1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100" b="0" i="1">
                                <a:latin typeface="Cambria Math"/>
                              </a:rPr>
                              <m:t>𝑉</m:t>
                            </m:r>
                            <m:r>
                              <a:rPr lang="en-US" sz="1100" b="0" i="1">
                                <a:latin typeface="Cambria Math"/>
                              </a:rPr>
                              <m:t>²</m:t>
                            </m:r>
                          </m:e>
                          <m:sub>
                            <m:r>
                              <a:rPr lang="en-US" sz="1100" b="0" i="1">
                                <a:latin typeface="Cambria Math"/>
                              </a:rPr>
                              <m:t>0</m:t>
                            </m:r>
                          </m:sub>
                          <m:sup/>
                        </m:sSubSup>
                        <m:r>
                          <a:rPr lang="en-US" sz="1100" b="0" i="1">
                            <a:latin typeface="Cambria Math"/>
                          </a:rPr>
                          <m:t>𝑠𝑖𝑛</m:t>
                        </m:r>
                        <m:r>
                          <a:rPr lang="en-US" sz="1100" b="0" i="1">
                            <a:latin typeface="Cambria Math"/>
                          </a:rPr>
                          <m:t>²</m:t>
                        </m:r>
                        <m:r>
                          <a:rPr lang="en-US" sz="1100" b="0" i="1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11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1100" b="0" i="1" smtClean="0">
                            <a:latin typeface="Cambria Math"/>
                            <a:cs typeface="Times New Roman" pitchFamily="18" charset="0"/>
                          </a:rPr>
                          <m:t>𝑔</m:t>
                        </m:r>
                      </m:den>
                    </m:f>
                    <m:r>
                      <a:rPr lang="uk-UA" sz="1100" b="0" i="1" smtClean="0">
                        <a:latin typeface="Cambria Math"/>
                        <a:cs typeface="Times New Roman" pitchFamily="18" charset="0"/>
                      </a:rPr>
                      <m:t> ,                         </m:t>
                    </m:r>
                    <m:r>
                      <a:rPr lang="en-US" sz="1100" i="1">
                        <a:latin typeface="Cambria Math"/>
                      </a:rPr>
                      <m:t>𝑙</m:t>
                    </m:r>
                    <m:r>
                      <a:rPr lang="en-US" sz="11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100" i="1">
                                <a:latin typeface="Cambria Math"/>
                              </a:rPr>
                              <m:t>𝑉</m:t>
                            </m:r>
                            <m:r>
                              <a:rPr lang="en-US" sz="1100" i="1">
                                <a:latin typeface="Cambria Math"/>
                              </a:rPr>
                              <m:t>²</m:t>
                            </m:r>
                          </m:e>
                          <m:sub>
                            <m:r>
                              <a:rPr lang="en-US" sz="1100" i="1">
                                <a:latin typeface="Cambria Math"/>
                              </a:rPr>
                              <m:t>0</m:t>
                            </m:r>
                          </m:sub>
                          <m:sup/>
                        </m:sSubSup>
                        <m:r>
                          <a:rPr lang="en-US" sz="1100" i="1">
                            <a:latin typeface="Cambria Math"/>
                          </a:rPr>
                          <m:t>𝑠𝑖𝑛</m:t>
                        </m:r>
                        <m:r>
                          <a:rPr lang="uk-UA" sz="1100" i="1">
                            <a:latin typeface="Cambria Math"/>
                          </a:rPr>
                          <m:t>2</m:t>
                        </m:r>
                        <m:r>
                          <a:rPr lang="en-US" sz="1100" i="1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1100" i="1">
                            <a:latin typeface="Cambria Math"/>
                          </a:rPr>
                          <m:t>𝑔</m:t>
                        </m:r>
                      </m:den>
                    </m:f>
                  </m:oMath>
                </a14:m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               підставимо сюди дані </a:t>
                </a:r>
                <a:r>
                  <a:rPr lang="uk-UA" sz="1100" i="1" dirty="0">
                    <a:latin typeface="Times New Roman" pitchFamily="18" charset="0"/>
                    <a:cs typeface="Times New Roman" pitchFamily="18" charset="0"/>
                  </a:rPr>
                  <a:t>отримаємо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endParaRPr lang="uk-UA" sz="11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Відповідь: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/>
                      </a:rPr>
                      <m:t>𝑙</m:t>
                    </m:r>
                    <m:r>
                      <a:rPr lang="uk-UA" sz="1100" i="1" dirty="0">
                        <a:latin typeface="Cambria Math"/>
                      </a:rPr>
                      <m:t>≈</m:t>
                    </m:r>
                  </m:oMath>
                </a14:m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140м, </a:t>
                </a:r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 ≈ 60м.</a:t>
                </a:r>
                <a:endParaRPr lang="en-US" sz="11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16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2483769" y="2348880"/>
                <a:ext cx="6203032" cy="4320480"/>
              </a:xfrm>
              <a:blipFill rotWithShape="0">
                <a:blip r:embed="rId4"/>
                <a:stretch>
                  <a:fillRect t="-42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2195736" y="2514600"/>
            <a:ext cx="0" cy="1206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91605" y="3117690"/>
            <a:ext cx="1734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907315"/>
            <a:ext cx="2223630" cy="119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662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635</TotalTime>
  <Words>317</Words>
  <Application>Microsoft Office PowerPoint</Application>
  <PresentationFormat>Екран (4:3)</PresentationFormat>
  <Paragraphs>89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8" baseType="lpstr">
      <vt:lpstr>Adobe Caslon Pro</vt:lpstr>
      <vt:lpstr>Adobe Devanagari</vt:lpstr>
      <vt:lpstr>Calibri</vt:lpstr>
      <vt:lpstr>Cambria Math</vt:lpstr>
      <vt:lpstr>Constantia</vt:lpstr>
      <vt:lpstr>Times New Roman</vt:lpstr>
      <vt:lpstr>Wingdings 2</vt:lpstr>
      <vt:lpstr>Поток</vt:lpstr>
      <vt:lpstr>Фізика 9 клас 19.03.2021  Тема уроку : розв’язування задач</vt:lpstr>
      <vt:lpstr>Згадаємо матеріал попереднього уроку  по наступних слайдах  </vt:lpstr>
      <vt:lpstr>Закон всесвітнього тяжіння</vt:lpstr>
      <vt:lpstr>   Сила тяжіння F_тяж -  </vt:lpstr>
      <vt:lpstr>Рух тіла під дією сили тяжіння називають вільним падінням.</vt:lpstr>
      <vt:lpstr>Задання на урок</vt:lpstr>
      <vt:lpstr>1. Стріла, випущена з лука вертикально вгору впала на землю через 6 с. Яка початкова швидкість стріли і максимальна висота підйому? Дано:                                        Розв’язання</vt:lpstr>
      <vt:lpstr>2. Хлопчик кинув горизонтально м'яч з вікна, що знаходиться на висоті 20 м. Скільки часу летів м'яч до землі і з якою швидкістю він був кинутий, якщо він впав на відстані 6 м від фундаменту? </vt:lpstr>
      <vt:lpstr>3. Знайти висоту підйому і дальність польоту сигнальної ракети, випущеної зі швидкістю 40 км / с під кутом 〖60〗^0до горизонту.</vt:lpstr>
      <vt:lpstr>Домашнє завдання: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Доброго дня!</dc:title>
  <dc:creator>Всеволод</dc:creator>
  <cp:lastModifiedBy>RePack by Diakov</cp:lastModifiedBy>
  <cp:revision>84</cp:revision>
  <dcterms:created xsi:type="dcterms:W3CDTF">2020-03-17T18:19:15Z</dcterms:created>
  <dcterms:modified xsi:type="dcterms:W3CDTF">2021-03-15T13:55:30Z</dcterms:modified>
</cp:coreProperties>
</file>