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3" r:id="rId2"/>
    <p:sldId id="28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68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58411"/>
          </a:xfrm>
        </p:spPr>
        <p:txBody>
          <a:bodyPr/>
          <a:lstStyle/>
          <a:p>
            <a:r>
              <a:rPr lang="uk-UA" dirty="0" smtClean="0"/>
              <a:t>План та хід уроку</a:t>
            </a:r>
          </a:p>
          <a:p>
            <a:r>
              <a:rPr lang="uk-UA" dirty="0" smtClean="0"/>
              <a:t>Опрацюйте підсумок розділу (ст.178)</a:t>
            </a:r>
          </a:p>
          <a:p>
            <a:r>
              <a:rPr lang="uk-UA" dirty="0" smtClean="0"/>
              <a:t>Повторіть задачі параграфів 22-27</a:t>
            </a:r>
          </a:p>
          <a:p>
            <a:r>
              <a:rPr lang="uk-UA" dirty="0" smtClean="0"/>
              <a:t>Перегляньте презентацію, вона важлива </a:t>
            </a:r>
          </a:p>
          <a:p>
            <a:endParaRPr lang="uk-UA" dirty="0"/>
          </a:p>
          <a:p>
            <a:r>
              <a:rPr lang="uk-UA" dirty="0" smtClean="0"/>
              <a:t>Домашнє завдання :письмово виконайте завдання для самоперевірки, готуйтесь до контрольної роботи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uk-UA" dirty="0" err="1" smtClean="0"/>
              <a:t>Розв</a:t>
            </a:r>
            <a:r>
              <a:rPr lang="en-US" dirty="0" smtClean="0"/>
              <a:t>’</a:t>
            </a:r>
            <a:r>
              <a:rPr lang="uk-UA" dirty="0" err="1" smtClean="0"/>
              <a:t>язування</a:t>
            </a:r>
            <a:r>
              <a:rPr lang="uk-UA" dirty="0" smtClean="0"/>
              <a:t> задач.</a:t>
            </a:r>
            <a:br>
              <a:rPr lang="uk-UA" dirty="0" smtClean="0"/>
            </a:br>
            <a:r>
              <a:rPr lang="uk-UA" dirty="0" smtClean="0"/>
              <a:t>Підготовка до контрольної робот</a:t>
            </a:r>
            <a:br>
              <a:rPr lang="uk-UA" dirty="0" smtClean="0"/>
            </a:br>
            <a:r>
              <a:rPr lang="uk-UA" dirty="0" smtClean="0"/>
              <a:t>фізика 9 клас 11.02.2021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9647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8643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err="1" smtClean="0"/>
              <a:t>Звідси</a:t>
            </a:r>
            <a:r>
              <a:rPr lang="ru-RU" dirty="0" smtClean="0"/>
              <a:t> ми </a:t>
            </a:r>
            <a:r>
              <a:rPr lang="ru-RU" dirty="0" err="1" smtClean="0"/>
              <a:t>бачимо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альфа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, </a:t>
            </a:r>
            <a:r>
              <a:rPr lang="ru-RU" dirty="0" err="1" smtClean="0"/>
              <a:t>хоч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низьку</a:t>
            </a:r>
            <a:r>
              <a:rPr lang="ru-RU" dirty="0" smtClean="0"/>
              <a:t> </a:t>
            </a:r>
            <a:r>
              <a:rPr lang="ru-RU" dirty="0" err="1" smtClean="0"/>
              <a:t>проникаючу</a:t>
            </a:r>
            <a:r>
              <a:rPr lang="ru-RU" dirty="0" smtClean="0"/>
              <a:t> </a:t>
            </a:r>
            <a:r>
              <a:rPr lang="ru-RU" dirty="0" err="1" smtClean="0"/>
              <a:t>здатність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при </a:t>
            </a:r>
            <a:r>
              <a:rPr lang="ru-RU" dirty="0" err="1" smtClean="0"/>
              <a:t>попаданні</a:t>
            </a:r>
            <a:r>
              <a:rPr lang="ru-RU" dirty="0" smtClean="0"/>
              <a:t> </a:t>
            </a:r>
            <a:r>
              <a:rPr lang="ru-RU" dirty="0" err="1" smtClean="0"/>
              <a:t>всередину</a:t>
            </a:r>
            <a:r>
              <a:rPr lang="ru-RU" dirty="0" smtClean="0"/>
              <a:t> </a:t>
            </a:r>
            <a:r>
              <a:rPr lang="ru-RU" dirty="0" err="1" smtClean="0"/>
              <a:t>несе</a:t>
            </a:r>
            <a:r>
              <a:rPr lang="ru-RU" dirty="0" smtClean="0"/>
              <a:t> </a:t>
            </a:r>
            <a:r>
              <a:rPr lang="ru-RU" dirty="0" err="1" smtClean="0"/>
              <a:t>найбільшу</a:t>
            </a:r>
            <a:r>
              <a:rPr lang="ru-RU" dirty="0" smtClean="0"/>
              <a:t> </a:t>
            </a:r>
            <a:r>
              <a:rPr lang="ru-RU" dirty="0" err="1" smtClean="0"/>
              <a:t>небезпеку</a:t>
            </a:r>
            <a:r>
              <a:rPr lang="ru-RU" dirty="0" smtClean="0"/>
              <a:t>. При </a:t>
            </a:r>
            <a:r>
              <a:rPr lang="ru-RU" dirty="0" err="1" smtClean="0"/>
              <a:t>цьому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КЯ = 1,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вважати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1 </a:t>
            </a:r>
            <a:r>
              <a:rPr lang="ru-RU" dirty="0" err="1" smtClean="0"/>
              <a:t>бер</a:t>
            </a:r>
            <a:r>
              <a:rPr lang="ru-RU" dirty="0" smtClean="0"/>
              <a:t> </a:t>
            </a:r>
            <a:r>
              <a:rPr lang="ru-RU" dirty="0" err="1" smtClean="0"/>
              <a:t>відповідає</a:t>
            </a:r>
            <a:r>
              <a:rPr lang="ru-RU" dirty="0" smtClean="0"/>
              <a:t> </a:t>
            </a:r>
            <a:r>
              <a:rPr lang="ru-RU" dirty="0" err="1" smtClean="0"/>
              <a:t>поглиненій</a:t>
            </a:r>
            <a:r>
              <a:rPr lang="ru-RU" dirty="0" smtClean="0"/>
              <a:t> </a:t>
            </a:r>
            <a:r>
              <a:rPr lang="ru-RU" dirty="0" err="1" smtClean="0"/>
              <a:t>дозі</a:t>
            </a:r>
            <a:r>
              <a:rPr lang="ru-RU" dirty="0" smtClean="0"/>
              <a:t> в 1 рад. </a:t>
            </a:r>
            <a:r>
              <a:rPr lang="ru-RU" dirty="0" err="1" smtClean="0"/>
              <a:t>Також</a:t>
            </a:r>
            <a:r>
              <a:rPr lang="ru-RU" dirty="0" smtClean="0"/>
              <a:t> для </a:t>
            </a:r>
            <a:r>
              <a:rPr lang="ru-RU" dirty="0" err="1" smtClean="0"/>
              <a:t>спрощення</a:t>
            </a:r>
            <a:r>
              <a:rPr lang="ru-RU" dirty="0" smtClean="0"/>
              <a:t> </a:t>
            </a:r>
            <a:r>
              <a:rPr lang="ru-RU" dirty="0" err="1" smtClean="0"/>
              <a:t>розрахунків</a:t>
            </a:r>
            <a:r>
              <a:rPr lang="ru-RU" dirty="0" smtClean="0"/>
              <a:t>,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вважати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експозиційна</a:t>
            </a:r>
            <a:r>
              <a:rPr lang="ru-RU" dirty="0" smtClean="0"/>
              <a:t> доза 1 рентген для </a:t>
            </a:r>
            <a:r>
              <a:rPr lang="ru-RU" dirty="0" err="1" smtClean="0"/>
              <a:t>біологічної</a:t>
            </a:r>
            <a:r>
              <a:rPr lang="ru-RU" dirty="0" smtClean="0"/>
              <a:t> </a:t>
            </a:r>
            <a:r>
              <a:rPr lang="ru-RU" dirty="0" err="1" smtClean="0"/>
              <a:t>тканини</a:t>
            </a:r>
            <a:r>
              <a:rPr lang="ru-RU" dirty="0" smtClean="0"/>
              <a:t> </a:t>
            </a:r>
            <a:r>
              <a:rPr lang="ru-RU" dirty="0" err="1" smtClean="0"/>
              <a:t>відповідає</a:t>
            </a:r>
            <a:r>
              <a:rPr lang="ru-RU" dirty="0" smtClean="0"/>
              <a:t> </a:t>
            </a:r>
            <a:r>
              <a:rPr lang="ru-RU" dirty="0" err="1" smtClean="0"/>
              <a:t>поглиненій</a:t>
            </a:r>
            <a:r>
              <a:rPr lang="ru-RU" dirty="0" smtClean="0"/>
              <a:t> </a:t>
            </a:r>
            <a:r>
              <a:rPr lang="ru-RU" dirty="0" err="1" smtClean="0"/>
              <a:t>дозі</a:t>
            </a:r>
            <a:r>
              <a:rPr lang="ru-RU" dirty="0" smtClean="0"/>
              <a:t> в 1 рад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еквівалентній</a:t>
            </a:r>
            <a:r>
              <a:rPr lang="ru-RU" dirty="0" smtClean="0"/>
              <a:t> </a:t>
            </a:r>
            <a:r>
              <a:rPr lang="ru-RU" dirty="0" err="1" smtClean="0"/>
              <a:t>дозі</a:t>
            </a:r>
            <a:r>
              <a:rPr lang="ru-RU" dirty="0" smtClean="0"/>
              <a:t> в 1 </a:t>
            </a:r>
            <a:r>
              <a:rPr lang="ru-RU" dirty="0" err="1" smtClean="0"/>
              <a:t>бер</a:t>
            </a:r>
            <a:r>
              <a:rPr lang="ru-RU" dirty="0" smtClean="0"/>
              <a:t> (при КЯ = 1), </a:t>
            </a:r>
            <a:r>
              <a:rPr lang="ru-RU" dirty="0" err="1" smtClean="0"/>
              <a:t>тобто</a:t>
            </a:r>
            <a:r>
              <a:rPr lang="ru-RU" dirty="0" smtClean="0"/>
              <a:t> грубо </a:t>
            </a:r>
            <a:r>
              <a:rPr lang="ru-RU" dirty="0" err="1" smtClean="0"/>
              <a:t>кажучи</a:t>
            </a:r>
            <a:r>
              <a:rPr lang="ru-RU" dirty="0" smtClean="0"/>
              <a:t> 1 Р = 1 рад = 1 </a:t>
            </a:r>
            <a:r>
              <a:rPr lang="ru-RU" dirty="0" err="1" smtClean="0"/>
              <a:t>бер</a:t>
            </a:r>
            <a:r>
              <a:rPr lang="ru-RU" dirty="0" smtClean="0"/>
              <a:t>. </a:t>
            </a:r>
            <a:r>
              <a:rPr lang="ru-RU" dirty="0" err="1" smtClean="0"/>
              <a:t>Також</a:t>
            </a:r>
            <a:r>
              <a:rPr lang="ru-RU" dirty="0" smtClean="0"/>
              <a:t> 1 Зв = 1 Гр (при КЯ = 1).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28604"/>
            <a:ext cx="5000660" cy="5429287"/>
          </a:xfrm>
        </p:spPr>
        <p:txBody>
          <a:bodyPr>
            <a:normAutofit fontScale="92500"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i="1" u="sng" dirty="0" err="1" smtClean="0"/>
              <a:t>Потужність</a:t>
            </a:r>
            <a:r>
              <a:rPr lang="ru-RU" i="1" u="sng" dirty="0" smtClean="0"/>
              <a:t> </a:t>
            </a:r>
            <a:r>
              <a:rPr lang="ru-RU" i="1" u="sng" dirty="0" err="1" smtClean="0"/>
              <a:t>дози</a:t>
            </a:r>
            <a:r>
              <a:rPr lang="ru-RU" i="1" u="sng" dirty="0" smtClean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показує</a:t>
            </a:r>
            <a:r>
              <a:rPr lang="ru-RU" dirty="0" smtClean="0"/>
              <a:t> яку дозу </a:t>
            </a:r>
            <a:r>
              <a:rPr lang="ru-RU" dirty="0" err="1" smtClean="0"/>
              <a:t>опромінення</a:t>
            </a:r>
            <a:r>
              <a:rPr lang="ru-RU" dirty="0" smtClean="0"/>
              <a:t> за </a:t>
            </a:r>
            <a:r>
              <a:rPr lang="ru-RU" dirty="0" err="1" smtClean="0"/>
              <a:t>проміжок</a:t>
            </a:r>
            <a:r>
              <a:rPr lang="ru-RU" dirty="0" smtClean="0"/>
              <a:t> часу </a:t>
            </a:r>
            <a:r>
              <a:rPr lang="ru-RU" dirty="0" err="1" smtClean="0"/>
              <a:t>отримає</a:t>
            </a:r>
            <a:r>
              <a:rPr lang="ru-RU" dirty="0" smtClean="0"/>
              <a:t> предмет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живий</a:t>
            </a:r>
            <a:r>
              <a:rPr lang="ru-RU" dirty="0" smtClean="0"/>
              <a:t> </a:t>
            </a:r>
            <a:r>
              <a:rPr lang="ru-RU" dirty="0" err="1" smtClean="0"/>
              <a:t>організм</a:t>
            </a:r>
            <a:r>
              <a:rPr lang="ru-RU" dirty="0" smtClean="0"/>
              <a:t>. </a:t>
            </a:r>
            <a:r>
              <a:rPr lang="ru-RU" dirty="0" err="1" smtClean="0"/>
              <a:t>Одиниця</a:t>
            </a:r>
            <a:r>
              <a:rPr lang="ru-RU" dirty="0" smtClean="0"/>
              <a:t> </a:t>
            </a:r>
            <a:r>
              <a:rPr lang="ru-RU" dirty="0" err="1" smtClean="0"/>
              <a:t>виміру</a:t>
            </a:r>
            <a:r>
              <a:rPr lang="ru-RU" dirty="0" smtClean="0"/>
              <a:t> - </a:t>
            </a:r>
            <a:r>
              <a:rPr lang="ru-RU" dirty="0" err="1" smtClean="0"/>
              <a:t>Зіверт</a:t>
            </a:r>
            <a:r>
              <a:rPr lang="ru-RU" dirty="0" smtClean="0"/>
              <a:t>/год. </a:t>
            </a:r>
            <a:r>
              <a:rPr lang="ru-RU" dirty="0" err="1" smtClean="0"/>
              <a:t>Потужність</a:t>
            </a:r>
            <a:r>
              <a:rPr lang="ru-RU" dirty="0" smtClean="0"/>
              <a:t> </a:t>
            </a:r>
            <a:r>
              <a:rPr lang="ru-RU" dirty="0" err="1" smtClean="0"/>
              <a:t>еквівалентної</a:t>
            </a:r>
            <a:r>
              <a:rPr lang="ru-RU" dirty="0" smtClean="0"/>
              <a:t> </a:t>
            </a:r>
            <a:r>
              <a:rPr lang="ru-RU" dirty="0" err="1" smtClean="0"/>
              <a:t>дози</a:t>
            </a:r>
            <a:r>
              <a:rPr lang="ru-RU" dirty="0" smtClean="0"/>
              <a:t> </a:t>
            </a:r>
            <a:r>
              <a:rPr lang="ru-RU" dirty="0" err="1" smtClean="0"/>
              <a:t>показують</a:t>
            </a:r>
            <a:r>
              <a:rPr lang="ru-RU" dirty="0" smtClean="0"/>
              <a:t> </a:t>
            </a:r>
            <a:r>
              <a:rPr lang="ru-RU" dirty="0" err="1" smtClean="0"/>
              <a:t>побутові</a:t>
            </a:r>
            <a:r>
              <a:rPr lang="ru-RU" dirty="0" smtClean="0"/>
              <a:t> </a:t>
            </a:r>
            <a:r>
              <a:rPr lang="ru-RU" dirty="0" err="1" smtClean="0"/>
              <a:t>дозиметри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відградуйовані</a:t>
            </a:r>
            <a:r>
              <a:rPr lang="ru-RU" dirty="0" smtClean="0"/>
              <a:t>, як правило, в </a:t>
            </a:r>
            <a:r>
              <a:rPr lang="ru-RU" dirty="0" err="1" smtClean="0"/>
              <a:t>мкЗв</a:t>
            </a:r>
            <a:r>
              <a:rPr lang="ru-RU" dirty="0" smtClean="0"/>
              <a:t>/год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мкР</a:t>
            </a:r>
            <a:r>
              <a:rPr lang="ru-RU" dirty="0" smtClean="0"/>
              <a:t>/</a:t>
            </a:r>
            <a:r>
              <a:rPr lang="ru-RU" dirty="0" err="1" smtClean="0"/>
              <a:t>год</a:t>
            </a:r>
            <a:r>
              <a:rPr lang="ru-RU" dirty="0" smtClean="0"/>
              <a:t> (</a:t>
            </a:r>
            <a:r>
              <a:rPr lang="ru-RU" dirty="0" err="1" smtClean="0"/>
              <a:t>старі</a:t>
            </a:r>
            <a:r>
              <a:rPr lang="ru-RU" dirty="0" smtClean="0"/>
              <a:t> </a:t>
            </a:r>
            <a:r>
              <a:rPr lang="ru-RU" dirty="0" err="1" smtClean="0"/>
              <a:t>моделі</a:t>
            </a:r>
            <a:r>
              <a:rPr lang="ru-RU" dirty="0" smtClean="0"/>
              <a:t>). При </a:t>
            </a:r>
            <a:r>
              <a:rPr lang="ru-RU" dirty="0" err="1" smtClean="0"/>
              <a:t>цьому</a:t>
            </a:r>
            <a:r>
              <a:rPr lang="ru-RU" dirty="0" smtClean="0"/>
              <a:t> 1 Зв = 100 Р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відповідно</a:t>
            </a:r>
            <a:r>
              <a:rPr lang="ru-RU" dirty="0" smtClean="0"/>
              <a:t> 1 Зв/год = 100 Р/год.</a:t>
            </a:r>
            <a:endParaRPr lang="ru-RU" dirty="0"/>
          </a:p>
        </p:txBody>
      </p:sp>
      <p:pic>
        <p:nvPicPr>
          <p:cNvPr id="4" name="Рисунок 3" descr="50893304.jpg"/>
          <p:cNvPicPr>
            <a:picLocks noChangeAspect="1"/>
          </p:cNvPicPr>
          <p:nvPr/>
        </p:nvPicPr>
        <p:blipFill>
          <a:blip r:embed="rId2" cstate="print"/>
          <a:srcRect l="4167" r="6249" b="3124"/>
          <a:stretch>
            <a:fillRect/>
          </a:stretch>
        </p:blipFill>
        <p:spPr>
          <a:xfrm>
            <a:off x="5429256" y="1000108"/>
            <a:ext cx="3071834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996952"/>
            <a:ext cx="9036496" cy="3672408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dirty="0" err="1" smtClean="0"/>
              <a:t>Ефективна</a:t>
            </a:r>
            <a:r>
              <a:rPr lang="ru-RU" dirty="0" smtClean="0"/>
              <a:t> </a:t>
            </a:r>
            <a:r>
              <a:rPr lang="ru-RU" dirty="0" err="1" smtClean="0"/>
              <a:t>еквівалентна</a:t>
            </a:r>
            <a:r>
              <a:rPr lang="ru-RU" dirty="0" smtClean="0"/>
              <a:t> доза </a:t>
            </a:r>
            <a:r>
              <a:rPr lang="ru-RU" dirty="0" err="1" smtClean="0"/>
              <a:t>застосовується</a:t>
            </a:r>
            <a:r>
              <a:rPr lang="ru-RU" dirty="0" smtClean="0"/>
              <a:t> при </a:t>
            </a:r>
            <a:r>
              <a:rPr lang="ru-RU" dirty="0" err="1" smtClean="0"/>
              <a:t>розрахунку</a:t>
            </a:r>
            <a:r>
              <a:rPr lang="ru-RU" dirty="0" smtClean="0"/>
              <a:t> </a:t>
            </a:r>
            <a:r>
              <a:rPr lang="ru-RU" dirty="0" err="1" smtClean="0"/>
              <a:t>індивідуальної</a:t>
            </a:r>
            <a:r>
              <a:rPr lang="ru-RU" dirty="0" smtClean="0"/>
              <a:t> </a:t>
            </a:r>
            <a:r>
              <a:rPr lang="ru-RU" dirty="0" err="1" smtClean="0"/>
              <a:t>дози</a:t>
            </a:r>
            <a:r>
              <a:rPr lang="ru-RU" dirty="0" smtClean="0"/>
              <a:t> </a:t>
            </a:r>
            <a:r>
              <a:rPr lang="ru-RU" dirty="0" err="1" smtClean="0"/>
              <a:t>опромінення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еквівалентною</a:t>
            </a:r>
            <a:r>
              <a:rPr lang="ru-RU" dirty="0" smtClean="0"/>
              <a:t> дозою, </a:t>
            </a:r>
            <a:r>
              <a:rPr lang="ru-RU" dirty="0" err="1" smtClean="0"/>
              <a:t>помноженою</a:t>
            </a:r>
            <a:r>
              <a:rPr lang="ru-RU" dirty="0" smtClean="0"/>
              <a:t> на </a:t>
            </a:r>
            <a:r>
              <a:rPr lang="ru-RU" dirty="0" err="1" smtClean="0"/>
              <a:t>коефіцієнт</a:t>
            </a:r>
            <a:r>
              <a:rPr lang="ru-RU" dirty="0" smtClean="0"/>
              <a:t> </a:t>
            </a:r>
            <a:r>
              <a:rPr lang="ru-RU" dirty="0" err="1" smtClean="0"/>
              <a:t>радіаційного</a:t>
            </a:r>
            <a:r>
              <a:rPr lang="ru-RU" dirty="0" smtClean="0"/>
              <a:t> </a:t>
            </a:r>
            <a:r>
              <a:rPr lang="ru-RU" dirty="0" err="1" smtClean="0"/>
              <a:t>ризику</a:t>
            </a:r>
            <a:r>
              <a:rPr lang="ru-RU" dirty="0" smtClean="0"/>
              <a:t> для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 людини. </a:t>
            </a:r>
            <a:r>
              <a:rPr lang="ru-RU" dirty="0" err="1" smtClean="0"/>
              <a:t>Іншими</a:t>
            </a:r>
            <a:r>
              <a:rPr lang="ru-RU" dirty="0" smtClean="0"/>
              <a:t> словами, </a:t>
            </a:r>
            <a:r>
              <a:rPr lang="ru-RU" dirty="0" err="1" smtClean="0"/>
              <a:t>органи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тканини</a:t>
            </a:r>
            <a:r>
              <a:rPr lang="ru-RU" dirty="0" smtClean="0"/>
              <a:t> людини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різну</a:t>
            </a:r>
            <a:r>
              <a:rPr lang="ru-RU" dirty="0" smtClean="0"/>
              <a:t> </a:t>
            </a:r>
            <a:r>
              <a:rPr lang="ru-RU" dirty="0" err="1" smtClean="0"/>
              <a:t>сприйнятливість</a:t>
            </a:r>
            <a:r>
              <a:rPr lang="ru-RU" dirty="0" smtClean="0"/>
              <a:t> до </a:t>
            </a:r>
            <a:r>
              <a:rPr lang="ru-RU" dirty="0" err="1" smtClean="0"/>
              <a:t>радіаційного</a:t>
            </a:r>
            <a:r>
              <a:rPr lang="ru-RU" dirty="0" smtClean="0"/>
              <a:t> </a:t>
            </a:r>
            <a:r>
              <a:rPr lang="ru-RU" dirty="0" err="1" smtClean="0"/>
              <a:t>опромінення</a:t>
            </a:r>
            <a:r>
              <a:rPr lang="ru-RU" dirty="0" smtClean="0"/>
              <a:t>.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сприйнятливі</a:t>
            </a:r>
            <a:r>
              <a:rPr lang="ru-RU" dirty="0" smtClean="0"/>
              <a:t> до </a:t>
            </a:r>
            <a:r>
              <a:rPr lang="ru-RU" dirty="0" err="1" smtClean="0"/>
              <a:t>радіації</a:t>
            </a:r>
            <a:r>
              <a:rPr lang="ru-RU" dirty="0" smtClean="0"/>
              <a:t> </a:t>
            </a:r>
            <a:r>
              <a:rPr lang="ru-RU" dirty="0" err="1" smtClean="0"/>
              <a:t>червоний</a:t>
            </a:r>
            <a:r>
              <a:rPr lang="ru-RU" dirty="0" smtClean="0"/>
              <a:t> </a:t>
            </a:r>
            <a:r>
              <a:rPr lang="ru-RU" dirty="0" err="1" smtClean="0"/>
              <a:t>кістковий</a:t>
            </a:r>
            <a:r>
              <a:rPr lang="ru-RU" dirty="0" smtClean="0"/>
              <a:t> </a:t>
            </a:r>
            <a:r>
              <a:rPr lang="ru-RU" dirty="0" err="1" smtClean="0"/>
              <a:t>мозок</a:t>
            </a:r>
            <a:r>
              <a:rPr lang="ru-RU" dirty="0" smtClean="0"/>
              <a:t> ,  </a:t>
            </a:r>
          </a:p>
          <a:p>
            <a:pPr algn="just"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легені</a:t>
            </a:r>
            <a:r>
              <a:rPr lang="ru-RU" dirty="0" smtClean="0"/>
              <a:t>, </a:t>
            </a:r>
            <a:r>
              <a:rPr lang="ru-RU" dirty="0" err="1" smtClean="0"/>
              <a:t>гонади</a:t>
            </a:r>
            <a:r>
              <a:rPr lang="ru-RU" dirty="0" smtClean="0"/>
              <a:t>. </a:t>
            </a:r>
            <a:r>
              <a:rPr lang="ru-RU" dirty="0" err="1" smtClean="0"/>
              <a:t>Менш</a:t>
            </a:r>
            <a:r>
              <a:rPr lang="ru-RU" dirty="0" smtClean="0"/>
              <a:t> </a:t>
            </a:r>
            <a:r>
              <a:rPr lang="ru-RU" dirty="0" err="1" smtClean="0"/>
              <a:t>сприйнятливі</a:t>
            </a:r>
            <a:r>
              <a:rPr lang="ru-RU" dirty="0" smtClean="0"/>
              <a:t> до </a:t>
            </a:r>
            <a:r>
              <a:rPr lang="ru-RU" dirty="0" err="1" smtClean="0"/>
              <a:t>випромінювання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  щитовидна </a:t>
            </a:r>
            <a:r>
              <a:rPr lang="ru-RU" dirty="0" err="1" smtClean="0"/>
              <a:t>залоза</a:t>
            </a:r>
            <a:r>
              <a:rPr lang="ru-RU" dirty="0" smtClean="0"/>
              <a:t>, </a:t>
            </a:r>
            <a:r>
              <a:rPr lang="ru-RU" dirty="0" err="1" smtClean="0"/>
              <a:t>м'язи</a:t>
            </a:r>
            <a:r>
              <a:rPr lang="ru-RU" dirty="0" smtClean="0"/>
              <a:t> та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органи</a:t>
            </a:r>
            <a:r>
              <a:rPr lang="ru-RU" dirty="0" smtClean="0"/>
              <a:t>. </a:t>
            </a:r>
            <a:r>
              <a:rPr lang="ru-RU" dirty="0" err="1" smtClean="0"/>
              <a:t>Підсумувавши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   </a:t>
            </a:r>
            <a:r>
              <a:rPr lang="ru-RU" dirty="0" err="1" smtClean="0"/>
              <a:t>еквівалентні</a:t>
            </a:r>
            <a:r>
              <a:rPr lang="ru-RU" dirty="0" smtClean="0"/>
              <a:t> </a:t>
            </a:r>
            <a:r>
              <a:rPr lang="ru-RU" dirty="0" err="1" smtClean="0"/>
              <a:t>дози</a:t>
            </a:r>
            <a:r>
              <a:rPr lang="ru-RU" dirty="0" smtClean="0"/>
              <a:t>, </a:t>
            </a:r>
            <a:r>
              <a:rPr lang="ru-RU" dirty="0" err="1" smtClean="0"/>
              <a:t>помножені</a:t>
            </a:r>
            <a:r>
              <a:rPr lang="ru-RU" dirty="0" smtClean="0"/>
              <a:t> на </a:t>
            </a:r>
            <a:r>
              <a:rPr lang="ru-RU" dirty="0" err="1" smtClean="0"/>
              <a:t>відповідні</a:t>
            </a:r>
            <a:r>
              <a:rPr lang="ru-RU" dirty="0" smtClean="0"/>
              <a:t> </a:t>
            </a:r>
            <a:r>
              <a:rPr lang="ru-RU" dirty="0" err="1" smtClean="0"/>
              <a:t>коефіцієнти</a:t>
            </a:r>
            <a:r>
              <a:rPr lang="ru-RU" dirty="0" smtClean="0"/>
              <a:t> </a:t>
            </a:r>
          </a:p>
          <a:p>
            <a:pPr algn="just">
              <a:buNone/>
            </a:pPr>
            <a:r>
              <a:rPr lang="ru-RU" dirty="0" smtClean="0"/>
              <a:t>            </a:t>
            </a:r>
            <a:r>
              <a:rPr lang="ru-RU" dirty="0" err="1" smtClean="0"/>
              <a:t>радіаційного</a:t>
            </a:r>
            <a:r>
              <a:rPr lang="ru-RU" dirty="0" smtClean="0"/>
              <a:t> </a:t>
            </a:r>
            <a:r>
              <a:rPr lang="ru-RU" dirty="0" err="1" smtClean="0"/>
              <a:t>ризику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, </a:t>
            </a:r>
            <a:r>
              <a:rPr lang="ru-RU" dirty="0" err="1" smtClean="0"/>
              <a:t>отримаємо</a:t>
            </a:r>
            <a:r>
              <a:rPr lang="ru-RU" dirty="0" smtClean="0"/>
              <a:t> </a:t>
            </a:r>
            <a:r>
              <a:rPr lang="ru-RU" dirty="0" err="1" smtClean="0"/>
              <a:t>ефективну</a:t>
            </a:r>
            <a:r>
              <a:rPr lang="ru-RU" dirty="0" smtClean="0"/>
              <a:t> </a:t>
            </a:r>
          </a:p>
          <a:p>
            <a:pPr algn="just">
              <a:buNone/>
            </a:pPr>
            <a:r>
              <a:rPr lang="ru-RU" dirty="0" smtClean="0"/>
              <a:t>                  </a:t>
            </a:r>
            <a:r>
              <a:rPr lang="ru-RU" dirty="0" err="1" smtClean="0"/>
              <a:t>еквівалентну</a:t>
            </a:r>
            <a:r>
              <a:rPr lang="ru-RU" dirty="0" smtClean="0"/>
              <a:t> дозу, </a:t>
            </a:r>
            <a:r>
              <a:rPr lang="ru-RU" dirty="0" err="1" smtClean="0"/>
              <a:t>вимірювану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в </a:t>
            </a:r>
            <a:r>
              <a:rPr lang="ru-RU" dirty="0" err="1" smtClean="0"/>
              <a:t>берах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зівертах</a:t>
            </a:r>
            <a:r>
              <a:rPr lang="ru-RU" dirty="0" smtClean="0"/>
              <a:t>.</a:t>
            </a:r>
          </a:p>
          <a:p>
            <a:pPr algn="just">
              <a:buNone/>
            </a:pPr>
            <a:r>
              <a:rPr lang="ru-RU" dirty="0" smtClean="0"/>
              <a:t>                                                    При </a:t>
            </a:r>
            <a:r>
              <a:rPr lang="ru-RU" dirty="0" err="1" smtClean="0"/>
              <a:t>цьому</a:t>
            </a:r>
            <a:r>
              <a:rPr lang="ru-RU" dirty="0" smtClean="0"/>
              <a:t> 1 Зв = 100 </a:t>
            </a:r>
            <a:r>
              <a:rPr lang="ru-RU" dirty="0" err="1" smtClean="0"/>
              <a:t>бер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edaf099780735cba6dc15a94ea8ee21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672" y="548680"/>
            <a:ext cx="2381250" cy="1790700"/>
          </a:xfrm>
          <a:prstGeom prst="rect">
            <a:avLst/>
          </a:prstGeom>
        </p:spPr>
      </p:pic>
      <p:pic>
        <p:nvPicPr>
          <p:cNvPr id="5" name="Рисунок 4" descr="344912_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476672"/>
            <a:ext cx="2357454" cy="1878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332656"/>
          <a:ext cx="8352928" cy="5112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1008112"/>
                <a:gridCol w="3024336"/>
                <a:gridCol w="1296144"/>
              </a:tblGrid>
              <a:tr h="451505">
                <a:tc gridSpan="4">
                  <a:txBody>
                    <a:bodyPr/>
                    <a:lstStyle/>
                    <a:p>
                      <a:r>
                        <a:rPr lang="ru-RU" dirty="0" err="1" smtClean="0"/>
                        <a:t>Коефіцієнт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радіаційного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ризику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65866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Гонади</a:t>
                      </a:r>
                      <a:r>
                        <a:rPr lang="ru-RU" dirty="0" smtClean="0"/>
                        <a:t> (</a:t>
                      </a:r>
                      <a:r>
                        <a:rPr lang="ru-RU" dirty="0" err="1" smtClean="0"/>
                        <a:t>статеві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залози</a:t>
                      </a:r>
                      <a:r>
                        <a:rPr lang="ru-RU" dirty="0" smtClean="0"/>
                        <a:t>)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0,2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Стравохід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0,05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665866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Червоний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кістковий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мозок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0,12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Щитоподібна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залоза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0,05</a:t>
                      </a:r>
                      <a:endParaRPr lang="ru-RU" dirty="0"/>
                    </a:p>
                  </a:txBody>
                  <a:tcPr/>
                </a:tc>
              </a:tr>
              <a:tr h="665866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Товстий</a:t>
                      </a:r>
                      <a:r>
                        <a:rPr lang="ru-RU" dirty="0" smtClean="0"/>
                        <a:t> кишечник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0,12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Шкіра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0,01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665866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Шлунок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0,12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Клітини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кісткових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поверхонь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0,01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665866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Легені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0,12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Головний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мозок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0,025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665866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Сечовий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міхур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0,05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Решту</a:t>
                      </a:r>
                      <a:r>
                        <a:rPr lang="ru-RU" dirty="0" smtClean="0"/>
                        <a:t> тканин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0,05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665866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Печінка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0,05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Організм</a:t>
                      </a:r>
                      <a:r>
                        <a:rPr lang="ru-RU" dirty="0" smtClean="0"/>
                        <a:t> в </a:t>
                      </a:r>
                      <a:r>
                        <a:rPr lang="ru-RU" dirty="0" err="1" smtClean="0"/>
                        <a:t>цілому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789040"/>
            <a:ext cx="9144000" cy="324036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розглянемо</a:t>
            </a:r>
            <a:r>
              <a:rPr lang="ru-RU" dirty="0" smtClean="0"/>
              <a:t> </a:t>
            </a:r>
            <a:r>
              <a:rPr lang="ru-RU" dirty="0" err="1" smtClean="0"/>
              <a:t>природне</a:t>
            </a:r>
            <a:r>
              <a:rPr lang="ru-RU" dirty="0" smtClean="0"/>
              <a:t> </a:t>
            </a:r>
            <a:r>
              <a:rPr lang="ru-RU" dirty="0" err="1" smtClean="0"/>
              <a:t>радіаційне</a:t>
            </a:r>
            <a:r>
              <a:rPr lang="ru-RU" dirty="0" smtClean="0"/>
              <a:t> </a:t>
            </a:r>
            <a:r>
              <a:rPr lang="ru-RU" dirty="0" err="1" smtClean="0"/>
              <a:t>опромінення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(</a:t>
            </a:r>
            <a:r>
              <a:rPr lang="ru-RU" dirty="0" err="1" smtClean="0"/>
              <a:t>природна</a:t>
            </a:r>
            <a:r>
              <a:rPr lang="ru-RU" dirty="0" smtClean="0"/>
              <a:t> </a:t>
            </a:r>
            <a:r>
              <a:rPr lang="ru-RU" dirty="0" err="1" smtClean="0"/>
              <a:t>радіація</a:t>
            </a:r>
            <a:r>
              <a:rPr lang="ru-RU" dirty="0" smtClean="0"/>
              <a:t>).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розділити</a:t>
            </a:r>
            <a:r>
              <a:rPr lang="ru-RU" dirty="0" smtClean="0"/>
              <a:t> на </a:t>
            </a:r>
          </a:p>
          <a:p>
            <a:pPr>
              <a:buNone/>
            </a:pPr>
            <a:r>
              <a:rPr lang="ru-RU" i="1" u="sng" dirty="0" smtClean="0"/>
              <a:t> </a:t>
            </a:r>
            <a:r>
              <a:rPr lang="ru-RU" i="1" u="sng" dirty="0" err="1" smtClean="0"/>
              <a:t>зовнішнє</a:t>
            </a:r>
            <a:r>
              <a:rPr lang="ru-RU" dirty="0" smtClean="0"/>
              <a:t> </a:t>
            </a:r>
            <a:r>
              <a:rPr lang="ru-RU" dirty="0" err="1" smtClean="0"/>
              <a:t>опромінення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i="1" u="sng" dirty="0" err="1" smtClean="0"/>
              <a:t>внутрішнє</a:t>
            </a:r>
            <a:r>
              <a:rPr lang="ru-RU" dirty="0" smtClean="0"/>
              <a:t>. </a:t>
            </a:r>
            <a:r>
              <a:rPr lang="ru-RU" dirty="0" err="1" smtClean="0"/>
              <a:t>Зовнішньому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радіаційному</a:t>
            </a:r>
            <a:r>
              <a:rPr lang="ru-RU" dirty="0" smtClean="0"/>
              <a:t> </a:t>
            </a:r>
            <a:r>
              <a:rPr lang="ru-RU" dirty="0" err="1" smtClean="0"/>
              <a:t>опроміненню</a:t>
            </a:r>
            <a:r>
              <a:rPr lang="ru-RU" dirty="0" smtClean="0"/>
              <a:t> ми </a:t>
            </a:r>
            <a:r>
              <a:rPr lang="ru-RU" dirty="0" err="1" smtClean="0"/>
              <a:t>піддаємося</a:t>
            </a:r>
            <a:r>
              <a:rPr lang="ru-RU" dirty="0" smtClean="0"/>
              <a:t> при  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перельотах</a:t>
            </a:r>
            <a:r>
              <a:rPr lang="ru-RU" dirty="0" smtClean="0"/>
              <a:t> </a:t>
            </a:r>
            <a:r>
              <a:rPr lang="ru-RU" dirty="0" err="1" smtClean="0"/>
              <a:t>літаком</a:t>
            </a:r>
            <a:r>
              <a:rPr lang="ru-RU" dirty="0" smtClean="0"/>
              <a:t>, через </a:t>
            </a:r>
            <a:r>
              <a:rPr lang="ru-RU" dirty="0" err="1" smtClean="0"/>
              <a:t>дію</a:t>
            </a:r>
            <a:r>
              <a:rPr lang="ru-RU" dirty="0" smtClean="0"/>
              <a:t> </a:t>
            </a:r>
            <a:r>
              <a:rPr lang="ru-RU" dirty="0" err="1" smtClean="0"/>
              <a:t>космічних</a:t>
            </a:r>
            <a:r>
              <a:rPr lang="ru-RU" dirty="0" smtClean="0"/>
              <a:t> </a:t>
            </a:r>
            <a:r>
              <a:rPr lang="ru-RU" dirty="0" err="1" smtClean="0"/>
              <a:t>променів</a:t>
            </a:r>
            <a:r>
              <a:rPr lang="ru-RU" dirty="0" smtClean="0"/>
              <a:t>.  </a:t>
            </a:r>
          </a:p>
          <a:p>
            <a:pPr>
              <a:buNone/>
            </a:pPr>
            <a:r>
              <a:rPr lang="ru-RU" dirty="0" smtClean="0"/>
              <a:t>           </a:t>
            </a:r>
            <a:r>
              <a:rPr lang="ru-RU" dirty="0" err="1" smtClean="0"/>
              <a:t>Наприклад</a:t>
            </a:r>
            <a:r>
              <a:rPr lang="ru-RU" dirty="0" smtClean="0"/>
              <a:t>, при походах в гори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піддаєтеся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                      </a:t>
            </a:r>
            <a:r>
              <a:rPr lang="ru-RU" dirty="0" err="1" smtClean="0"/>
              <a:t>більш</a:t>
            </a:r>
            <a:r>
              <a:rPr lang="ru-RU" dirty="0" smtClean="0"/>
              <a:t> сильному </a:t>
            </a:r>
            <a:r>
              <a:rPr lang="ru-RU" dirty="0" err="1" smtClean="0"/>
              <a:t>впливу</a:t>
            </a:r>
            <a:r>
              <a:rPr lang="ru-RU" dirty="0" smtClean="0"/>
              <a:t> природного </a:t>
            </a:r>
          </a:p>
          <a:p>
            <a:pPr>
              <a:buNone/>
            </a:pPr>
            <a:r>
              <a:rPr lang="ru-RU" dirty="0" smtClean="0"/>
              <a:t>                                   </a:t>
            </a:r>
            <a:r>
              <a:rPr lang="ru-RU" dirty="0" err="1" smtClean="0"/>
              <a:t>радіаційного</a:t>
            </a:r>
            <a:r>
              <a:rPr lang="ru-RU" dirty="0" smtClean="0"/>
              <a:t> фону,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поблизу</a:t>
            </a: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</a:t>
            </a:r>
            <a:r>
              <a:rPr lang="ru-RU" dirty="0" err="1" smtClean="0"/>
              <a:t>рівня</a:t>
            </a:r>
            <a:r>
              <a:rPr lang="ru-RU" dirty="0" smtClean="0"/>
              <a:t> моря.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Джерела</a:t>
            </a:r>
            <a:r>
              <a:rPr lang="ru-RU" dirty="0" smtClean="0"/>
              <a:t> </a:t>
            </a:r>
            <a:r>
              <a:rPr lang="ru-RU" dirty="0" err="1" smtClean="0"/>
              <a:t>природної</a:t>
            </a:r>
            <a:r>
              <a:rPr lang="ru-RU" dirty="0" smtClean="0"/>
              <a:t> </a:t>
            </a:r>
            <a:r>
              <a:rPr lang="ru-RU" dirty="0" err="1" smtClean="0"/>
              <a:t>радіації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g650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124744"/>
            <a:ext cx="4104456" cy="2243769"/>
          </a:xfrm>
          <a:prstGeom prst="rect">
            <a:avLst/>
          </a:prstGeom>
        </p:spPr>
      </p:pic>
      <p:pic>
        <p:nvPicPr>
          <p:cNvPr id="5" name="Рисунок 4" descr="lyudi+otdih+i+razvlecheniya+pohod+v+gori+744469831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124744"/>
            <a:ext cx="3600400" cy="225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53650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Іншими</a:t>
            </a:r>
            <a:r>
              <a:rPr lang="ru-RU" dirty="0" smtClean="0"/>
              <a:t> словами, де б ми не </a:t>
            </a:r>
            <a:r>
              <a:rPr lang="ru-RU" dirty="0" err="1" smtClean="0"/>
              <a:t>знаходилися</a:t>
            </a:r>
            <a:r>
              <a:rPr lang="ru-RU" dirty="0" smtClean="0"/>
              <a:t>, ми все </a:t>
            </a:r>
            <a:r>
              <a:rPr lang="ru-RU" dirty="0" smtClean="0"/>
              <a:t>одно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err="1" smtClean="0"/>
              <a:t>піддаємося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невеликого </a:t>
            </a:r>
            <a:r>
              <a:rPr lang="ru-RU" dirty="0" err="1" smtClean="0"/>
              <a:t>радіаційного</a:t>
            </a:r>
            <a:r>
              <a:rPr lang="ru-RU" dirty="0" smtClean="0"/>
              <a:t> фону   (0,08 </a:t>
            </a:r>
            <a:r>
              <a:rPr lang="ru-RU" dirty="0" smtClean="0"/>
              <a:t>–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0,3 </a:t>
            </a:r>
            <a:r>
              <a:rPr lang="ru-RU" dirty="0" err="1" smtClean="0"/>
              <a:t>мкЗв</a:t>
            </a:r>
            <a:r>
              <a:rPr lang="ru-RU" dirty="0" smtClean="0"/>
              <a:t>/год). </a:t>
            </a: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радіації</a:t>
            </a:r>
            <a:r>
              <a:rPr lang="ru-RU" dirty="0" smtClean="0"/>
              <a:t> </a:t>
            </a:r>
            <a:r>
              <a:rPr lang="ru-RU" dirty="0" err="1" smtClean="0"/>
              <a:t>вважається</a:t>
            </a:r>
            <a:r>
              <a:rPr lang="ru-RU" dirty="0" smtClean="0"/>
              <a:t> </a:t>
            </a:r>
            <a:r>
              <a:rPr lang="ru-RU" dirty="0" err="1" smtClean="0"/>
              <a:t>допустимим</a:t>
            </a:r>
            <a:r>
              <a:rPr lang="ru-RU" dirty="0" smtClean="0"/>
              <a:t>. На </a:t>
            </a:r>
            <a:r>
              <a:rPr lang="ru-RU" dirty="0" err="1" smtClean="0"/>
              <a:t>внутрішнє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err="1" smtClean="0"/>
              <a:t>опромінення</a:t>
            </a:r>
            <a:r>
              <a:rPr lang="ru-RU" dirty="0" smtClean="0"/>
              <a:t> </a:t>
            </a:r>
            <a:r>
              <a:rPr lang="ru-RU" dirty="0" err="1" smtClean="0"/>
              <a:t>припадає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приблизно</a:t>
            </a:r>
            <a:r>
              <a:rPr lang="ru-RU" dirty="0" smtClean="0"/>
              <a:t> 2/3 </a:t>
            </a:r>
            <a:r>
              <a:rPr lang="ru-RU" dirty="0" err="1" smtClean="0"/>
              <a:t>еквівалентної</a:t>
            </a:r>
            <a:r>
              <a:rPr lang="ru-RU" dirty="0" smtClean="0"/>
              <a:t> </a:t>
            </a:r>
            <a:r>
              <a:rPr lang="ru-RU" dirty="0" err="1" smtClean="0"/>
              <a:t>ефективної</a:t>
            </a:r>
            <a:r>
              <a:rPr lang="ru-RU" dirty="0" smtClean="0"/>
              <a:t> </a:t>
            </a:r>
            <a:r>
              <a:rPr lang="ru-RU" dirty="0" err="1" smtClean="0"/>
              <a:t>дози</a:t>
            </a:r>
            <a:r>
              <a:rPr lang="ru-RU" dirty="0" smtClean="0"/>
              <a:t>, </a:t>
            </a:r>
            <a:r>
              <a:rPr lang="ru-RU" dirty="0" smtClean="0"/>
              <a:t>яку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</a:t>
            </a:r>
            <a:r>
              <a:rPr lang="ru-RU" dirty="0" err="1" smtClean="0"/>
              <a:t>отримує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природних</a:t>
            </a:r>
            <a:r>
              <a:rPr lang="ru-RU" dirty="0" smtClean="0"/>
              <a:t> </a:t>
            </a:r>
            <a:r>
              <a:rPr lang="ru-RU" dirty="0" err="1" smtClean="0"/>
              <a:t>джерел</a:t>
            </a:r>
            <a:r>
              <a:rPr lang="ru-RU" dirty="0" smtClean="0"/>
              <a:t> </a:t>
            </a:r>
            <a:r>
              <a:rPr lang="ru-RU" dirty="0" err="1" smtClean="0"/>
              <a:t>радіації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надходять</a:t>
            </a:r>
            <a:r>
              <a:rPr lang="ru-RU" dirty="0" smtClean="0"/>
              <a:t> в </a:t>
            </a:r>
            <a:r>
              <a:rPr lang="ru-RU" dirty="0" err="1" smtClean="0"/>
              <a:t>організм</a:t>
            </a:r>
            <a:r>
              <a:rPr lang="ru-RU" dirty="0" smtClean="0"/>
              <a:t> з </a:t>
            </a:r>
            <a:r>
              <a:rPr lang="ru-RU" dirty="0" err="1" smtClean="0"/>
              <a:t>їжею</a:t>
            </a:r>
            <a:r>
              <a:rPr lang="ru-RU" dirty="0" smtClean="0"/>
              <a:t>, водою і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</a:t>
            </a:r>
            <a:r>
              <a:rPr lang="ru-RU" dirty="0" err="1" smtClean="0"/>
              <a:t>повітрям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88640"/>
            <a:ext cx="5472608" cy="666936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вагомий</a:t>
            </a:r>
            <a:r>
              <a:rPr lang="ru-RU" dirty="0" smtClean="0"/>
              <a:t> </a:t>
            </a:r>
            <a:r>
              <a:rPr lang="ru-RU" dirty="0" err="1" smtClean="0"/>
              <a:t>внесок</a:t>
            </a:r>
            <a:r>
              <a:rPr lang="ru-RU" dirty="0" smtClean="0"/>
              <a:t> у </a:t>
            </a:r>
            <a:r>
              <a:rPr lang="ru-RU" dirty="0" err="1" smtClean="0"/>
              <a:t>природне</a:t>
            </a:r>
            <a:r>
              <a:rPr lang="ru-RU" dirty="0" smtClean="0"/>
              <a:t> </a:t>
            </a:r>
            <a:r>
              <a:rPr lang="ru-RU" dirty="0" err="1" smtClean="0"/>
              <a:t>опромінення</a:t>
            </a:r>
            <a:r>
              <a:rPr lang="ru-RU" dirty="0" smtClean="0"/>
              <a:t> людини вносить </a:t>
            </a:r>
            <a:r>
              <a:rPr lang="ru-RU" dirty="0" err="1" smtClean="0"/>
              <a:t>радіоактивний</a:t>
            </a:r>
            <a:r>
              <a:rPr lang="ru-RU" dirty="0" smtClean="0"/>
              <a:t> газ </a:t>
            </a:r>
            <a:r>
              <a:rPr lang="ru-RU" i="1" u="sng" dirty="0" smtClean="0"/>
              <a:t>радон</a:t>
            </a:r>
            <a:r>
              <a:rPr lang="ru-RU" dirty="0" smtClean="0"/>
              <a:t>, на </a:t>
            </a:r>
            <a:r>
              <a:rPr lang="ru-RU" dirty="0" err="1" smtClean="0"/>
              <a:t>частку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припадає</a:t>
            </a:r>
            <a:r>
              <a:rPr lang="ru-RU" dirty="0" smtClean="0"/>
              <a:t> 3/4 </a:t>
            </a:r>
            <a:r>
              <a:rPr lang="ru-RU" dirty="0" err="1" smtClean="0"/>
              <a:t>річної</a:t>
            </a:r>
            <a:r>
              <a:rPr lang="ru-RU" dirty="0" smtClean="0"/>
              <a:t> </a:t>
            </a:r>
            <a:r>
              <a:rPr lang="ru-RU" dirty="0" err="1" smtClean="0"/>
              <a:t>еквівалентної</a:t>
            </a:r>
            <a:r>
              <a:rPr lang="ru-RU" dirty="0" smtClean="0"/>
              <a:t> </a:t>
            </a:r>
            <a:r>
              <a:rPr lang="ru-RU" dirty="0" err="1" smtClean="0"/>
              <a:t>ефективної</a:t>
            </a:r>
            <a:r>
              <a:rPr lang="ru-RU" dirty="0" smtClean="0"/>
              <a:t> </a:t>
            </a:r>
            <a:r>
              <a:rPr lang="ru-RU" dirty="0" err="1" smtClean="0"/>
              <a:t>дози</a:t>
            </a:r>
            <a:r>
              <a:rPr lang="ru-RU" dirty="0" smtClean="0"/>
              <a:t> </a:t>
            </a:r>
            <a:r>
              <a:rPr lang="ru-RU" dirty="0" err="1" smtClean="0"/>
              <a:t>радіаційного</a:t>
            </a:r>
            <a:r>
              <a:rPr lang="ru-RU" dirty="0" smtClean="0"/>
              <a:t> </a:t>
            </a:r>
            <a:r>
              <a:rPr lang="ru-RU" dirty="0" err="1" smtClean="0"/>
              <a:t>опромінення</a:t>
            </a:r>
            <a:r>
              <a:rPr lang="ru-RU" dirty="0" smtClean="0"/>
              <a:t> людини. Радон </a:t>
            </a:r>
            <a:r>
              <a:rPr lang="ru-RU" dirty="0" err="1" smtClean="0"/>
              <a:t>вивільняється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надр</a:t>
            </a:r>
            <a:r>
              <a:rPr lang="ru-RU" dirty="0" smtClean="0"/>
              <a:t> </a:t>
            </a:r>
            <a:r>
              <a:rPr lang="ru-RU" dirty="0" err="1" smtClean="0"/>
              <a:t>всюди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нерівномірно</a:t>
            </a:r>
            <a:r>
              <a:rPr lang="ru-RU" dirty="0" smtClean="0"/>
              <a:t>, </a:t>
            </a:r>
            <a:r>
              <a:rPr lang="ru-RU" dirty="0" err="1" smtClean="0"/>
              <a:t>накопичуючись</a:t>
            </a:r>
            <a:r>
              <a:rPr lang="ru-RU" dirty="0" smtClean="0"/>
              <a:t> в </a:t>
            </a:r>
            <a:r>
              <a:rPr lang="ru-RU" dirty="0" err="1" smtClean="0"/>
              <a:t>приміщеннях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не </a:t>
            </a:r>
            <a:r>
              <a:rPr lang="ru-RU" dirty="0" err="1" smtClean="0"/>
              <a:t>провітрюються</a:t>
            </a:r>
            <a:r>
              <a:rPr lang="ru-RU" dirty="0" smtClean="0"/>
              <a:t>.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міститься</a:t>
            </a:r>
            <a:r>
              <a:rPr lang="ru-RU" dirty="0" smtClean="0"/>
              <a:t> в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будівельних</a:t>
            </a:r>
            <a:r>
              <a:rPr lang="ru-RU" dirty="0" smtClean="0"/>
              <a:t> </a:t>
            </a:r>
            <a:r>
              <a:rPr lang="ru-RU" dirty="0" err="1" smtClean="0"/>
              <a:t>матеріалах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глибоких</a:t>
            </a:r>
            <a:r>
              <a:rPr lang="ru-RU" dirty="0" smtClean="0"/>
              <a:t> </a:t>
            </a:r>
            <a:r>
              <a:rPr lang="ru-RU" dirty="0" err="1" smtClean="0"/>
              <a:t>артезіанських</a:t>
            </a:r>
            <a:r>
              <a:rPr lang="ru-RU" dirty="0" smtClean="0"/>
              <a:t> </a:t>
            </a:r>
            <a:r>
              <a:rPr lang="ru-RU" dirty="0" err="1" smtClean="0"/>
              <a:t>джерелах</a:t>
            </a:r>
            <a:r>
              <a:rPr lang="ru-RU" dirty="0" smtClean="0"/>
              <a:t> води.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велику</a:t>
            </a:r>
            <a:r>
              <a:rPr lang="ru-RU" dirty="0" smtClean="0"/>
              <a:t> </a:t>
            </a:r>
            <a:r>
              <a:rPr lang="ru-RU" dirty="0" err="1" smtClean="0"/>
              <a:t>небезпеку</a:t>
            </a:r>
            <a:r>
              <a:rPr lang="ru-RU" dirty="0" smtClean="0"/>
              <a:t> </a:t>
            </a:r>
            <a:r>
              <a:rPr lang="ru-RU" dirty="0" err="1" smtClean="0"/>
              <a:t>представляє</a:t>
            </a:r>
            <a:r>
              <a:rPr lang="ru-RU" dirty="0" smtClean="0"/>
              <a:t> </a:t>
            </a:r>
            <a:r>
              <a:rPr lang="ru-RU" dirty="0" err="1" smtClean="0"/>
              <a:t>потрапляння</a:t>
            </a:r>
            <a:r>
              <a:rPr lang="ru-RU" dirty="0" smtClean="0"/>
              <a:t> </a:t>
            </a:r>
            <a:r>
              <a:rPr lang="ru-RU" dirty="0" err="1" smtClean="0"/>
              <a:t>парів</a:t>
            </a:r>
            <a:r>
              <a:rPr lang="ru-RU" dirty="0" smtClean="0"/>
              <a:t> води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вмістом</a:t>
            </a:r>
            <a:r>
              <a:rPr lang="ru-RU" dirty="0" smtClean="0"/>
              <a:t> радону в </a:t>
            </a:r>
            <a:r>
              <a:rPr lang="ru-RU" dirty="0" err="1" smtClean="0"/>
              <a:t>легені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 у </a:t>
            </a:r>
            <a:r>
              <a:rPr lang="ru-RU" dirty="0" err="1" smtClean="0"/>
              <a:t>ванній</a:t>
            </a:r>
            <a:r>
              <a:rPr lang="ru-RU" dirty="0" smtClean="0"/>
              <a:t> </a:t>
            </a:r>
            <a:r>
              <a:rPr lang="ru-RU" dirty="0" err="1" smtClean="0"/>
              <a:t>кімнаті</a:t>
            </a:r>
            <a:r>
              <a:rPr lang="ru-RU" dirty="0" smtClean="0"/>
              <a:t> – там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в 3 рази </a:t>
            </a:r>
            <a:r>
              <a:rPr lang="ru-RU" dirty="0" err="1" smtClean="0"/>
              <a:t>перевищує</a:t>
            </a:r>
            <a:r>
              <a:rPr lang="ru-RU" dirty="0" smtClean="0"/>
              <a:t> </a:t>
            </a:r>
            <a:r>
              <a:rPr lang="ru-RU" dirty="0" err="1" smtClean="0"/>
              <a:t>вміст</a:t>
            </a:r>
            <a:r>
              <a:rPr lang="ru-RU" dirty="0" smtClean="0"/>
              <a:t> радону в </a:t>
            </a:r>
            <a:r>
              <a:rPr lang="ru-RU" dirty="0" err="1" smtClean="0"/>
              <a:t>кухні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40 </a:t>
            </a:r>
            <a:r>
              <a:rPr lang="ru-RU" dirty="0" err="1" smtClean="0"/>
              <a:t>разів</a:t>
            </a:r>
            <a:r>
              <a:rPr lang="ru-RU" dirty="0" smtClean="0"/>
              <a:t> </a:t>
            </a:r>
            <a:r>
              <a:rPr lang="ru-RU" dirty="0" err="1" smtClean="0"/>
              <a:t>вища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у </a:t>
            </a:r>
            <a:r>
              <a:rPr lang="ru-RU" dirty="0" err="1" smtClean="0"/>
              <a:t>кімнаті</a:t>
            </a:r>
            <a:r>
              <a:rPr lang="ru-RU" dirty="0" smtClean="0"/>
              <a:t>. </a:t>
            </a:r>
            <a:r>
              <a:rPr lang="ru-RU" dirty="0" err="1" smtClean="0"/>
              <a:t>Коротше</a:t>
            </a:r>
            <a:r>
              <a:rPr lang="ru-RU" dirty="0" smtClean="0"/>
              <a:t> </a:t>
            </a:r>
            <a:r>
              <a:rPr lang="ru-RU" dirty="0" err="1" smtClean="0"/>
              <a:t>кажучи</a:t>
            </a:r>
            <a:r>
              <a:rPr lang="ru-RU" dirty="0" smtClean="0"/>
              <a:t>, </a:t>
            </a:r>
            <a:r>
              <a:rPr lang="ru-RU" dirty="0" err="1" smtClean="0"/>
              <a:t>частіше</a:t>
            </a:r>
            <a:r>
              <a:rPr lang="ru-RU" dirty="0" smtClean="0"/>
              <a:t> </a:t>
            </a:r>
            <a:r>
              <a:rPr lang="ru-RU" dirty="0" err="1" smtClean="0"/>
              <a:t>провітрюйте</a:t>
            </a:r>
            <a:r>
              <a:rPr lang="ru-RU" dirty="0" smtClean="0"/>
              <a:t> </a:t>
            </a:r>
            <a:r>
              <a:rPr lang="ru-RU" dirty="0" err="1" smtClean="0"/>
              <a:t>житлові</a:t>
            </a:r>
            <a:r>
              <a:rPr lang="ru-RU" dirty="0" smtClean="0"/>
              <a:t> </a:t>
            </a:r>
            <a:r>
              <a:rPr lang="ru-RU" dirty="0" err="1" smtClean="0"/>
              <a:t>приміщення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Radon_Element_d2x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3816424" cy="3008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01968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До них </a:t>
            </a:r>
            <a:r>
              <a:rPr lang="ru-RU" dirty="0" err="1" smtClean="0"/>
              <a:t>відноситься</a:t>
            </a:r>
            <a:r>
              <a:rPr lang="ru-RU" dirty="0" smtClean="0"/>
              <a:t> </a:t>
            </a:r>
            <a:r>
              <a:rPr lang="ru-RU" dirty="0" err="1" smtClean="0"/>
              <a:t>атомна</a:t>
            </a:r>
            <a:r>
              <a:rPr lang="ru-RU" dirty="0" smtClean="0"/>
              <a:t> </a:t>
            </a:r>
            <a:r>
              <a:rPr lang="ru-RU" dirty="0" err="1" smtClean="0"/>
              <a:t>енергетика</a:t>
            </a:r>
            <a:r>
              <a:rPr lang="ru-RU" dirty="0" smtClean="0"/>
              <a:t>, </a:t>
            </a:r>
            <a:r>
              <a:rPr lang="ru-RU" dirty="0" err="1" smtClean="0"/>
              <a:t>рентгенологічні</a:t>
            </a:r>
            <a:r>
              <a:rPr lang="ru-RU" dirty="0" smtClean="0"/>
              <a:t> </a:t>
            </a:r>
            <a:r>
              <a:rPr lang="ru-RU" dirty="0" err="1" smtClean="0"/>
              <a:t>процедури</a:t>
            </a:r>
            <a:r>
              <a:rPr lang="ru-RU" dirty="0" smtClean="0"/>
              <a:t>. </a:t>
            </a:r>
            <a:r>
              <a:rPr lang="ru-RU" dirty="0" err="1" smtClean="0"/>
              <a:t>Нижче</a:t>
            </a:r>
            <a:r>
              <a:rPr lang="ru-RU" dirty="0" smtClean="0"/>
              <a:t> </a:t>
            </a:r>
            <a:r>
              <a:rPr lang="ru-RU" dirty="0" err="1" smtClean="0"/>
              <a:t>наведені</a:t>
            </a:r>
            <a:r>
              <a:rPr lang="ru-RU" dirty="0" smtClean="0"/>
              <a:t>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джерела</a:t>
            </a:r>
            <a:r>
              <a:rPr lang="ru-RU" dirty="0" smtClean="0"/>
              <a:t> </a:t>
            </a:r>
            <a:r>
              <a:rPr lang="ru-RU" dirty="0" err="1" smtClean="0"/>
              <a:t>радіаційного</a:t>
            </a:r>
            <a:r>
              <a:rPr lang="ru-RU" dirty="0" smtClean="0"/>
              <a:t> </a:t>
            </a:r>
            <a:r>
              <a:rPr lang="ru-RU" dirty="0" err="1" smtClean="0"/>
              <a:t>опромінення</a:t>
            </a:r>
            <a:r>
              <a:rPr lang="ru-RU" dirty="0" smtClean="0"/>
              <a:t> та </a:t>
            </a:r>
            <a:r>
              <a:rPr lang="ru-RU" dirty="0" err="1" smtClean="0"/>
              <a:t>ефективні</a:t>
            </a:r>
            <a:r>
              <a:rPr lang="ru-RU" dirty="0" smtClean="0"/>
              <a:t> </a:t>
            </a:r>
            <a:r>
              <a:rPr lang="ru-RU" dirty="0" err="1" smtClean="0"/>
              <a:t>еквівалентні</a:t>
            </a:r>
            <a:r>
              <a:rPr lang="ru-RU" dirty="0" smtClean="0"/>
              <a:t> </a:t>
            </a:r>
            <a:r>
              <a:rPr lang="ru-RU" dirty="0" err="1" smtClean="0"/>
              <a:t>дози</a:t>
            </a:r>
            <a:r>
              <a:rPr lang="ru-RU" dirty="0" smtClean="0"/>
              <a:t>, </a:t>
            </a:r>
            <a:r>
              <a:rPr lang="ru-RU" dirty="0" err="1" smtClean="0"/>
              <a:t>мкЗв</a:t>
            </a:r>
            <a:r>
              <a:rPr lang="ru-RU" dirty="0" smtClean="0"/>
              <a:t>/год.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Штучні</a:t>
            </a:r>
            <a:r>
              <a:rPr lang="ru-RU" dirty="0" smtClean="0"/>
              <a:t> </a:t>
            </a:r>
            <a:r>
              <a:rPr lang="ru-RU" dirty="0" err="1" smtClean="0"/>
              <a:t>джерела</a:t>
            </a:r>
            <a:r>
              <a:rPr lang="ru-RU" dirty="0" smtClean="0"/>
              <a:t> </a:t>
            </a:r>
            <a:r>
              <a:rPr lang="ru-RU" dirty="0" err="1" smtClean="0"/>
              <a:t>радіації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11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3883702"/>
            <a:ext cx="2736304" cy="2305874"/>
          </a:xfrm>
          <a:prstGeom prst="rect">
            <a:avLst/>
          </a:prstGeom>
        </p:spPr>
      </p:pic>
      <p:pic>
        <p:nvPicPr>
          <p:cNvPr id="5" name="Рисунок 4" descr="1219493779_rentg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789040"/>
            <a:ext cx="1601821" cy="2420888"/>
          </a:xfrm>
          <a:prstGeom prst="rect">
            <a:avLst/>
          </a:prstGeom>
        </p:spPr>
      </p:pic>
      <p:pic>
        <p:nvPicPr>
          <p:cNvPr id="6" name="Рисунок 5" descr="1316977340_8d56c552aadcf5cdf66982ee9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789040"/>
            <a:ext cx="2685602" cy="2027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1052736"/>
          <a:ext cx="8712968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4"/>
                <a:gridCol w="435648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Річні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ефективні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еквівалентні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дози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мкЗв</a:t>
                      </a:r>
                      <a:r>
                        <a:rPr lang="ru-RU" dirty="0" smtClean="0"/>
                        <a:t>/год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Космічне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випромінювання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32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Опромінення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від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будматеріалів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і</a:t>
                      </a:r>
                      <a:r>
                        <a:rPr lang="ru-RU" dirty="0" smtClean="0"/>
                        <a:t> на </a:t>
                      </a:r>
                      <a:r>
                        <a:rPr lang="ru-RU" dirty="0" err="1" smtClean="0"/>
                        <a:t>місцевості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37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Внутрішнє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опромінення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Радон-222, радон-220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126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Медичні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процедури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Випробовування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ядерної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зброї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1,5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Ядерна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енергетика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0,01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1520" y="5146392"/>
          <a:ext cx="871296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4"/>
                <a:gridCol w="435648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Всього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400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412776"/>
            <a:ext cx="5580112" cy="51845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100" dirty="0" smtClean="0"/>
              <a:t>   </a:t>
            </a:r>
            <a:r>
              <a:rPr lang="ru-RU" sz="2100" dirty="0" err="1" smtClean="0"/>
              <a:t>Вплив</a:t>
            </a:r>
            <a:r>
              <a:rPr lang="ru-RU" sz="2100" dirty="0" smtClean="0"/>
              <a:t> </a:t>
            </a:r>
            <a:r>
              <a:rPr lang="ru-RU" sz="2100" dirty="0" err="1" smtClean="0"/>
              <a:t>радіації</a:t>
            </a:r>
            <a:r>
              <a:rPr lang="ru-RU" sz="2100" dirty="0" smtClean="0"/>
              <a:t> на </a:t>
            </a:r>
            <a:r>
              <a:rPr lang="ru-RU" sz="2100" dirty="0" err="1" smtClean="0"/>
              <a:t>живий</a:t>
            </a:r>
            <a:r>
              <a:rPr lang="ru-RU" sz="2100" dirty="0" smtClean="0"/>
              <a:t> </a:t>
            </a:r>
            <a:r>
              <a:rPr lang="ru-RU" sz="2100" dirty="0" err="1" smtClean="0"/>
              <a:t>організм</a:t>
            </a:r>
            <a:r>
              <a:rPr lang="ru-RU" sz="2100" dirty="0" smtClean="0"/>
              <a:t> </a:t>
            </a:r>
            <a:r>
              <a:rPr lang="ru-RU" sz="2100" dirty="0" err="1" smtClean="0"/>
              <a:t>викликає</a:t>
            </a:r>
            <a:r>
              <a:rPr lang="ru-RU" sz="2100" dirty="0" smtClean="0"/>
              <a:t> в </a:t>
            </a:r>
            <a:r>
              <a:rPr lang="ru-RU" sz="2100" dirty="0" err="1" smtClean="0"/>
              <a:t>ньому</a:t>
            </a:r>
            <a:r>
              <a:rPr lang="ru-RU" sz="2100" dirty="0" smtClean="0"/>
              <a:t> </a:t>
            </a:r>
            <a:r>
              <a:rPr lang="ru-RU" sz="2100" dirty="0" err="1" smtClean="0"/>
              <a:t>різні</a:t>
            </a:r>
            <a:r>
              <a:rPr lang="ru-RU" sz="2100" dirty="0" smtClean="0"/>
              <a:t> </a:t>
            </a:r>
            <a:r>
              <a:rPr lang="ru-RU" sz="2100" dirty="0" err="1" smtClean="0"/>
              <a:t>оборотні</a:t>
            </a:r>
            <a:r>
              <a:rPr lang="ru-RU" sz="2100" dirty="0" smtClean="0"/>
              <a:t> </a:t>
            </a:r>
            <a:r>
              <a:rPr lang="ru-RU" sz="2100" dirty="0" err="1" smtClean="0"/>
              <a:t>і</a:t>
            </a:r>
            <a:r>
              <a:rPr lang="ru-RU" sz="2100" dirty="0" smtClean="0"/>
              <a:t> </a:t>
            </a:r>
            <a:r>
              <a:rPr lang="ru-RU" sz="2100" dirty="0" err="1" smtClean="0"/>
              <a:t>необоротні</a:t>
            </a:r>
            <a:r>
              <a:rPr lang="ru-RU" sz="2100" dirty="0" smtClean="0"/>
              <a:t> </a:t>
            </a:r>
            <a:r>
              <a:rPr lang="ru-RU" sz="2100" dirty="0" err="1" smtClean="0"/>
              <a:t>біологічні</a:t>
            </a:r>
            <a:r>
              <a:rPr lang="ru-RU" sz="2100" dirty="0" smtClean="0"/>
              <a:t> </a:t>
            </a:r>
            <a:r>
              <a:rPr lang="ru-RU" sz="2100" dirty="0" err="1" smtClean="0"/>
              <a:t>зміни</a:t>
            </a:r>
            <a:r>
              <a:rPr lang="ru-RU" sz="2100" dirty="0" smtClean="0"/>
              <a:t>. І </a:t>
            </a:r>
            <a:r>
              <a:rPr lang="ru-RU" sz="2100" dirty="0" err="1" smtClean="0"/>
              <a:t>ці</a:t>
            </a:r>
            <a:r>
              <a:rPr lang="ru-RU" sz="2100" dirty="0" smtClean="0"/>
              <a:t> </a:t>
            </a:r>
            <a:r>
              <a:rPr lang="ru-RU" sz="2100" dirty="0" err="1" smtClean="0"/>
              <a:t>зміни</a:t>
            </a:r>
            <a:r>
              <a:rPr lang="ru-RU" sz="2100" dirty="0" smtClean="0"/>
              <a:t> </a:t>
            </a:r>
            <a:r>
              <a:rPr lang="ru-RU" sz="2100" dirty="0" err="1" smtClean="0"/>
              <a:t>діляться</a:t>
            </a:r>
            <a:r>
              <a:rPr lang="ru-RU" sz="2100" dirty="0" smtClean="0"/>
              <a:t> на </a:t>
            </a:r>
            <a:r>
              <a:rPr lang="ru-RU" sz="2100" dirty="0" err="1" smtClean="0"/>
              <a:t>дві</a:t>
            </a:r>
            <a:r>
              <a:rPr lang="ru-RU" sz="2100" dirty="0" smtClean="0"/>
              <a:t> </a:t>
            </a:r>
            <a:r>
              <a:rPr lang="ru-RU" sz="2100" dirty="0" err="1" smtClean="0"/>
              <a:t>категорії</a:t>
            </a:r>
            <a:r>
              <a:rPr lang="ru-RU" sz="2100" dirty="0" smtClean="0"/>
              <a:t> – </a:t>
            </a:r>
            <a:r>
              <a:rPr lang="ru-RU" sz="2100" dirty="0" err="1" smtClean="0"/>
              <a:t>соматичні</a:t>
            </a:r>
            <a:r>
              <a:rPr lang="ru-RU" sz="2100" dirty="0" smtClean="0"/>
              <a:t>, </a:t>
            </a:r>
            <a:r>
              <a:rPr lang="ru-RU" sz="2100" dirty="0" err="1" smtClean="0"/>
              <a:t>викликані</a:t>
            </a:r>
            <a:r>
              <a:rPr lang="ru-RU" sz="2100" dirty="0" smtClean="0"/>
              <a:t> </a:t>
            </a:r>
            <a:r>
              <a:rPr lang="ru-RU" sz="2100" dirty="0" err="1" smtClean="0"/>
              <a:t>безпосередньо</a:t>
            </a:r>
            <a:r>
              <a:rPr lang="ru-RU" sz="2100" dirty="0" smtClean="0"/>
              <a:t> у людини, </a:t>
            </a:r>
            <a:r>
              <a:rPr lang="ru-RU" sz="2100" dirty="0" err="1" smtClean="0"/>
              <a:t>і</a:t>
            </a:r>
            <a:r>
              <a:rPr lang="ru-RU" sz="2100" dirty="0" smtClean="0"/>
              <a:t> </a:t>
            </a:r>
            <a:r>
              <a:rPr lang="ru-RU" sz="2100" dirty="0" err="1" smtClean="0"/>
              <a:t>генетичні</a:t>
            </a:r>
            <a:r>
              <a:rPr lang="ru-RU" sz="2100" dirty="0" smtClean="0"/>
              <a:t>, </a:t>
            </a:r>
            <a:r>
              <a:rPr lang="ru-RU" sz="2100" dirty="0" err="1" smtClean="0"/>
              <a:t>що</a:t>
            </a:r>
            <a:r>
              <a:rPr lang="ru-RU" sz="2100" dirty="0" smtClean="0"/>
              <a:t> </a:t>
            </a:r>
            <a:r>
              <a:rPr lang="ru-RU" sz="2100" dirty="0" err="1" smtClean="0"/>
              <a:t>виникають</a:t>
            </a:r>
            <a:r>
              <a:rPr lang="ru-RU" sz="2100" dirty="0" smtClean="0"/>
              <a:t> у </a:t>
            </a:r>
            <a:r>
              <a:rPr lang="ru-RU" sz="2100" dirty="0" err="1" smtClean="0"/>
              <a:t>нащадків</a:t>
            </a:r>
            <a:r>
              <a:rPr lang="ru-RU" sz="2100" dirty="0" smtClean="0"/>
              <a:t>. </a:t>
            </a:r>
            <a:r>
              <a:rPr lang="ru-RU" sz="2100" dirty="0" err="1" smtClean="0"/>
              <a:t>Важкість</a:t>
            </a:r>
            <a:r>
              <a:rPr lang="ru-RU" sz="2100" dirty="0" smtClean="0"/>
              <a:t> </a:t>
            </a:r>
            <a:r>
              <a:rPr lang="ru-RU" sz="2100" dirty="0" err="1" smtClean="0"/>
              <a:t>впливу</a:t>
            </a:r>
            <a:r>
              <a:rPr lang="ru-RU" sz="2100" dirty="0" smtClean="0"/>
              <a:t> </a:t>
            </a:r>
            <a:r>
              <a:rPr lang="ru-RU" sz="2100" dirty="0" err="1" smtClean="0"/>
              <a:t>радіації</a:t>
            </a:r>
            <a:r>
              <a:rPr lang="ru-RU" sz="2100" dirty="0" smtClean="0"/>
              <a:t> на </a:t>
            </a:r>
            <a:r>
              <a:rPr lang="ru-RU" sz="2100" dirty="0" err="1" smtClean="0"/>
              <a:t>організм</a:t>
            </a:r>
            <a:r>
              <a:rPr lang="ru-RU" sz="2100" dirty="0" smtClean="0"/>
              <a:t> людини </a:t>
            </a:r>
            <a:r>
              <a:rPr lang="ru-RU" sz="2100" dirty="0" err="1" smtClean="0"/>
              <a:t>залежить</a:t>
            </a:r>
            <a:r>
              <a:rPr lang="ru-RU" sz="2100" dirty="0" smtClean="0"/>
              <a:t> </a:t>
            </a:r>
            <a:r>
              <a:rPr lang="ru-RU" sz="2100" dirty="0" err="1" smtClean="0"/>
              <a:t>від</a:t>
            </a:r>
            <a:r>
              <a:rPr lang="ru-RU" sz="2100" dirty="0" smtClean="0"/>
              <a:t> того, як </a:t>
            </a:r>
            <a:r>
              <a:rPr lang="ru-RU" sz="2100" dirty="0" err="1" smtClean="0"/>
              <a:t>відбувається</a:t>
            </a:r>
            <a:r>
              <a:rPr lang="ru-RU" sz="2100" dirty="0" smtClean="0"/>
              <a:t> </a:t>
            </a:r>
            <a:r>
              <a:rPr lang="ru-RU" sz="2100" dirty="0" err="1" smtClean="0"/>
              <a:t>цей</a:t>
            </a:r>
            <a:r>
              <a:rPr lang="ru-RU" sz="2100" dirty="0" smtClean="0"/>
              <a:t> </a:t>
            </a:r>
            <a:r>
              <a:rPr lang="ru-RU" sz="2100" dirty="0" err="1" smtClean="0"/>
              <a:t>вплив</a:t>
            </a:r>
            <a:r>
              <a:rPr lang="ru-RU" sz="2100" dirty="0" smtClean="0"/>
              <a:t> – </a:t>
            </a:r>
            <a:r>
              <a:rPr lang="ru-RU" sz="2100" dirty="0" err="1" smtClean="0"/>
              <a:t>відразу</a:t>
            </a:r>
            <a:r>
              <a:rPr lang="ru-RU" sz="2100" dirty="0" smtClean="0"/>
              <a:t> </a:t>
            </a:r>
            <a:r>
              <a:rPr lang="ru-RU" sz="2100" dirty="0" err="1" smtClean="0"/>
              <a:t>чи</a:t>
            </a:r>
            <a:r>
              <a:rPr lang="ru-RU" sz="2100" dirty="0" smtClean="0"/>
              <a:t> </a:t>
            </a:r>
            <a:r>
              <a:rPr lang="ru-RU" sz="2100" dirty="0" err="1" smtClean="0"/>
              <a:t>порціями</a:t>
            </a:r>
            <a:r>
              <a:rPr lang="ru-RU" sz="2100" dirty="0" smtClean="0"/>
              <a:t>. </a:t>
            </a:r>
            <a:r>
              <a:rPr lang="ru-RU" sz="2100" dirty="0" err="1" smtClean="0"/>
              <a:t>Більшість</a:t>
            </a:r>
            <a:r>
              <a:rPr lang="ru-RU" sz="2100" dirty="0" smtClean="0"/>
              <a:t> </a:t>
            </a:r>
            <a:r>
              <a:rPr lang="ru-RU" sz="2100" dirty="0" err="1" smtClean="0"/>
              <a:t>органів</a:t>
            </a:r>
            <a:r>
              <a:rPr lang="ru-RU" sz="2100" dirty="0" smtClean="0"/>
              <a:t> </a:t>
            </a:r>
            <a:r>
              <a:rPr lang="ru-RU" sz="2100" dirty="0" err="1" smtClean="0"/>
              <a:t>встигає</a:t>
            </a:r>
            <a:r>
              <a:rPr lang="ru-RU" sz="2100" dirty="0" smtClean="0"/>
              <a:t> </a:t>
            </a:r>
            <a:r>
              <a:rPr lang="ru-RU" sz="2100" dirty="0" err="1" smtClean="0"/>
              <a:t>відновитися</a:t>
            </a:r>
            <a:r>
              <a:rPr lang="ru-RU" sz="2100" dirty="0" smtClean="0"/>
              <a:t>, тому вони </a:t>
            </a:r>
            <a:r>
              <a:rPr lang="ru-RU" sz="2100" dirty="0" err="1" smtClean="0"/>
              <a:t>краще</a:t>
            </a:r>
            <a:r>
              <a:rPr lang="ru-RU" sz="2100" dirty="0" smtClean="0"/>
              <a:t> </a:t>
            </a:r>
            <a:r>
              <a:rPr lang="ru-RU" sz="2100" dirty="0" err="1" smtClean="0"/>
              <a:t>переносять</a:t>
            </a:r>
            <a:r>
              <a:rPr lang="ru-RU" sz="2100" dirty="0" smtClean="0"/>
              <a:t> </a:t>
            </a:r>
            <a:r>
              <a:rPr lang="ru-RU" sz="2100" dirty="0" err="1" smtClean="0"/>
              <a:t>серію</a:t>
            </a:r>
            <a:r>
              <a:rPr lang="ru-RU" sz="2100" dirty="0" smtClean="0"/>
              <a:t> </a:t>
            </a:r>
            <a:r>
              <a:rPr lang="ru-RU" sz="2100" dirty="0" err="1" smtClean="0"/>
              <a:t>короткочасних</a:t>
            </a:r>
            <a:r>
              <a:rPr lang="ru-RU" sz="2100" dirty="0" smtClean="0"/>
              <a:t> доз, в </a:t>
            </a:r>
            <a:r>
              <a:rPr lang="ru-RU" sz="2100" dirty="0" err="1" smtClean="0"/>
              <a:t>порівнянні</a:t>
            </a:r>
            <a:r>
              <a:rPr lang="ru-RU" sz="2100" dirty="0" smtClean="0"/>
              <a:t> </a:t>
            </a:r>
            <a:r>
              <a:rPr lang="ru-RU" sz="2100" dirty="0" err="1" smtClean="0"/>
              <a:t>з</a:t>
            </a:r>
            <a:r>
              <a:rPr lang="ru-RU" sz="2100" dirty="0" smtClean="0"/>
              <a:t> </a:t>
            </a:r>
            <a:r>
              <a:rPr lang="ru-RU" sz="2100" dirty="0" err="1" smtClean="0"/>
              <a:t>тією</a:t>
            </a:r>
            <a:r>
              <a:rPr lang="ru-RU" sz="2100" dirty="0" smtClean="0"/>
              <a:t> ж </a:t>
            </a:r>
            <a:r>
              <a:rPr lang="ru-RU" sz="2100" dirty="0" err="1" smtClean="0"/>
              <a:t>сумарною</a:t>
            </a:r>
            <a:r>
              <a:rPr lang="ru-RU" sz="2100" dirty="0" smtClean="0"/>
              <a:t>   дозою </a:t>
            </a:r>
            <a:r>
              <a:rPr lang="ru-RU" sz="2100" dirty="0" err="1" smtClean="0"/>
              <a:t>опромінення</a:t>
            </a:r>
            <a:r>
              <a:rPr lang="ru-RU" sz="2100" dirty="0" smtClean="0"/>
              <a:t> за один раз.</a:t>
            </a:r>
            <a:endParaRPr lang="ru-RU" sz="21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 err="1" smtClean="0"/>
              <a:t>радіації</a:t>
            </a:r>
            <a:r>
              <a:rPr lang="ru-RU" dirty="0" smtClean="0"/>
              <a:t> на </a:t>
            </a:r>
            <a:r>
              <a:rPr lang="ru-RU" dirty="0" err="1" smtClean="0"/>
              <a:t>організм</a:t>
            </a:r>
            <a:r>
              <a:rPr lang="ru-RU" dirty="0" smtClean="0"/>
              <a:t> людини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chernoby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56992"/>
            <a:ext cx="2883519" cy="2544688"/>
          </a:xfrm>
          <a:prstGeom prst="rect">
            <a:avLst/>
          </a:prstGeom>
        </p:spPr>
      </p:pic>
      <p:pic>
        <p:nvPicPr>
          <p:cNvPr id="6" name="Рисунок 5" descr="20082167_9f4a8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980728"/>
            <a:ext cx="2304256" cy="2276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 err="1" smtClean="0"/>
              <a:t>радіації</a:t>
            </a:r>
            <a:r>
              <a:rPr lang="ru-RU" dirty="0" smtClean="0"/>
              <a:t> на </a:t>
            </a:r>
            <a:r>
              <a:rPr lang="ru-RU" dirty="0" err="1" smtClean="0"/>
              <a:t>організм</a:t>
            </a:r>
            <a:r>
              <a:rPr lang="ru-RU" dirty="0" smtClean="0"/>
              <a:t> людини</a:t>
            </a:r>
            <a:endParaRPr lang="ru-RU" dirty="0"/>
          </a:p>
        </p:txBody>
      </p:sp>
      <p:pic>
        <p:nvPicPr>
          <p:cNvPr id="4" name="Рисунок 3" descr="radiation.jpg"/>
          <p:cNvPicPr>
            <a:picLocks noChangeAspect="1"/>
          </p:cNvPicPr>
          <p:nvPr/>
        </p:nvPicPr>
        <p:blipFill>
          <a:blip r:embed="rId2" cstate="print">
            <a:biLevel thresh="50000"/>
          </a:blip>
          <a:stretch>
            <a:fillRect/>
          </a:stretch>
        </p:blipFill>
        <p:spPr>
          <a:xfrm>
            <a:off x="142844" y="142852"/>
            <a:ext cx="2500334" cy="25003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810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Як </a:t>
            </a:r>
            <a:r>
              <a:rPr lang="ru-RU" dirty="0" err="1" smtClean="0"/>
              <a:t>писалося</a:t>
            </a:r>
            <a:r>
              <a:rPr lang="ru-RU" dirty="0" smtClean="0"/>
              <a:t> </a:t>
            </a:r>
            <a:r>
              <a:rPr lang="ru-RU" dirty="0" err="1" smtClean="0"/>
              <a:t>вище</a:t>
            </a:r>
            <a:r>
              <a:rPr lang="ru-RU" dirty="0" smtClean="0"/>
              <a:t>, </a:t>
            </a:r>
            <a:r>
              <a:rPr lang="ru-RU" dirty="0" err="1" smtClean="0"/>
              <a:t>реакція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 на </a:t>
            </a:r>
            <a:r>
              <a:rPr lang="ru-RU" dirty="0" err="1" smtClean="0"/>
              <a:t>радіацію</a:t>
            </a:r>
            <a:r>
              <a:rPr lang="ru-RU" dirty="0" smtClean="0"/>
              <a:t> не </a:t>
            </a:r>
            <a:r>
              <a:rPr lang="ru-RU" dirty="0" err="1" smtClean="0"/>
              <a:t>однакова</a:t>
            </a:r>
            <a:r>
              <a:rPr lang="ru-RU" dirty="0" smtClean="0"/>
              <a:t> – </a:t>
            </a:r>
            <a:r>
              <a:rPr lang="ru-RU" dirty="0" err="1" smtClean="0"/>
              <a:t>червоний</a:t>
            </a:r>
            <a:r>
              <a:rPr lang="ru-RU" dirty="0" smtClean="0"/>
              <a:t> </a:t>
            </a:r>
            <a:r>
              <a:rPr lang="ru-RU" dirty="0" err="1" smtClean="0"/>
              <a:t>кістковий</a:t>
            </a:r>
            <a:r>
              <a:rPr lang="ru-RU" dirty="0" smtClean="0"/>
              <a:t> </a:t>
            </a:r>
            <a:r>
              <a:rPr lang="ru-RU" dirty="0" err="1" smtClean="0"/>
              <a:t>мозок</a:t>
            </a:r>
            <a:r>
              <a:rPr lang="ru-RU" dirty="0" smtClean="0"/>
              <a:t> та </a:t>
            </a:r>
            <a:r>
              <a:rPr lang="ru-RU" dirty="0" err="1" smtClean="0"/>
              <a:t>органи</a:t>
            </a:r>
            <a:r>
              <a:rPr lang="ru-RU" dirty="0" smtClean="0"/>
              <a:t> </a:t>
            </a:r>
            <a:r>
              <a:rPr lang="ru-RU" dirty="0" err="1" smtClean="0"/>
              <a:t>кровотворної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, </a:t>
            </a:r>
            <a:r>
              <a:rPr lang="ru-RU" dirty="0" err="1" smtClean="0"/>
              <a:t>репродуктивні</a:t>
            </a:r>
            <a:r>
              <a:rPr lang="ru-RU" dirty="0" smtClean="0"/>
              <a:t> </a:t>
            </a:r>
            <a:r>
              <a:rPr lang="ru-RU" dirty="0" err="1" smtClean="0"/>
              <a:t>органи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органи</a:t>
            </a:r>
            <a:r>
              <a:rPr lang="ru-RU" dirty="0" smtClean="0"/>
              <a:t> </a:t>
            </a:r>
            <a:r>
              <a:rPr lang="ru-RU" dirty="0" err="1" smtClean="0"/>
              <a:t>зору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вразливі</a:t>
            </a:r>
            <a:r>
              <a:rPr lang="ru-RU" dirty="0" smtClean="0"/>
              <a:t>. </a:t>
            </a:r>
            <a:r>
              <a:rPr lang="ru-RU" dirty="0" err="1" smtClean="0"/>
              <a:t>Також</a:t>
            </a:r>
            <a:r>
              <a:rPr lang="ru-RU" dirty="0" smtClean="0"/>
              <a:t>, </a:t>
            </a:r>
            <a:r>
              <a:rPr lang="ru-RU" dirty="0" err="1" smtClean="0"/>
              <a:t>варто</a:t>
            </a:r>
            <a:r>
              <a:rPr lang="ru-RU" dirty="0" smtClean="0"/>
              <a:t> </a:t>
            </a:r>
            <a:r>
              <a:rPr lang="ru-RU" dirty="0" err="1" smtClean="0"/>
              <a:t>зауважити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діти</a:t>
            </a:r>
            <a:r>
              <a:rPr lang="ru-RU" dirty="0" smtClean="0"/>
              <a:t> </a:t>
            </a:r>
            <a:r>
              <a:rPr lang="ru-RU" dirty="0" err="1" smtClean="0"/>
              <a:t>сильніше</a:t>
            </a:r>
            <a:r>
              <a:rPr lang="ru-RU" dirty="0" smtClean="0"/>
              <a:t> </a:t>
            </a:r>
            <a:r>
              <a:rPr lang="ru-RU" dirty="0" err="1" smtClean="0"/>
              <a:t>схильні</a:t>
            </a:r>
            <a:r>
              <a:rPr lang="ru-RU" dirty="0" smtClean="0"/>
              <a:t> до </a:t>
            </a:r>
            <a:r>
              <a:rPr lang="ru-RU" dirty="0" err="1" smtClean="0"/>
              <a:t>дії</a:t>
            </a:r>
            <a:r>
              <a:rPr lang="ru-RU" dirty="0" smtClean="0"/>
              <a:t> </a:t>
            </a:r>
            <a:r>
              <a:rPr lang="ru-RU" dirty="0" err="1" smtClean="0"/>
              <a:t>радіації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доросла </a:t>
            </a:r>
            <a:r>
              <a:rPr lang="ru-RU" dirty="0" err="1" smtClean="0"/>
              <a:t>людина</a:t>
            </a:r>
            <a:r>
              <a:rPr lang="ru-RU" dirty="0" smtClean="0"/>
              <a:t>.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 </a:t>
            </a:r>
            <a:r>
              <a:rPr lang="ru-RU" dirty="0" err="1" smtClean="0"/>
              <a:t>дорослої</a:t>
            </a:r>
            <a:r>
              <a:rPr lang="ru-RU" dirty="0" smtClean="0"/>
              <a:t> людини не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схильні</a:t>
            </a:r>
            <a:r>
              <a:rPr lang="ru-RU" dirty="0" smtClean="0"/>
              <a:t> до </a:t>
            </a:r>
            <a:r>
              <a:rPr lang="ru-RU" dirty="0" err="1" smtClean="0"/>
              <a:t>впливу</a:t>
            </a:r>
            <a:r>
              <a:rPr lang="ru-RU" dirty="0" smtClean="0"/>
              <a:t> </a:t>
            </a:r>
            <a:r>
              <a:rPr lang="ru-RU" dirty="0" err="1" smtClean="0"/>
              <a:t>радіації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нирки</a:t>
            </a:r>
            <a:r>
              <a:rPr lang="ru-RU" dirty="0" smtClean="0"/>
              <a:t>, </a:t>
            </a:r>
            <a:r>
              <a:rPr lang="ru-RU" dirty="0" err="1" smtClean="0"/>
              <a:t>печінка</a:t>
            </a:r>
            <a:r>
              <a:rPr lang="ru-RU" dirty="0" smtClean="0"/>
              <a:t>, </a:t>
            </a:r>
            <a:r>
              <a:rPr lang="ru-RU" dirty="0" err="1" smtClean="0"/>
              <a:t>сечовий</a:t>
            </a:r>
            <a:r>
              <a:rPr lang="ru-RU" dirty="0" smtClean="0"/>
              <a:t> </a:t>
            </a:r>
            <a:r>
              <a:rPr lang="ru-RU" dirty="0" err="1" smtClean="0"/>
              <a:t>міхур</a:t>
            </a:r>
            <a:r>
              <a:rPr lang="ru-RU" dirty="0" smtClean="0"/>
              <a:t>, </a:t>
            </a:r>
            <a:r>
              <a:rPr lang="ru-RU" dirty="0" err="1" smtClean="0"/>
              <a:t>хрящові</a:t>
            </a:r>
            <a:r>
              <a:rPr lang="ru-RU" dirty="0" smtClean="0"/>
              <a:t> </a:t>
            </a:r>
            <a:r>
              <a:rPr lang="ru-RU" dirty="0" err="1" smtClean="0"/>
              <a:t>тканини</a:t>
            </a:r>
            <a:r>
              <a:rPr lang="ru-RU" dirty="0" smtClean="0"/>
              <a:t>. </a:t>
            </a:r>
            <a:r>
              <a:rPr lang="ru-RU" dirty="0" err="1" smtClean="0"/>
              <a:t>Далі</a:t>
            </a:r>
            <a:r>
              <a:rPr lang="ru-RU" dirty="0" smtClean="0"/>
              <a:t> для прикладу показана шкода </a:t>
            </a:r>
            <a:r>
              <a:rPr lang="ru-RU" dirty="0" err="1" smtClean="0"/>
              <a:t>організму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одноразової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</a:t>
            </a:r>
            <a:r>
              <a:rPr lang="ru-RU" dirty="0" err="1" smtClean="0"/>
              <a:t>гамма-випромінювання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76052600_1275036925_0069_436x327.jpg"/>
          <p:cNvPicPr>
            <a:picLocks noChangeAspect="1"/>
          </p:cNvPicPr>
          <p:nvPr/>
        </p:nvPicPr>
        <p:blipFill>
          <a:blip r:embed="rId2" cstate="print"/>
          <a:srcRect t="6056" b="43064"/>
          <a:stretch>
            <a:fillRect/>
          </a:stretch>
        </p:blipFill>
        <p:spPr>
          <a:xfrm>
            <a:off x="2483768" y="188640"/>
            <a:ext cx="4152900" cy="1584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28055"/>
          <a:ext cx="9144000" cy="682994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27784"/>
                <a:gridCol w="3384376"/>
                <a:gridCol w="3131840"/>
              </a:tblGrid>
              <a:tr h="1080456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Одноразовий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вплив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гамма-випромінювання</a:t>
                      </a:r>
                      <a:r>
                        <a:rPr lang="ru-RU" sz="1400" dirty="0" smtClean="0"/>
                        <a:t> 100 </a:t>
                      </a:r>
                      <a:r>
                        <a:rPr lang="ru-RU" sz="1400" dirty="0" err="1" smtClean="0"/>
                        <a:t>зВ</a:t>
                      </a: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смерть </a:t>
                      </a:r>
                      <a:r>
                        <a:rPr lang="ru-RU" sz="1400" dirty="0" err="1" smtClean="0"/>
                        <a:t>настає</a:t>
                      </a:r>
                      <a:r>
                        <a:rPr lang="ru-RU" sz="1400" dirty="0" smtClean="0"/>
                        <a:t> через </a:t>
                      </a:r>
                      <a:r>
                        <a:rPr lang="ru-RU" sz="1400" dirty="0" err="1" smtClean="0"/>
                        <a:t>декілька</a:t>
                      </a:r>
                      <a:r>
                        <a:rPr lang="ru-RU" sz="1400" dirty="0" smtClean="0"/>
                        <a:t> годин </a:t>
                      </a:r>
                      <a:r>
                        <a:rPr lang="ru-RU" sz="1400" dirty="0" err="1" smtClean="0"/>
                        <a:t>або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днів</a:t>
                      </a: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внаслідок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ушкодження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центральної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нервової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системи</a:t>
                      </a:r>
                      <a:r>
                        <a:rPr lang="ru-RU" sz="1400" dirty="0" smtClean="0"/>
                        <a:t> 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83112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10—50 </a:t>
                      </a:r>
                      <a:r>
                        <a:rPr lang="ru-RU" sz="1400" dirty="0" err="1" smtClean="0"/>
                        <a:t>зВ</a:t>
                      </a: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смерть </a:t>
                      </a:r>
                      <a:r>
                        <a:rPr lang="ru-RU" sz="1400" dirty="0" err="1" smtClean="0"/>
                        <a:t>настає</a:t>
                      </a:r>
                      <a:r>
                        <a:rPr lang="ru-RU" sz="1400" dirty="0" smtClean="0"/>
                        <a:t> через один—два </a:t>
                      </a:r>
                      <a:r>
                        <a:rPr lang="ru-RU" sz="1400" dirty="0" err="1" smtClean="0"/>
                        <a:t>тижні</a:t>
                      </a: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внаслідок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внутрішніх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крововиливів</a:t>
                      </a:r>
                      <a:r>
                        <a:rPr lang="ru-RU" sz="1400" dirty="0" smtClean="0"/>
                        <a:t> 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83112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4—5 </a:t>
                      </a:r>
                      <a:r>
                        <a:rPr lang="ru-RU" sz="1400" dirty="0" err="1" smtClean="0"/>
                        <a:t>зВ</a:t>
                      </a: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50% </a:t>
                      </a:r>
                      <a:r>
                        <a:rPr lang="ru-RU" sz="1400" dirty="0" err="1" smtClean="0"/>
                        <a:t>опромінених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гине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протягом</a:t>
                      </a:r>
                      <a:r>
                        <a:rPr lang="ru-RU" sz="1400" dirty="0" smtClean="0"/>
                        <a:t> одного—</a:t>
                      </a:r>
                      <a:r>
                        <a:rPr lang="ru-RU" sz="1400" dirty="0" err="1" smtClean="0"/>
                        <a:t>двох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місяців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внаслідок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ураження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клітин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кісткового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мозку</a:t>
                      </a:r>
                      <a:r>
                        <a:rPr lang="ru-RU" sz="1400" dirty="0" smtClean="0"/>
                        <a:t> 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58178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</a:t>
                      </a:r>
                      <a:r>
                        <a:rPr lang="ru-RU" sz="1400" dirty="0" err="1" smtClean="0"/>
                        <a:t>зВ</a:t>
                      </a: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нижній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рівень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розвитку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променевої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хвороби</a:t>
                      </a:r>
                      <a:r>
                        <a:rPr lang="ru-RU" sz="1400" dirty="0" smtClean="0"/>
                        <a:t> 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3112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0,75</a:t>
                      </a:r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короткочасні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незначні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зміни</a:t>
                      </a:r>
                      <a:r>
                        <a:rPr lang="ru-RU" sz="1400" dirty="0" smtClean="0"/>
                        <a:t> складу </a:t>
                      </a:r>
                      <a:r>
                        <a:rPr lang="ru-RU" sz="1400" dirty="0" err="1" smtClean="0"/>
                        <a:t>крові</a:t>
                      </a:r>
                      <a:r>
                        <a:rPr lang="ru-RU" sz="1400" dirty="0" smtClean="0"/>
                        <a:t> 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3486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0,30</a:t>
                      </a:r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опромінення</a:t>
                      </a:r>
                      <a:r>
                        <a:rPr lang="ru-RU" sz="1400" dirty="0" smtClean="0"/>
                        <a:t> при </a:t>
                      </a:r>
                      <a:r>
                        <a:rPr lang="ru-RU" sz="1400" dirty="0" err="1" smtClean="0"/>
                        <a:t>рентгеноскопії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шлунка</a:t>
                      </a:r>
                      <a:r>
                        <a:rPr lang="ru-RU" sz="1400" dirty="0" smtClean="0"/>
                        <a:t> (</a:t>
                      </a:r>
                      <a:r>
                        <a:rPr lang="ru-RU" sz="1400" dirty="0" err="1" smtClean="0"/>
                        <a:t>разове</a:t>
                      </a:r>
                      <a:r>
                        <a:rPr lang="ru-RU" sz="1400" dirty="0" smtClean="0"/>
                        <a:t>), 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53486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0,25</a:t>
                      </a:r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допустиме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аварійне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опромінення</a:t>
                      </a:r>
                      <a:r>
                        <a:rPr lang="ru-RU" sz="1400" dirty="0" smtClean="0"/>
                        <a:t> персоналу (</a:t>
                      </a:r>
                      <a:r>
                        <a:rPr lang="ru-RU" sz="1400" dirty="0" err="1" smtClean="0"/>
                        <a:t>разове</a:t>
                      </a:r>
                      <a:r>
                        <a:rPr lang="ru-RU" sz="1400" dirty="0" smtClean="0"/>
                        <a:t>), 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53486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0,1</a:t>
                      </a:r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допустиме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аварійне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опромінення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населення</a:t>
                      </a:r>
                      <a:r>
                        <a:rPr lang="ru-RU" sz="1400" dirty="0" smtClean="0"/>
                        <a:t> (</a:t>
                      </a:r>
                      <a:r>
                        <a:rPr lang="ru-RU" sz="1400" dirty="0" err="1" smtClean="0"/>
                        <a:t>разове</a:t>
                      </a:r>
                      <a:r>
                        <a:rPr lang="ru-RU" sz="1400" dirty="0" smtClean="0"/>
                        <a:t>), 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53486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0,05</a:t>
                      </a:r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допустиме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опромінення</a:t>
                      </a:r>
                      <a:r>
                        <a:rPr lang="ru-RU" sz="1400" dirty="0" smtClean="0"/>
                        <a:t> персоналу в </a:t>
                      </a:r>
                      <a:r>
                        <a:rPr lang="ru-RU" sz="1400" dirty="0" err="1" smtClean="0"/>
                        <a:t>нормальних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умовах</a:t>
                      </a:r>
                      <a:r>
                        <a:rPr lang="ru-RU" sz="1400" dirty="0" smtClean="0"/>
                        <a:t> за </a:t>
                      </a:r>
                      <a:r>
                        <a:rPr lang="ru-RU" sz="1400" dirty="0" err="1" smtClean="0"/>
                        <a:t>рік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53486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0,005</a:t>
                      </a:r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допустиме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опромінення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населення</a:t>
                      </a:r>
                      <a:r>
                        <a:rPr lang="ru-RU" sz="1400" dirty="0" smtClean="0"/>
                        <a:t> в </a:t>
                      </a:r>
                      <a:r>
                        <a:rPr lang="ru-RU" sz="1400" dirty="0" err="1" smtClean="0"/>
                        <a:t>нормальних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умовах</a:t>
                      </a:r>
                      <a:r>
                        <a:rPr lang="ru-RU" sz="1400" dirty="0" smtClean="0"/>
                        <a:t> за </a:t>
                      </a:r>
                      <a:r>
                        <a:rPr lang="ru-RU" sz="1400" dirty="0" err="1" smtClean="0"/>
                        <a:t>рік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1196752"/>
            <a:ext cx="5760640" cy="566124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Радіоактивні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 </a:t>
            </a:r>
            <a:r>
              <a:rPr lang="ru-RU" dirty="0" err="1" smtClean="0"/>
              <a:t>характеризуються</a:t>
            </a:r>
            <a:r>
              <a:rPr lang="ru-RU" dirty="0" smtClean="0"/>
              <a:t> </a:t>
            </a:r>
            <a:r>
              <a:rPr lang="ru-RU" dirty="0" err="1" smtClean="0"/>
              <a:t>іонізуючим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випромінюванням</a:t>
            </a:r>
            <a:r>
              <a:rPr lang="ru-RU" dirty="0" smtClean="0"/>
              <a:t>, </a:t>
            </a:r>
            <a:r>
              <a:rPr lang="ru-RU" dirty="0" err="1" smtClean="0"/>
              <a:t>енергії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достатньо</a:t>
            </a:r>
            <a:r>
              <a:rPr lang="ru-RU" dirty="0" smtClean="0"/>
              <a:t> для </a:t>
            </a:r>
            <a:r>
              <a:rPr lang="ru-RU" dirty="0" err="1" smtClean="0"/>
              <a:t>відділення</a:t>
            </a:r>
            <a:r>
              <a:rPr lang="ru-RU" dirty="0" smtClean="0"/>
              <a:t> </a:t>
            </a:r>
            <a:r>
              <a:rPr lang="ru-RU" dirty="0" err="1" smtClean="0"/>
              <a:t>електронів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атомів</a:t>
            </a:r>
            <a:r>
              <a:rPr lang="ru-RU" dirty="0" smtClean="0"/>
              <a:t> (в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чого</a:t>
            </a:r>
            <a:r>
              <a:rPr lang="ru-RU" dirty="0" smtClean="0"/>
              <a:t> </a:t>
            </a:r>
            <a:r>
              <a:rPr lang="ru-RU" dirty="0" err="1" smtClean="0"/>
              <a:t>утворюються</a:t>
            </a:r>
            <a:r>
              <a:rPr lang="ru-RU" dirty="0" smtClean="0"/>
              <a:t> </a:t>
            </a:r>
            <a:r>
              <a:rPr lang="ru-RU" dirty="0" err="1" smtClean="0"/>
              <a:t>заряджені</a:t>
            </a:r>
            <a:r>
              <a:rPr lang="ru-RU" dirty="0" smtClean="0"/>
              <a:t> </a:t>
            </a:r>
            <a:r>
              <a:rPr lang="ru-RU" dirty="0" err="1" smtClean="0"/>
              <a:t>іони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розриву</a:t>
            </a:r>
            <a:r>
              <a:rPr lang="ru-RU" dirty="0" smtClean="0"/>
              <a:t> </a:t>
            </a:r>
            <a:r>
              <a:rPr lang="ru-RU" dirty="0" err="1" smtClean="0"/>
              <a:t>хімічних</a:t>
            </a:r>
            <a:r>
              <a:rPr lang="ru-RU" dirty="0" smtClean="0"/>
              <a:t> </a:t>
            </a:r>
            <a:r>
              <a:rPr lang="ru-RU" dirty="0" err="1" smtClean="0"/>
              <a:t>зв'язків</a:t>
            </a:r>
            <a:r>
              <a:rPr lang="ru-RU" dirty="0" smtClean="0"/>
              <a:t>. </a:t>
            </a:r>
            <a:r>
              <a:rPr lang="ru-RU" dirty="0" err="1" smtClean="0"/>
              <a:t>Іонізуюча</a:t>
            </a:r>
            <a:r>
              <a:rPr lang="ru-RU" dirty="0" smtClean="0"/>
              <a:t> </a:t>
            </a:r>
            <a:r>
              <a:rPr lang="ru-RU" dirty="0" err="1" smtClean="0"/>
              <a:t>радіація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зашкодити</a:t>
            </a:r>
            <a:r>
              <a:rPr lang="ru-RU" dirty="0" smtClean="0"/>
              <a:t> </a:t>
            </a:r>
            <a:r>
              <a:rPr lang="ru-RU" dirty="0" err="1" smtClean="0"/>
              <a:t>будь-якому</a:t>
            </a:r>
            <a:r>
              <a:rPr lang="ru-RU" dirty="0" smtClean="0"/>
              <a:t> типу </a:t>
            </a:r>
            <a:r>
              <a:rPr lang="ru-RU" dirty="0" err="1" smtClean="0"/>
              <a:t>тканини</a:t>
            </a:r>
            <a:r>
              <a:rPr lang="ru-RU" dirty="0" smtClean="0"/>
              <a:t> </a:t>
            </a:r>
            <a:r>
              <a:rPr lang="ru-RU" dirty="0" err="1" smtClean="0"/>
              <a:t>людського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, </a:t>
            </a:r>
            <a:r>
              <a:rPr lang="ru-RU" dirty="0" err="1" smtClean="0"/>
              <a:t>причому</a:t>
            </a:r>
            <a:r>
              <a:rPr lang="ru-RU" dirty="0" smtClean="0"/>
              <a:t> в </a:t>
            </a:r>
            <a:r>
              <a:rPr lang="ru-RU" dirty="0" err="1" smtClean="0"/>
              <a:t>більшості</a:t>
            </a:r>
            <a:r>
              <a:rPr lang="ru-RU" dirty="0" smtClean="0"/>
              <a:t> </a:t>
            </a:r>
            <a:r>
              <a:rPr lang="ru-RU" dirty="0" err="1" smtClean="0"/>
              <a:t>випадків</a:t>
            </a:r>
            <a:r>
              <a:rPr lang="ru-RU" dirty="0" smtClean="0"/>
              <a:t> </a:t>
            </a:r>
            <a:r>
              <a:rPr lang="ru-RU" dirty="0" err="1" smtClean="0"/>
              <a:t>пошкодження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іонізуючого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 не </a:t>
            </a:r>
            <a:r>
              <a:rPr lang="ru-RU" dirty="0" err="1" smtClean="0"/>
              <a:t>піддаються</a:t>
            </a:r>
            <a:r>
              <a:rPr lang="ru-RU" dirty="0" smtClean="0"/>
              <a:t> </a:t>
            </a:r>
            <a:r>
              <a:rPr lang="ru-RU" dirty="0" err="1" smtClean="0"/>
              <a:t>відновленню</a:t>
            </a:r>
            <a:r>
              <a:rPr lang="ru-RU" dirty="0" smtClean="0"/>
              <a:t>. </a:t>
            </a:r>
            <a:r>
              <a:rPr lang="ru-RU" dirty="0" err="1" smtClean="0"/>
              <a:t>Більше</a:t>
            </a:r>
            <a:r>
              <a:rPr lang="ru-RU" dirty="0" smtClean="0"/>
              <a:t> того – </a:t>
            </a:r>
            <a:r>
              <a:rPr lang="ru-RU" dirty="0" err="1" smtClean="0"/>
              <a:t>будь-яке</a:t>
            </a:r>
            <a:r>
              <a:rPr lang="ru-RU" dirty="0" smtClean="0"/>
              <a:t> </a:t>
            </a:r>
            <a:r>
              <a:rPr lang="ru-RU" dirty="0" err="1" smtClean="0"/>
              <a:t>порушення</a:t>
            </a:r>
            <a:r>
              <a:rPr lang="ru-RU" dirty="0" smtClean="0"/>
              <a:t> природного </a:t>
            </a:r>
            <a:r>
              <a:rPr lang="ru-RU" dirty="0" err="1" smtClean="0"/>
              <a:t>механізму</a:t>
            </a:r>
            <a:r>
              <a:rPr lang="ru-RU" dirty="0" smtClean="0"/>
              <a:t> </a:t>
            </a:r>
            <a:r>
              <a:rPr lang="ru-RU" dirty="0" err="1" smtClean="0"/>
              <a:t>відновлення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 </a:t>
            </a:r>
            <a:r>
              <a:rPr lang="ru-RU" dirty="0" err="1" smtClean="0"/>
              <a:t>призводить</a:t>
            </a:r>
            <a:r>
              <a:rPr lang="ru-RU" dirty="0" smtClean="0"/>
              <a:t> до </a:t>
            </a:r>
            <a:r>
              <a:rPr lang="ru-RU" dirty="0" err="1" smtClean="0"/>
              <a:t>утворення</a:t>
            </a:r>
            <a:r>
              <a:rPr lang="ru-RU" dirty="0" smtClean="0"/>
              <a:t> </a:t>
            </a:r>
            <a:r>
              <a:rPr lang="ru-RU" dirty="0" err="1" smtClean="0"/>
              <a:t>ракових</a:t>
            </a:r>
            <a:r>
              <a:rPr lang="ru-RU" dirty="0" smtClean="0"/>
              <a:t> </a:t>
            </a:r>
            <a:r>
              <a:rPr lang="ru-RU" dirty="0" err="1" smtClean="0"/>
              <a:t>клітин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Наслідки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</a:t>
            </a:r>
            <a:r>
              <a:rPr lang="ru-RU" dirty="0" err="1" smtClean="0"/>
              <a:t>радіації</a:t>
            </a:r>
            <a:r>
              <a:rPr lang="ru-RU" dirty="0" smtClean="0"/>
              <a:t> на </a:t>
            </a:r>
            <a:r>
              <a:rPr lang="ru-RU" dirty="0" err="1" smtClean="0"/>
              <a:t>організм</a:t>
            </a:r>
            <a:r>
              <a:rPr lang="ru-RU" dirty="0" smtClean="0"/>
              <a:t> людини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204864"/>
            <a:ext cx="3433564" cy="2289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У </a:t>
            </a:r>
            <a:r>
              <a:rPr lang="ru-RU" dirty="0" err="1" smtClean="0"/>
              <a:t>загальному</a:t>
            </a:r>
            <a:r>
              <a:rPr lang="ru-RU" dirty="0" smtClean="0"/>
              <a:t> </a:t>
            </a:r>
            <a:r>
              <a:rPr lang="ru-RU" dirty="0" err="1" smtClean="0"/>
              <a:t>випадку</a:t>
            </a:r>
            <a:r>
              <a:rPr lang="ru-RU" dirty="0" smtClean="0"/>
              <a:t> </a:t>
            </a:r>
            <a:r>
              <a:rPr lang="ru-RU" dirty="0" err="1" smtClean="0"/>
              <a:t>ступінь</a:t>
            </a:r>
            <a:r>
              <a:rPr lang="ru-RU" dirty="0" smtClean="0"/>
              <a:t> </a:t>
            </a:r>
            <a:r>
              <a:rPr lang="ru-RU" dirty="0" err="1" smtClean="0"/>
              <a:t>ушкоджень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 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інтенсивності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тривалості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</a:t>
            </a:r>
            <a:r>
              <a:rPr lang="ru-RU" dirty="0" err="1" smtClean="0"/>
              <a:t>радіації</a:t>
            </a:r>
            <a:r>
              <a:rPr lang="ru-RU" dirty="0" smtClean="0"/>
              <a:t> на </a:t>
            </a:r>
            <a:r>
              <a:rPr lang="ru-RU" dirty="0" err="1" smtClean="0"/>
              <a:t>нього</a:t>
            </a:r>
            <a:r>
              <a:rPr lang="ru-RU" dirty="0" smtClean="0"/>
              <a:t>. </a:t>
            </a:r>
            <a:r>
              <a:rPr lang="ru-RU" dirty="0" err="1" smtClean="0"/>
              <a:t>Наслідки</a:t>
            </a:r>
            <a:r>
              <a:rPr lang="ru-RU" dirty="0" smtClean="0"/>
              <a:t> для </a:t>
            </a:r>
            <a:r>
              <a:rPr lang="ru-RU" dirty="0" err="1" smtClean="0"/>
              <a:t>здоров'я</a:t>
            </a:r>
            <a:r>
              <a:rPr lang="ru-RU" dirty="0" smtClean="0"/>
              <a:t>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радіаційного</a:t>
            </a:r>
            <a:r>
              <a:rPr lang="ru-RU" dirty="0" smtClean="0"/>
              <a:t> </a:t>
            </a:r>
            <a:r>
              <a:rPr lang="ru-RU" dirty="0" err="1" smtClean="0"/>
              <a:t>опромінення</a:t>
            </a:r>
            <a:r>
              <a:rPr lang="ru-RU" dirty="0" smtClean="0"/>
              <a:t> </a:t>
            </a:r>
            <a:r>
              <a:rPr lang="ru-RU" dirty="0" err="1" smtClean="0"/>
              <a:t>прийнято</a:t>
            </a:r>
            <a:r>
              <a:rPr lang="ru-RU" dirty="0" smtClean="0"/>
              <a:t> </a:t>
            </a:r>
            <a:r>
              <a:rPr lang="ru-RU" dirty="0" err="1" smtClean="0"/>
              <a:t>поділяти</a:t>
            </a:r>
            <a:r>
              <a:rPr lang="ru-RU" dirty="0" smtClean="0"/>
              <a:t> на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категорії</a:t>
            </a:r>
            <a:r>
              <a:rPr lang="ru-RU" dirty="0" smtClean="0"/>
              <a:t>: </a:t>
            </a:r>
            <a:r>
              <a:rPr lang="ru-RU" dirty="0" err="1" smtClean="0"/>
              <a:t>стохастичні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не </a:t>
            </a:r>
            <a:r>
              <a:rPr lang="ru-RU" dirty="0" err="1" smtClean="0"/>
              <a:t>стохастичні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ke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3212976"/>
            <a:ext cx="3888432" cy="2931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i="1" u="sng" dirty="0" err="1" smtClean="0"/>
              <a:t>Стохастичні</a:t>
            </a:r>
            <a:r>
              <a:rPr lang="ru-RU" i="1" dirty="0" smtClean="0"/>
              <a:t> </a:t>
            </a:r>
            <a:r>
              <a:rPr lang="ru-RU" dirty="0" err="1" smtClean="0"/>
              <a:t>наслідки</a:t>
            </a:r>
            <a:r>
              <a:rPr lang="ru-RU" dirty="0" smtClean="0"/>
              <a:t> </a:t>
            </a:r>
            <a:r>
              <a:rPr lang="ru-RU" dirty="0" err="1" smtClean="0"/>
              <a:t>опромінення</a:t>
            </a:r>
            <a:r>
              <a:rPr lang="ru-RU" dirty="0" smtClean="0"/>
              <a:t> </a:t>
            </a:r>
            <a:r>
              <a:rPr lang="ru-RU" dirty="0" err="1" smtClean="0"/>
              <a:t>пов'язані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довгостроковим</a:t>
            </a:r>
            <a:r>
              <a:rPr lang="ru-RU" dirty="0" smtClean="0"/>
              <a:t> </a:t>
            </a:r>
            <a:r>
              <a:rPr lang="ru-RU" dirty="0" err="1" smtClean="0"/>
              <a:t>опроміненням</a:t>
            </a:r>
            <a:r>
              <a:rPr lang="ru-RU" dirty="0" smtClean="0"/>
              <a:t> при </a:t>
            </a:r>
            <a:r>
              <a:rPr lang="ru-RU" dirty="0" err="1" smtClean="0"/>
              <a:t>мінімальному</a:t>
            </a:r>
            <a:r>
              <a:rPr lang="ru-RU" dirty="0" smtClean="0"/>
              <a:t> </a:t>
            </a:r>
            <a:r>
              <a:rPr lang="ru-RU" dirty="0" err="1" smtClean="0"/>
              <a:t>рівні</a:t>
            </a:r>
            <a:r>
              <a:rPr lang="ru-RU" dirty="0" smtClean="0"/>
              <a:t> </a:t>
            </a:r>
            <a:r>
              <a:rPr lang="ru-RU" dirty="0" err="1" smtClean="0"/>
              <a:t>радіації</a:t>
            </a:r>
            <a:r>
              <a:rPr lang="ru-RU" dirty="0" smtClean="0"/>
              <a:t> (сама </a:t>
            </a:r>
            <a:r>
              <a:rPr lang="ru-RU" dirty="0" err="1" smtClean="0"/>
              <a:t>назва</a:t>
            </a:r>
            <a:r>
              <a:rPr lang="ru-RU" dirty="0" smtClean="0"/>
              <a:t> «</a:t>
            </a:r>
            <a:r>
              <a:rPr lang="ru-RU" dirty="0" err="1" smtClean="0"/>
              <a:t>стохастичний</a:t>
            </a:r>
            <a:r>
              <a:rPr lang="ru-RU" dirty="0" smtClean="0"/>
              <a:t>» </a:t>
            </a:r>
            <a:r>
              <a:rPr lang="ru-RU" dirty="0" err="1" smtClean="0"/>
              <a:t>означає</a:t>
            </a:r>
            <a:r>
              <a:rPr lang="ru-RU" dirty="0" smtClean="0"/>
              <a:t> </a:t>
            </a:r>
            <a:r>
              <a:rPr lang="ru-RU" dirty="0" err="1" smtClean="0"/>
              <a:t>ймовірність</a:t>
            </a:r>
            <a:r>
              <a:rPr lang="ru-RU" dirty="0" smtClean="0"/>
              <a:t> </a:t>
            </a:r>
            <a:r>
              <a:rPr lang="ru-RU" dirty="0" err="1" smtClean="0"/>
              <a:t>чого-небудь</a:t>
            </a:r>
            <a:r>
              <a:rPr lang="ru-RU" dirty="0" smtClean="0"/>
              <a:t>). Чим </a:t>
            </a:r>
            <a:r>
              <a:rPr lang="ru-RU" dirty="0" err="1" smtClean="0"/>
              <a:t>вищий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радіації</a:t>
            </a:r>
            <a:r>
              <a:rPr lang="ru-RU" dirty="0" smtClean="0"/>
              <a:t>, </a:t>
            </a:r>
            <a:r>
              <a:rPr lang="ru-RU" dirty="0" err="1" smtClean="0"/>
              <a:t>тим</a:t>
            </a:r>
            <a:r>
              <a:rPr lang="ru-RU" dirty="0" smtClean="0"/>
              <a:t> </a:t>
            </a:r>
            <a:r>
              <a:rPr lang="ru-RU" dirty="0" err="1" smtClean="0"/>
              <a:t>імовірніші</a:t>
            </a:r>
            <a:r>
              <a:rPr lang="ru-RU" dirty="0" smtClean="0"/>
              <a:t> </a:t>
            </a:r>
            <a:r>
              <a:rPr lang="ru-RU" dirty="0" err="1" smtClean="0"/>
              <a:t>наслідки</a:t>
            </a:r>
            <a:r>
              <a:rPr lang="ru-RU" dirty="0" smtClean="0"/>
              <a:t> для </a:t>
            </a:r>
            <a:r>
              <a:rPr lang="ru-RU" dirty="0" err="1" smtClean="0"/>
              <a:t>здоров'я</a:t>
            </a:r>
            <a:r>
              <a:rPr lang="ru-RU" dirty="0" smtClean="0"/>
              <a:t>,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радіації</a:t>
            </a:r>
            <a:r>
              <a:rPr lang="ru-RU" dirty="0" smtClean="0"/>
              <a:t> не </a:t>
            </a:r>
            <a:r>
              <a:rPr lang="ru-RU" dirty="0" err="1" smtClean="0"/>
              <a:t>впливає</a:t>
            </a:r>
            <a:r>
              <a:rPr lang="ru-RU" dirty="0" smtClean="0"/>
              <a:t> на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вигляд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20486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Стохастичні</a:t>
            </a:r>
            <a:r>
              <a:rPr lang="ru-RU" dirty="0" smtClean="0"/>
              <a:t> (</a:t>
            </a:r>
            <a:r>
              <a:rPr lang="ru-RU" dirty="0" err="1" smtClean="0"/>
              <a:t>випадкові</a:t>
            </a:r>
            <a:r>
              <a:rPr lang="ru-RU" dirty="0" smtClean="0"/>
              <a:t>) </a:t>
            </a:r>
            <a:r>
              <a:rPr lang="ru-RU" dirty="0" err="1" smtClean="0"/>
              <a:t>наслідки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</a:t>
            </a:r>
            <a:r>
              <a:rPr lang="ru-RU" dirty="0" err="1" smtClean="0"/>
              <a:t>радіації</a:t>
            </a:r>
            <a:r>
              <a:rPr lang="ru-RU" dirty="0" smtClean="0"/>
              <a:t> на </a:t>
            </a:r>
            <a:r>
              <a:rPr lang="ru-RU" dirty="0" err="1" smtClean="0"/>
              <a:t>організм</a:t>
            </a:r>
            <a:r>
              <a:rPr lang="ru-RU" dirty="0" smtClean="0"/>
              <a:t> людини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116632"/>
            <a:ext cx="5709320" cy="659735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вважає</a:t>
            </a:r>
            <a:r>
              <a:rPr lang="ru-RU" dirty="0" smtClean="0"/>
              <a:t> рак </a:t>
            </a:r>
            <a:r>
              <a:rPr lang="ru-RU" dirty="0" err="1" smtClean="0"/>
              <a:t>ключовим</a:t>
            </a:r>
            <a:r>
              <a:rPr lang="ru-RU" dirty="0" smtClean="0"/>
              <a:t> </a:t>
            </a:r>
            <a:r>
              <a:rPr lang="ru-RU" dirty="0" err="1" smtClean="0"/>
              <a:t>наслідком</a:t>
            </a:r>
            <a:r>
              <a:rPr lang="ru-RU" dirty="0" smtClean="0"/>
              <a:t> для </a:t>
            </a:r>
            <a:r>
              <a:rPr lang="ru-RU" dirty="0" err="1" smtClean="0"/>
              <a:t>здоров'я</a:t>
            </a:r>
            <a:r>
              <a:rPr lang="ru-RU" dirty="0" smtClean="0"/>
              <a:t> людини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опромінення</a:t>
            </a:r>
            <a:r>
              <a:rPr lang="ru-RU" dirty="0" smtClean="0"/>
              <a:t>. Рак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неконтрольований</a:t>
            </a:r>
            <a:r>
              <a:rPr lang="ru-RU" dirty="0" smtClean="0"/>
              <a:t> </a:t>
            </a:r>
            <a:r>
              <a:rPr lang="ru-RU" dirty="0" err="1" smtClean="0"/>
              <a:t>ріст</a:t>
            </a:r>
            <a:r>
              <a:rPr lang="ru-RU" dirty="0" smtClean="0"/>
              <a:t> </a:t>
            </a:r>
            <a:r>
              <a:rPr lang="ru-RU" dirty="0" err="1" smtClean="0"/>
              <a:t>клітин</a:t>
            </a:r>
            <a:r>
              <a:rPr lang="ru-RU" dirty="0" smtClean="0"/>
              <a:t>. 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організм</a:t>
            </a:r>
            <a:r>
              <a:rPr lang="ru-RU" dirty="0" smtClean="0"/>
              <a:t> </a:t>
            </a:r>
            <a:r>
              <a:rPr lang="ru-RU" dirty="0" err="1" smtClean="0"/>
              <a:t>контролює</a:t>
            </a:r>
            <a:r>
              <a:rPr lang="ru-RU" dirty="0" smtClean="0"/>
              <a:t> </a:t>
            </a:r>
            <a:r>
              <a:rPr lang="ru-RU" dirty="0" err="1" smtClean="0"/>
              <a:t>механізм</a:t>
            </a:r>
            <a:r>
              <a:rPr lang="ru-RU" dirty="0" smtClean="0"/>
              <a:t> росту та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клітин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відновлення</a:t>
            </a:r>
            <a:r>
              <a:rPr lang="ru-RU" dirty="0" smtClean="0"/>
              <a:t> </a:t>
            </a:r>
            <a:r>
              <a:rPr lang="ru-RU" dirty="0" err="1" smtClean="0"/>
              <a:t>пошкоджених</a:t>
            </a:r>
            <a:r>
              <a:rPr lang="ru-RU" dirty="0" smtClean="0"/>
              <a:t> тканин. У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пошкоджень</a:t>
            </a:r>
            <a:r>
              <a:rPr lang="ru-RU" dirty="0" smtClean="0"/>
              <a:t> на </a:t>
            </a:r>
            <a:r>
              <a:rPr lang="ru-RU" dirty="0" err="1" smtClean="0"/>
              <a:t>клітинному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молекулярному </a:t>
            </a:r>
            <a:r>
              <a:rPr lang="ru-RU" dirty="0" err="1" smtClean="0"/>
              <a:t>рівні</a:t>
            </a:r>
            <a:r>
              <a:rPr lang="ru-RU" dirty="0" smtClean="0"/>
              <a:t>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механізм</a:t>
            </a:r>
            <a:r>
              <a:rPr lang="ru-RU" dirty="0" smtClean="0"/>
              <a:t> </a:t>
            </a:r>
            <a:r>
              <a:rPr lang="ru-RU" dirty="0" err="1" smtClean="0"/>
              <a:t>порушується</a:t>
            </a:r>
            <a:r>
              <a:rPr lang="ru-RU" dirty="0" smtClean="0"/>
              <a:t>, </a:t>
            </a:r>
            <a:r>
              <a:rPr lang="ru-RU" dirty="0" err="1" smtClean="0"/>
              <a:t>приводячи</a:t>
            </a:r>
            <a:r>
              <a:rPr lang="ru-RU" dirty="0" smtClean="0"/>
              <a:t> до </a:t>
            </a:r>
            <a:r>
              <a:rPr lang="ru-RU" dirty="0" err="1" smtClean="0"/>
              <a:t>неконтрольованого</a:t>
            </a:r>
            <a:r>
              <a:rPr lang="ru-RU" dirty="0" smtClean="0"/>
              <a:t> росту </a:t>
            </a:r>
            <a:r>
              <a:rPr lang="ru-RU" dirty="0" err="1" smtClean="0"/>
              <a:t>клітин</a:t>
            </a:r>
            <a:r>
              <a:rPr lang="ru-RU" dirty="0" smtClean="0"/>
              <a:t>. Ось </a:t>
            </a:r>
            <a:r>
              <a:rPr lang="ru-RU" dirty="0" err="1" smtClean="0"/>
              <a:t>чому</a:t>
            </a:r>
            <a:r>
              <a:rPr lang="ru-RU" dirty="0" smtClean="0"/>
              <a:t> </a:t>
            </a:r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радіації</a:t>
            </a:r>
            <a:r>
              <a:rPr lang="ru-RU" dirty="0" smtClean="0"/>
              <a:t> </a:t>
            </a:r>
            <a:r>
              <a:rPr lang="ru-RU" dirty="0" err="1" smtClean="0"/>
              <a:t>розривати</a:t>
            </a:r>
            <a:r>
              <a:rPr lang="ru-RU" dirty="0" smtClean="0"/>
              <a:t> </a:t>
            </a:r>
            <a:r>
              <a:rPr lang="ru-RU" dirty="0" err="1" smtClean="0"/>
              <a:t>хімічні</a:t>
            </a:r>
            <a:r>
              <a:rPr lang="ru-RU" dirty="0" smtClean="0"/>
              <a:t> </a:t>
            </a:r>
            <a:r>
              <a:rPr lang="ru-RU" dirty="0" err="1" smtClean="0"/>
              <a:t>зв'язки</a:t>
            </a:r>
            <a:r>
              <a:rPr lang="ru-RU" dirty="0" smtClean="0"/>
              <a:t> в атомах </a:t>
            </a:r>
            <a:r>
              <a:rPr lang="ru-RU" dirty="0" err="1" smtClean="0"/>
              <a:t>і</a:t>
            </a:r>
            <a:r>
              <a:rPr lang="ru-RU" dirty="0" smtClean="0"/>
              <a:t> молекулах </a:t>
            </a:r>
            <a:r>
              <a:rPr lang="ru-RU" dirty="0" err="1" smtClean="0"/>
              <a:t>робить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потужним</a:t>
            </a:r>
            <a:r>
              <a:rPr lang="ru-RU" dirty="0" smtClean="0"/>
              <a:t> канцерогеном.</a:t>
            </a:r>
            <a:endParaRPr lang="ru-RU" dirty="0"/>
          </a:p>
        </p:txBody>
      </p:sp>
      <p:pic>
        <p:nvPicPr>
          <p:cNvPr id="4" name="Рисунок 3" descr="znak-radiaciya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30000" contrast="40000"/>
          </a:blip>
          <a:stretch>
            <a:fillRect/>
          </a:stretch>
        </p:blipFill>
        <p:spPr>
          <a:xfrm>
            <a:off x="50316" y="1196752"/>
            <a:ext cx="3585580" cy="3140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260648"/>
            <a:ext cx="5277272" cy="65973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Крім</a:t>
            </a:r>
            <a:r>
              <a:rPr lang="ru-RU" dirty="0" smtClean="0"/>
              <a:t> того, до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стохастичних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випадкових</a:t>
            </a:r>
            <a:r>
              <a:rPr lang="ru-RU" dirty="0" smtClean="0"/>
              <a:t> </a:t>
            </a:r>
            <a:r>
              <a:rPr lang="ru-RU" dirty="0" err="1" smtClean="0"/>
              <a:t>наслідків</a:t>
            </a:r>
            <a:r>
              <a:rPr lang="ru-RU" dirty="0" smtClean="0"/>
              <a:t> </a:t>
            </a:r>
            <a:r>
              <a:rPr lang="ru-RU" dirty="0" err="1" smtClean="0"/>
              <a:t>опромінення</a:t>
            </a:r>
            <a:r>
              <a:rPr lang="ru-RU" dirty="0" smtClean="0"/>
              <a:t> </a:t>
            </a:r>
            <a:r>
              <a:rPr lang="ru-RU" dirty="0" err="1" smtClean="0"/>
              <a:t>входять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 в ДНК, </a:t>
            </a:r>
            <a:r>
              <a:rPr lang="ru-RU" dirty="0" err="1" smtClean="0"/>
              <a:t>викликані</a:t>
            </a:r>
            <a:r>
              <a:rPr lang="ru-RU" dirty="0" smtClean="0"/>
              <a:t> </a:t>
            </a:r>
            <a:r>
              <a:rPr lang="ru-RU" dirty="0" err="1" smtClean="0"/>
              <a:t>радіацією</a:t>
            </a:r>
            <a:r>
              <a:rPr lang="ru-RU" dirty="0" smtClean="0"/>
              <a:t> – так </a:t>
            </a:r>
            <a:r>
              <a:rPr lang="ru-RU" dirty="0" err="1" smtClean="0"/>
              <a:t>звані</a:t>
            </a:r>
            <a:r>
              <a:rPr lang="ru-RU" dirty="0" smtClean="0"/>
              <a:t> </a:t>
            </a:r>
            <a:r>
              <a:rPr lang="ru-RU" dirty="0" err="1" smtClean="0"/>
              <a:t>клітинні</a:t>
            </a:r>
            <a:r>
              <a:rPr lang="ru-RU" dirty="0" smtClean="0"/>
              <a:t> </a:t>
            </a:r>
            <a:r>
              <a:rPr lang="ru-RU" dirty="0" err="1" smtClean="0"/>
              <a:t>мутації</a:t>
            </a:r>
            <a:r>
              <a:rPr lang="ru-RU" dirty="0" smtClean="0"/>
              <a:t>. У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випадках</a:t>
            </a:r>
            <a:r>
              <a:rPr lang="ru-RU" dirty="0" smtClean="0"/>
              <a:t> </a:t>
            </a:r>
            <a:r>
              <a:rPr lang="ru-RU" dirty="0" err="1" smtClean="0"/>
              <a:t>організм</a:t>
            </a:r>
            <a:r>
              <a:rPr lang="ru-RU" dirty="0" smtClean="0"/>
              <a:t> не </a:t>
            </a:r>
            <a:r>
              <a:rPr lang="ru-RU" dirty="0" err="1" smtClean="0"/>
              <a:t>справляється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завданням</a:t>
            </a:r>
            <a:r>
              <a:rPr lang="ru-RU" dirty="0" smtClean="0"/>
              <a:t> </a:t>
            </a:r>
            <a:r>
              <a:rPr lang="ru-RU" dirty="0" err="1" smtClean="0"/>
              <a:t>відновлення</a:t>
            </a:r>
            <a:r>
              <a:rPr lang="ru-RU" dirty="0" smtClean="0"/>
              <a:t> таких </a:t>
            </a:r>
            <a:r>
              <a:rPr lang="ru-RU" dirty="0" err="1" smtClean="0"/>
              <a:t>утворень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призводить</a:t>
            </a:r>
            <a:r>
              <a:rPr lang="ru-RU" dirty="0" smtClean="0"/>
              <a:t> до </a:t>
            </a:r>
            <a:r>
              <a:rPr lang="ru-RU" dirty="0" err="1" smtClean="0"/>
              <a:t>появи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мутацій</a:t>
            </a:r>
            <a:r>
              <a:rPr lang="ru-RU" dirty="0" smtClean="0"/>
              <a:t>. </a:t>
            </a:r>
            <a:r>
              <a:rPr lang="ru-RU" dirty="0" err="1" smtClean="0"/>
              <a:t>Мутації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тератогенними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генетичними</a:t>
            </a:r>
            <a:r>
              <a:rPr lang="ru-RU" dirty="0" smtClean="0"/>
              <a:t>. </a:t>
            </a:r>
            <a:r>
              <a:rPr lang="ru-RU" dirty="0" err="1" smtClean="0"/>
              <a:t>Тератогенні</a:t>
            </a:r>
            <a:r>
              <a:rPr lang="ru-RU" dirty="0" smtClean="0"/>
              <a:t> </a:t>
            </a:r>
            <a:r>
              <a:rPr lang="ru-RU" dirty="0" err="1" smtClean="0"/>
              <a:t>мутації</a:t>
            </a:r>
            <a:r>
              <a:rPr lang="ru-RU" dirty="0" smtClean="0"/>
              <a:t> </a:t>
            </a:r>
            <a:r>
              <a:rPr lang="ru-RU" dirty="0" err="1" smtClean="0"/>
              <a:t>викликані</a:t>
            </a:r>
            <a:r>
              <a:rPr lang="ru-RU" dirty="0" smtClean="0"/>
              <a:t> </a:t>
            </a:r>
            <a:r>
              <a:rPr lang="ru-RU" dirty="0" err="1" smtClean="0"/>
              <a:t>опроміненням</a:t>
            </a:r>
            <a:r>
              <a:rPr lang="ru-RU" dirty="0" smtClean="0"/>
              <a:t> плоду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впливають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на людей,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постраждали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опромінення</a:t>
            </a:r>
            <a:r>
              <a:rPr lang="ru-RU" dirty="0" smtClean="0"/>
              <a:t>. </a:t>
            </a:r>
            <a:r>
              <a:rPr lang="ru-RU" dirty="0" err="1" smtClean="0"/>
              <a:t>Генетичні</a:t>
            </a:r>
            <a:r>
              <a:rPr lang="ru-RU" dirty="0" smtClean="0"/>
              <a:t> ж </a:t>
            </a:r>
            <a:r>
              <a:rPr lang="ru-RU" dirty="0" err="1" smtClean="0"/>
              <a:t>мутації</a:t>
            </a:r>
            <a:r>
              <a:rPr lang="ru-RU" dirty="0" smtClean="0"/>
              <a:t> </a:t>
            </a:r>
            <a:r>
              <a:rPr lang="ru-RU" dirty="0" err="1" smtClean="0"/>
              <a:t>передаються</a:t>
            </a:r>
            <a:r>
              <a:rPr lang="ru-RU" dirty="0" smtClean="0"/>
              <a:t> </a:t>
            </a:r>
            <a:r>
              <a:rPr lang="ru-RU" dirty="0" err="1" smtClean="0"/>
              <a:t>наступним</a:t>
            </a:r>
            <a:r>
              <a:rPr lang="ru-RU" dirty="0" smtClean="0"/>
              <a:t> </a:t>
            </a:r>
            <a:r>
              <a:rPr lang="ru-RU" dirty="0" err="1" smtClean="0"/>
              <a:t>поколінням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3D-grafika+dnk+75868038887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9512" y="1844824"/>
            <a:ext cx="3227851" cy="2420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Не </a:t>
            </a:r>
            <a:r>
              <a:rPr lang="ru-RU" dirty="0" err="1" smtClean="0"/>
              <a:t>стохастичні</a:t>
            </a:r>
            <a:r>
              <a:rPr lang="ru-RU" dirty="0" smtClean="0"/>
              <a:t> </a:t>
            </a:r>
            <a:r>
              <a:rPr lang="ru-RU" dirty="0" err="1" smtClean="0"/>
              <a:t>наслідки</a:t>
            </a:r>
            <a:r>
              <a:rPr lang="ru-RU" dirty="0" smtClean="0"/>
              <a:t> для </a:t>
            </a:r>
            <a:r>
              <a:rPr lang="ru-RU" dirty="0" err="1" smtClean="0"/>
              <a:t>здоров'я</a:t>
            </a:r>
            <a:r>
              <a:rPr lang="ru-RU" dirty="0" smtClean="0"/>
              <a:t> людини </a:t>
            </a:r>
            <a:r>
              <a:rPr lang="ru-RU" dirty="0" err="1" smtClean="0"/>
              <a:t>пов'язані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опроміненням</a:t>
            </a:r>
            <a:r>
              <a:rPr lang="ru-RU" dirty="0" smtClean="0"/>
              <a:t> </a:t>
            </a:r>
            <a:r>
              <a:rPr lang="ru-RU" dirty="0" err="1" smtClean="0"/>
              <a:t>високої</a:t>
            </a:r>
            <a:r>
              <a:rPr lang="ru-RU" dirty="0" smtClean="0"/>
              <a:t> </a:t>
            </a:r>
            <a:r>
              <a:rPr lang="ru-RU" dirty="0" err="1" smtClean="0"/>
              <a:t>інтенсивності</a:t>
            </a:r>
            <a:r>
              <a:rPr lang="ru-RU" dirty="0" smtClean="0"/>
              <a:t> – </a:t>
            </a:r>
            <a:r>
              <a:rPr lang="ru-RU" dirty="0" err="1" smtClean="0"/>
              <a:t>чим</a:t>
            </a:r>
            <a:r>
              <a:rPr lang="ru-RU" dirty="0" smtClean="0"/>
              <a:t> </a:t>
            </a:r>
            <a:r>
              <a:rPr lang="ru-RU" dirty="0" err="1" smtClean="0"/>
              <a:t>інтенсивніший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 err="1" smtClean="0"/>
              <a:t>радіації</a:t>
            </a:r>
            <a:r>
              <a:rPr lang="ru-RU" dirty="0" smtClean="0"/>
              <a:t> на </a:t>
            </a:r>
            <a:r>
              <a:rPr lang="ru-RU" dirty="0" err="1" smtClean="0"/>
              <a:t>організм</a:t>
            </a:r>
            <a:r>
              <a:rPr lang="ru-RU" dirty="0" smtClean="0"/>
              <a:t> людини, </a:t>
            </a:r>
            <a:r>
              <a:rPr lang="ru-RU" dirty="0" err="1" smtClean="0"/>
              <a:t>тим</a:t>
            </a:r>
            <a:r>
              <a:rPr lang="ru-RU" dirty="0" smtClean="0"/>
              <a:t> </a:t>
            </a:r>
            <a:r>
              <a:rPr lang="ru-RU" dirty="0" err="1" smtClean="0"/>
              <a:t>серйозніші</a:t>
            </a:r>
            <a:r>
              <a:rPr lang="ru-RU" dirty="0" smtClean="0"/>
              <a:t> </a:t>
            </a:r>
            <a:r>
              <a:rPr lang="ru-RU" dirty="0" err="1" smtClean="0"/>
              <a:t>наслідки</a:t>
            </a:r>
            <a:r>
              <a:rPr lang="ru-RU" dirty="0" smtClean="0"/>
              <a:t> для </a:t>
            </a:r>
            <a:r>
              <a:rPr lang="ru-RU" dirty="0" err="1" smtClean="0"/>
              <a:t>здоров'я</a:t>
            </a:r>
            <a:r>
              <a:rPr lang="ru-RU" dirty="0" smtClean="0"/>
              <a:t>. </a:t>
            </a:r>
            <a:r>
              <a:rPr lang="ru-RU" dirty="0" err="1" smtClean="0"/>
              <a:t>Короткострокове</a:t>
            </a:r>
            <a:r>
              <a:rPr lang="ru-RU" dirty="0" smtClean="0"/>
              <a:t> </a:t>
            </a:r>
            <a:r>
              <a:rPr lang="ru-RU" dirty="0" err="1" smtClean="0"/>
              <a:t>інтенсивне</a:t>
            </a:r>
            <a:r>
              <a:rPr lang="ru-RU" dirty="0" smtClean="0"/>
              <a:t> </a:t>
            </a:r>
            <a:r>
              <a:rPr lang="ru-RU" dirty="0" err="1" smtClean="0"/>
              <a:t>опромінення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 smtClean="0"/>
              <a:t>гострим</a:t>
            </a:r>
            <a:r>
              <a:rPr lang="ru-RU" dirty="0" smtClean="0"/>
              <a:t> </a:t>
            </a:r>
            <a:r>
              <a:rPr lang="ru-RU" dirty="0" err="1" smtClean="0"/>
              <a:t>опроміненням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 </a:t>
            </a:r>
            <a:r>
              <a:rPr lang="ru-RU" dirty="0" err="1" smtClean="0"/>
              <a:t>стохастичні</a:t>
            </a:r>
            <a:r>
              <a:rPr lang="ru-RU" dirty="0" smtClean="0"/>
              <a:t> </a:t>
            </a:r>
            <a:r>
              <a:rPr lang="ru-RU" dirty="0" err="1" smtClean="0"/>
              <a:t>наслідки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</a:t>
            </a:r>
            <a:r>
              <a:rPr lang="ru-RU" dirty="0" err="1" smtClean="0"/>
              <a:t>радіації</a:t>
            </a:r>
            <a:r>
              <a:rPr lang="ru-RU" dirty="0" smtClean="0"/>
              <a:t> на </a:t>
            </a:r>
            <a:r>
              <a:rPr lang="ru-RU" dirty="0" err="1" smtClean="0"/>
              <a:t>організм</a:t>
            </a:r>
            <a:r>
              <a:rPr lang="ru-RU" dirty="0" smtClean="0"/>
              <a:t> людини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360039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На </a:t>
            </a:r>
            <a:r>
              <a:rPr lang="ru-RU" dirty="0" err="1" smtClean="0"/>
              <a:t>відміну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раку, </a:t>
            </a:r>
            <a:r>
              <a:rPr lang="ru-RU" dirty="0" err="1" smtClean="0"/>
              <a:t>наслідки</a:t>
            </a:r>
            <a:r>
              <a:rPr lang="ru-RU" dirty="0" smtClean="0"/>
              <a:t> </a:t>
            </a:r>
            <a:r>
              <a:rPr lang="ru-RU" dirty="0" err="1" smtClean="0"/>
              <a:t>короткострокового</a:t>
            </a:r>
            <a:r>
              <a:rPr lang="ru-RU" dirty="0" smtClean="0"/>
              <a:t> </a:t>
            </a:r>
            <a:r>
              <a:rPr lang="ru-RU" dirty="0" err="1" smtClean="0"/>
              <a:t>опромінення</a:t>
            </a:r>
            <a:r>
              <a:rPr lang="ru-RU" dirty="0" smtClean="0"/>
              <a:t> 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виникають</a:t>
            </a:r>
            <a:r>
              <a:rPr lang="ru-RU" dirty="0" smtClean="0"/>
              <a:t>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швидко</a:t>
            </a:r>
            <a:r>
              <a:rPr lang="ru-RU" dirty="0" smtClean="0"/>
              <a:t>. У </a:t>
            </a:r>
            <a:r>
              <a:rPr lang="ru-RU" dirty="0" err="1" smtClean="0"/>
              <a:t>числі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поширених</a:t>
            </a:r>
            <a:r>
              <a:rPr lang="ru-RU" dirty="0" smtClean="0"/>
              <a:t> </a:t>
            </a:r>
            <a:r>
              <a:rPr lang="ru-RU" dirty="0" err="1" smtClean="0"/>
              <a:t>наслідків</a:t>
            </a:r>
            <a:r>
              <a:rPr lang="ru-RU" dirty="0" smtClean="0"/>
              <a:t> </a:t>
            </a:r>
            <a:r>
              <a:rPr lang="ru-RU" dirty="0" err="1" smtClean="0"/>
              <a:t>гострого</a:t>
            </a:r>
            <a:r>
              <a:rPr lang="ru-RU" dirty="0" smtClean="0"/>
              <a:t> </a:t>
            </a:r>
            <a:r>
              <a:rPr lang="ru-RU" dirty="0" err="1" smtClean="0"/>
              <a:t>опромінення</a:t>
            </a:r>
            <a:r>
              <a:rPr lang="ru-RU" dirty="0" smtClean="0"/>
              <a:t> – </a:t>
            </a:r>
            <a:r>
              <a:rPr lang="ru-RU" dirty="0" err="1" smtClean="0"/>
              <a:t>опіки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так звана </a:t>
            </a:r>
            <a:r>
              <a:rPr lang="ru-RU" dirty="0" err="1" smtClean="0"/>
              <a:t>променева</a:t>
            </a:r>
            <a:r>
              <a:rPr lang="ru-RU" dirty="0" smtClean="0"/>
              <a:t> хвороба,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радіаційне</a:t>
            </a:r>
            <a:r>
              <a:rPr lang="ru-RU" dirty="0" smtClean="0"/>
              <a:t> </a:t>
            </a:r>
            <a:r>
              <a:rPr lang="ru-RU" dirty="0" err="1" smtClean="0"/>
              <a:t>ураження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викликає</a:t>
            </a:r>
            <a:r>
              <a:rPr lang="ru-RU" dirty="0" smtClean="0"/>
              <a:t> </a:t>
            </a:r>
            <a:r>
              <a:rPr lang="ru-RU" dirty="0" err="1" smtClean="0"/>
              <a:t>передчасне</a:t>
            </a:r>
            <a:r>
              <a:rPr lang="ru-RU" dirty="0" smtClean="0"/>
              <a:t> </a:t>
            </a:r>
            <a:r>
              <a:rPr lang="ru-RU" dirty="0" err="1" smtClean="0"/>
              <a:t>старіння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часто </a:t>
            </a:r>
            <a:r>
              <a:rPr lang="ru-RU" dirty="0" err="1" smtClean="0"/>
              <a:t>призводить</a:t>
            </a:r>
            <a:r>
              <a:rPr lang="ru-RU" dirty="0" smtClean="0"/>
              <a:t> до летального результату. При </a:t>
            </a:r>
            <a:r>
              <a:rPr lang="ru-RU" dirty="0" err="1" smtClean="0"/>
              <a:t>опроміненні</a:t>
            </a:r>
            <a:r>
              <a:rPr lang="ru-RU" dirty="0" smtClean="0"/>
              <a:t> дозами </a:t>
            </a:r>
            <a:r>
              <a:rPr lang="ru-RU" dirty="0" err="1" smtClean="0"/>
              <a:t>значної</a:t>
            </a:r>
            <a:r>
              <a:rPr lang="ru-RU" dirty="0" smtClean="0"/>
              <a:t> </a:t>
            </a:r>
            <a:r>
              <a:rPr lang="ru-RU" dirty="0" err="1" smtClean="0"/>
              <a:t>потужності</a:t>
            </a:r>
            <a:r>
              <a:rPr lang="ru-RU" dirty="0" smtClean="0"/>
              <a:t> </a:t>
            </a:r>
            <a:r>
              <a:rPr lang="ru-RU" dirty="0" err="1" smtClean="0"/>
              <a:t>летальний</a:t>
            </a:r>
            <a:r>
              <a:rPr lang="ru-RU" dirty="0" smtClean="0"/>
              <a:t> результат </a:t>
            </a:r>
            <a:r>
              <a:rPr lang="ru-RU" dirty="0" err="1" smtClean="0"/>
              <a:t>наступає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місяців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3645024"/>
            <a:ext cx="424847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500" dirty="0" smtClean="0"/>
              <a:t>У число </a:t>
            </a:r>
            <a:r>
              <a:rPr lang="ru-RU" sz="2500" dirty="0" err="1" smtClean="0"/>
              <a:t>основних</a:t>
            </a:r>
            <a:r>
              <a:rPr lang="ru-RU" sz="2500" dirty="0" smtClean="0"/>
              <a:t> </a:t>
            </a:r>
            <a:r>
              <a:rPr lang="ru-RU" sz="2500" dirty="0" err="1" smtClean="0"/>
              <a:t>симптомів</a:t>
            </a:r>
            <a:r>
              <a:rPr lang="ru-RU" sz="2500" dirty="0" smtClean="0"/>
              <a:t> </a:t>
            </a:r>
            <a:r>
              <a:rPr lang="ru-RU" sz="2500" dirty="0" err="1" smtClean="0"/>
              <a:t>променевої</a:t>
            </a:r>
            <a:r>
              <a:rPr lang="ru-RU" sz="2500" dirty="0" smtClean="0"/>
              <a:t> </a:t>
            </a:r>
            <a:r>
              <a:rPr lang="ru-RU" sz="2500" dirty="0" err="1" smtClean="0"/>
              <a:t>хвороби</a:t>
            </a:r>
            <a:r>
              <a:rPr lang="ru-RU" sz="2500" dirty="0" smtClean="0"/>
              <a:t> </a:t>
            </a:r>
            <a:r>
              <a:rPr lang="ru-RU" sz="2500" dirty="0" err="1" smtClean="0"/>
              <a:t>входять</a:t>
            </a:r>
            <a:r>
              <a:rPr lang="ru-RU" sz="2500" dirty="0" smtClean="0"/>
              <a:t> </a:t>
            </a:r>
            <a:r>
              <a:rPr lang="ru-RU" sz="2500" dirty="0" err="1" smtClean="0"/>
              <a:t>нудота</a:t>
            </a:r>
            <a:r>
              <a:rPr lang="ru-RU" sz="2500" dirty="0" smtClean="0"/>
              <a:t>, </a:t>
            </a:r>
            <a:r>
              <a:rPr lang="ru-RU" sz="2500" dirty="0" err="1" smtClean="0"/>
              <a:t>слабкість</a:t>
            </a:r>
            <a:r>
              <a:rPr lang="ru-RU" sz="2500" dirty="0" smtClean="0"/>
              <a:t>, </a:t>
            </a:r>
            <a:r>
              <a:rPr lang="ru-RU" sz="2500" dirty="0" err="1" smtClean="0"/>
              <a:t>втрата</a:t>
            </a:r>
            <a:r>
              <a:rPr lang="ru-RU" sz="2500" dirty="0" smtClean="0"/>
              <a:t> </a:t>
            </a:r>
            <a:r>
              <a:rPr lang="ru-RU" sz="2500" dirty="0" err="1" smtClean="0"/>
              <a:t>волосся</a:t>
            </a:r>
            <a:r>
              <a:rPr lang="ru-RU" sz="2500" dirty="0" smtClean="0"/>
              <a:t>, </a:t>
            </a:r>
            <a:r>
              <a:rPr lang="ru-RU" sz="2500" dirty="0" err="1" smtClean="0"/>
              <a:t>опіки</a:t>
            </a:r>
            <a:r>
              <a:rPr lang="ru-RU" sz="2500" dirty="0" smtClean="0"/>
              <a:t> </a:t>
            </a:r>
            <a:r>
              <a:rPr lang="ru-RU" sz="2500" dirty="0" err="1" smtClean="0"/>
              <a:t>шкіри</a:t>
            </a:r>
            <a:r>
              <a:rPr lang="ru-RU" sz="2500" dirty="0" smtClean="0"/>
              <a:t>, </a:t>
            </a:r>
            <a:r>
              <a:rPr lang="ru-RU" sz="2500" dirty="0" err="1" smtClean="0"/>
              <a:t>порушення</a:t>
            </a:r>
            <a:r>
              <a:rPr lang="ru-RU" sz="2500" dirty="0" smtClean="0"/>
              <a:t> </a:t>
            </a:r>
            <a:r>
              <a:rPr lang="ru-RU" sz="2500" dirty="0" err="1" smtClean="0"/>
              <a:t>роботи</a:t>
            </a:r>
            <a:r>
              <a:rPr lang="ru-RU" sz="2500" dirty="0" smtClean="0"/>
              <a:t> </a:t>
            </a:r>
            <a:r>
              <a:rPr lang="ru-RU" sz="2500" dirty="0" err="1" smtClean="0"/>
              <a:t>різних</a:t>
            </a:r>
            <a:r>
              <a:rPr lang="ru-RU" sz="2500" dirty="0" smtClean="0"/>
              <a:t> </a:t>
            </a:r>
            <a:r>
              <a:rPr lang="ru-RU" sz="2500" dirty="0" err="1" smtClean="0"/>
              <a:t>органів</a:t>
            </a:r>
            <a:r>
              <a:rPr lang="ru-RU" sz="2500" dirty="0" smtClean="0"/>
              <a:t>.</a:t>
            </a:r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14488"/>
            <a:ext cx="8715436" cy="221457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err="1" smtClean="0"/>
              <a:t>Радіація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присутня</a:t>
            </a:r>
            <a:r>
              <a:rPr lang="ru-RU" dirty="0" smtClean="0"/>
              <a:t> на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космосі</a:t>
            </a:r>
            <a:r>
              <a:rPr lang="ru-RU" dirty="0" smtClean="0"/>
              <a:t>  </a:t>
            </a:r>
            <a:r>
              <a:rPr lang="ru-RU" dirty="0" err="1" smtClean="0"/>
              <a:t>завжди</a:t>
            </a:r>
            <a:r>
              <a:rPr lang="ru-RU" dirty="0" smtClean="0"/>
              <a:t>. </a:t>
            </a:r>
            <a:r>
              <a:rPr lang="ru-RU" dirty="0" err="1" smtClean="0"/>
              <a:t>Знання</a:t>
            </a:r>
            <a:r>
              <a:rPr lang="ru-RU" dirty="0" smtClean="0"/>
              <a:t> </a:t>
            </a:r>
            <a:r>
              <a:rPr lang="ru-RU" dirty="0" err="1" smtClean="0"/>
              <a:t>пересічного</a:t>
            </a:r>
            <a:r>
              <a:rPr lang="ru-RU" dirty="0" smtClean="0"/>
              <a:t> жителя </a:t>
            </a:r>
            <a:r>
              <a:rPr lang="ru-RU" dirty="0" err="1" smtClean="0"/>
              <a:t>планети</a:t>
            </a:r>
            <a:r>
              <a:rPr lang="ru-RU" dirty="0" smtClean="0"/>
              <a:t> про     </a:t>
            </a:r>
          </a:p>
          <a:p>
            <a:pPr algn="just">
              <a:buNone/>
            </a:pPr>
            <a:r>
              <a:rPr lang="ru-RU" dirty="0" smtClean="0"/>
              <a:t>         </a:t>
            </a:r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 err="1" smtClean="0"/>
              <a:t>радіації</a:t>
            </a:r>
            <a:r>
              <a:rPr lang="ru-RU" dirty="0" smtClean="0"/>
              <a:t> на </a:t>
            </a:r>
            <a:r>
              <a:rPr lang="ru-RU" dirty="0" err="1" smtClean="0"/>
              <a:t>живі</a:t>
            </a:r>
            <a:r>
              <a:rPr lang="ru-RU" dirty="0" smtClean="0"/>
              <a:t> </a:t>
            </a:r>
            <a:r>
              <a:rPr lang="ru-RU" dirty="0" err="1" smtClean="0"/>
              <a:t>організми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людину</a:t>
            </a:r>
            <a:r>
              <a:rPr lang="ru-RU" dirty="0" smtClean="0"/>
              <a:t>     </a:t>
            </a:r>
          </a:p>
          <a:p>
            <a:pPr algn="just">
              <a:buNone/>
            </a:pPr>
            <a:r>
              <a:rPr lang="ru-RU" dirty="0" smtClean="0"/>
              <a:t>                                   </a:t>
            </a:r>
            <a:r>
              <a:rPr lang="ru-RU" dirty="0" err="1" smtClean="0"/>
              <a:t>мізерні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викривлені</a:t>
            </a:r>
            <a:r>
              <a:rPr lang="ru-RU" dirty="0" smtClean="0"/>
              <a:t> </a:t>
            </a:r>
            <a:r>
              <a:rPr lang="ru-RU" dirty="0" err="1" smtClean="0"/>
              <a:t>міфами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614" y="2643158"/>
            <a:ext cx="9015386" cy="4214842"/>
          </a:xfrm>
        </p:spPr>
        <p:txBody>
          <a:bodyPr numCol="1">
            <a:normAutofit fontScale="85000" lnSpcReduction="20000"/>
          </a:bodyPr>
          <a:lstStyle/>
          <a:p>
            <a:pPr>
              <a:buNone/>
            </a:pPr>
            <a:r>
              <a:rPr lang="ru-RU" dirty="0" err="1" smtClean="0"/>
              <a:t>Наочним</a:t>
            </a:r>
            <a:r>
              <a:rPr lang="ru-RU" dirty="0" smtClean="0"/>
              <a:t> прикладом </a:t>
            </a:r>
            <a:r>
              <a:rPr lang="ru-RU" dirty="0" err="1" smtClean="0"/>
              <a:t>необхідності</a:t>
            </a:r>
            <a:r>
              <a:rPr lang="ru-RU" dirty="0" smtClean="0"/>
              <a:t> </a:t>
            </a:r>
            <a:r>
              <a:rPr lang="ru-RU" dirty="0" err="1" smtClean="0"/>
              <a:t>знань</a:t>
            </a:r>
            <a:r>
              <a:rPr lang="ru-RU" dirty="0" smtClean="0"/>
              <a:t> про </a:t>
            </a:r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 err="1" smtClean="0"/>
              <a:t>радіації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на </a:t>
            </a:r>
            <a:r>
              <a:rPr lang="ru-RU" dirty="0" err="1" smtClean="0"/>
              <a:t>організм</a:t>
            </a:r>
            <a:r>
              <a:rPr lang="ru-RU" dirty="0" smtClean="0"/>
              <a:t> людини показала </a:t>
            </a:r>
            <a:r>
              <a:rPr lang="ru-RU" dirty="0" err="1" smtClean="0"/>
              <a:t>аварія</a:t>
            </a:r>
            <a:r>
              <a:rPr lang="ru-RU" dirty="0" smtClean="0"/>
              <a:t> на </a:t>
            </a:r>
            <a:r>
              <a:rPr lang="ru-RU" dirty="0" err="1" smtClean="0"/>
              <a:t>Чорнобильській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АЕС. На той момент </a:t>
            </a:r>
            <a:r>
              <a:rPr lang="ru-RU" dirty="0" err="1" smtClean="0"/>
              <a:t>необхідні</a:t>
            </a:r>
            <a:r>
              <a:rPr lang="ru-RU" dirty="0" smtClean="0"/>
              <a:t> </a:t>
            </a:r>
            <a:r>
              <a:rPr lang="ru-RU" dirty="0" err="1" smtClean="0"/>
              <a:t>знання</a:t>
            </a:r>
            <a:r>
              <a:rPr lang="ru-RU" dirty="0" smtClean="0"/>
              <a:t> </a:t>
            </a:r>
            <a:r>
              <a:rPr lang="ru-RU" dirty="0" err="1" smtClean="0"/>
              <a:t>мали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вузький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ряд </a:t>
            </a:r>
            <a:r>
              <a:rPr lang="ru-RU" dirty="0" err="1" smtClean="0"/>
              <a:t>фахівців</a:t>
            </a:r>
            <a:r>
              <a:rPr lang="ru-RU" dirty="0" smtClean="0"/>
              <a:t>. Людей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Прип'яті</a:t>
            </a:r>
            <a:r>
              <a:rPr lang="ru-RU" dirty="0" smtClean="0"/>
              <a:t> почали </a:t>
            </a:r>
            <a:r>
              <a:rPr lang="ru-RU" dirty="0" err="1" smtClean="0"/>
              <a:t>евакуювати</a:t>
            </a:r>
            <a:r>
              <a:rPr lang="ru-RU" dirty="0" smtClean="0"/>
              <a:t> через</a:t>
            </a:r>
          </a:p>
          <a:p>
            <a:pPr>
              <a:buNone/>
            </a:pPr>
            <a:r>
              <a:rPr lang="ru-RU" dirty="0" smtClean="0"/>
              <a:t> 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діб</a:t>
            </a:r>
            <a:r>
              <a:rPr lang="ru-RU" dirty="0" smtClean="0"/>
              <a:t>, у </a:t>
            </a:r>
            <a:r>
              <a:rPr lang="ru-RU" dirty="0" err="1" smtClean="0"/>
              <a:t>Києві</a:t>
            </a:r>
            <a:r>
              <a:rPr lang="ru-RU" dirty="0" smtClean="0"/>
              <a:t> не </a:t>
            </a:r>
            <a:r>
              <a:rPr lang="ru-RU" dirty="0" err="1" smtClean="0"/>
              <a:t>скасували</a:t>
            </a:r>
            <a:r>
              <a:rPr lang="ru-RU" dirty="0" smtClean="0"/>
              <a:t> парад. Весь </a:t>
            </a:r>
            <a:r>
              <a:rPr lang="ru-RU" dirty="0" err="1" smtClean="0"/>
              <a:t>цей</a:t>
            </a:r>
            <a:r>
              <a:rPr lang="ru-RU" dirty="0" smtClean="0"/>
              <a:t> час люди </a:t>
            </a:r>
            <a:r>
              <a:rPr lang="ru-RU" dirty="0" err="1" smtClean="0"/>
              <a:t>нічого</a:t>
            </a:r>
            <a:r>
              <a:rPr lang="ru-RU" dirty="0" smtClean="0"/>
              <a:t> не знали про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піддаються</a:t>
            </a:r>
            <a:r>
              <a:rPr lang="ru-RU" dirty="0" smtClean="0"/>
              <a:t> </a:t>
            </a:r>
            <a:r>
              <a:rPr lang="ru-RU" dirty="0" err="1" smtClean="0"/>
              <a:t>невидимій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небезпеці</a:t>
            </a:r>
            <a:r>
              <a:rPr lang="ru-RU" dirty="0" smtClean="0"/>
              <a:t>, особливо в </a:t>
            </a:r>
            <a:r>
              <a:rPr lang="ru-RU" dirty="0" err="1" smtClean="0"/>
              <a:t>Прип'яті</a:t>
            </a:r>
            <a:r>
              <a:rPr lang="ru-RU" dirty="0" smtClean="0"/>
              <a:t>. У </a:t>
            </a:r>
            <a:r>
              <a:rPr lang="ru-RU" dirty="0" err="1" smtClean="0"/>
              <a:t>суспільстві</a:t>
            </a:r>
            <a:r>
              <a:rPr lang="ru-RU" dirty="0" smtClean="0"/>
              <a:t> </a:t>
            </a:r>
            <a:r>
              <a:rPr lang="ru-RU" dirty="0" err="1" smtClean="0"/>
              <a:t>природно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    стали </a:t>
            </a:r>
            <a:r>
              <a:rPr lang="ru-RU" dirty="0" err="1" smtClean="0"/>
              <a:t>ходити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чутки про </a:t>
            </a:r>
            <a:r>
              <a:rPr lang="ru-RU" dirty="0" err="1" smtClean="0"/>
              <a:t>неіснуючу</a:t>
            </a:r>
            <a:r>
              <a:rPr lang="ru-RU" dirty="0" smtClean="0"/>
              <a:t> </a:t>
            </a:r>
            <a:r>
              <a:rPr lang="ru-RU" dirty="0" err="1" smtClean="0"/>
              <a:t>радіацію</a:t>
            </a:r>
            <a:r>
              <a:rPr lang="ru-RU" dirty="0" smtClean="0"/>
              <a:t>,     </a:t>
            </a:r>
          </a:p>
          <a:p>
            <a:pPr>
              <a:buNone/>
            </a:pPr>
            <a:r>
              <a:rPr lang="ru-RU" dirty="0" smtClean="0"/>
              <a:t>         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наївно</a:t>
            </a:r>
            <a:r>
              <a:rPr lang="ru-RU" dirty="0" smtClean="0"/>
              <a:t> </a:t>
            </a:r>
            <a:r>
              <a:rPr lang="ru-RU" dirty="0" err="1" smtClean="0"/>
              <a:t>вважали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смертельний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              </a:t>
            </a:r>
            <a:r>
              <a:rPr lang="ru-RU" dirty="0" err="1" smtClean="0"/>
              <a:t>радіації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"</a:t>
            </a:r>
            <a:r>
              <a:rPr lang="ru-RU" dirty="0" err="1" smtClean="0"/>
              <a:t>гасити</a:t>
            </a:r>
            <a:r>
              <a:rPr lang="ru-RU" dirty="0" smtClean="0"/>
              <a:t>" </a:t>
            </a:r>
            <a:r>
              <a:rPr lang="ru-RU" dirty="0" err="1" smtClean="0"/>
              <a:t>горілкою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спиртом. А  </a:t>
            </a:r>
          </a:p>
          <a:p>
            <a:pPr>
              <a:buNone/>
            </a:pPr>
            <a:r>
              <a:rPr lang="ru-RU" dirty="0" smtClean="0"/>
              <a:t>                                   </a:t>
            </a:r>
            <a:r>
              <a:rPr lang="ru-RU" dirty="0" err="1" smtClean="0"/>
              <a:t>необхідних</a:t>
            </a:r>
            <a:r>
              <a:rPr lang="ru-RU" dirty="0" smtClean="0"/>
              <a:t> </a:t>
            </a:r>
            <a:r>
              <a:rPr lang="ru-RU" dirty="0" err="1" smtClean="0"/>
              <a:t>знань</a:t>
            </a:r>
            <a:r>
              <a:rPr lang="ru-RU" dirty="0" smtClean="0"/>
              <a:t> </a:t>
            </a:r>
            <a:r>
              <a:rPr lang="ru-RU" dirty="0" err="1" smtClean="0"/>
              <a:t>катастрофічно</a:t>
            </a:r>
            <a:r>
              <a:rPr lang="ru-RU" dirty="0" smtClean="0"/>
              <a:t> не  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</a:t>
            </a:r>
            <a:r>
              <a:rPr lang="ru-RU" dirty="0" err="1" smtClean="0"/>
              <a:t>вистачало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Рисунок 3" descr="1280597470207.jpg"/>
          <p:cNvPicPr>
            <a:picLocks noChangeAspect="1"/>
          </p:cNvPicPr>
          <p:nvPr/>
        </p:nvPicPr>
        <p:blipFill>
          <a:blip r:embed="rId2" cstate="print"/>
          <a:srcRect b="48544"/>
          <a:stretch>
            <a:fillRect/>
          </a:stretch>
        </p:blipFill>
        <p:spPr>
          <a:xfrm>
            <a:off x="2214546" y="214290"/>
            <a:ext cx="464577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571480"/>
            <a:ext cx="5072066" cy="592933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400" dirty="0" smtClean="0"/>
              <a:t>   Не </a:t>
            </a:r>
            <a:r>
              <a:rPr lang="ru-RU" sz="2400" dirty="0" err="1" smtClean="0"/>
              <a:t>враховувався</a:t>
            </a:r>
            <a:r>
              <a:rPr lang="ru-RU" sz="2400" dirty="0" smtClean="0"/>
              <a:t> </a:t>
            </a:r>
            <a:r>
              <a:rPr lang="ru-RU" sz="2400" dirty="0" err="1" smtClean="0"/>
              <a:t>вплив</a:t>
            </a:r>
            <a:r>
              <a:rPr lang="ru-RU" sz="2400" dirty="0" smtClean="0"/>
              <a:t> </a:t>
            </a:r>
            <a:r>
              <a:rPr lang="ru-RU" sz="2400" dirty="0" err="1" smtClean="0"/>
              <a:t>вторинної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радіації</a:t>
            </a:r>
            <a:r>
              <a:rPr lang="ru-RU" sz="2400" dirty="0" smtClean="0"/>
              <a:t> на </a:t>
            </a:r>
            <a:r>
              <a:rPr lang="ru-RU" sz="2400" dirty="0" err="1" smtClean="0"/>
              <a:t>організм</a:t>
            </a:r>
            <a:r>
              <a:rPr lang="ru-RU" sz="2400" dirty="0" smtClean="0"/>
              <a:t> людини. </a:t>
            </a:r>
            <a:r>
              <a:rPr lang="ru-RU" sz="2400" dirty="0" err="1" smtClean="0"/>
              <a:t>Ліквідатори</a:t>
            </a:r>
            <a:r>
              <a:rPr lang="ru-RU" sz="2400" dirty="0" smtClean="0"/>
              <a:t> ЧАЕС при </a:t>
            </a:r>
            <a:r>
              <a:rPr lang="ru-RU" sz="2400" dirty="0" err="1" smtClean="0"/>
              <a:t>усуненні</a:t>
            </a:r>
            <a:r>
              <a:rPr lang="ru-RU" sz="2400" dirty="0" smtClean="0"/>
              <a:t> </a:t>
            </a:r>
            <a:r>
              <a:rPr lang="ru-RU" sz="2400" dirty="0" err="1" smtClean="0"/>
              <a:t>наслідків</a:t>
            </a:r>
            <a:r>
              <a:rPr lang="ru-RU" sz="2400" dirty="0" smtClean="0"/>
              <a:t> </a:t>
            </a:r>
            <a:r>
              <a:rPr lang="ru-RU" sz="2400" dirty="0" err="1" smtClean="0"/>
              <a:t>вибуху</a:t>
            </a:r>
            <a:r>
              <a:rPr lang="ru-RU" sz="2400" dirty="0" smtClean="0"/>
              <a:t> четвертого </a:t>
            </a:r>
            <a:r>
              <a:rPr lang="ru-RU" sz="2400" dirty="0" err="1" smtClean="0"/>
              <a:t>енергоблоку</a:t>
            </a:r>
            <a:r>
              <a:rPr lang="ru-RU" sz="2400" dirty="0" smtClean="0"/>
              <a:t>, </a:t>
            </a:r>
            <a:r>
              <a:rPr lang="ru-RU" sz="2400" dirty="0" err="1" smtClean="0"/>
              <a:t>розкидані</a:t>
            </a:r>
            <a:r>
              <a:rPr lang="ru-RU" sz="2400" dirty="0" smtClean="0"/>
              <a:t> </a:t>
            </a:r>
            <a:r>
              <a:rPr lang="ru-RU" sz="2400" dirty="0" err="1" smtClean="0"/>
              <a:t>навколо</a:t>
            </a:r>
            <a:r>
              <a:rPr lang="ru-RU" sz="2400" dirty="0" smtClean="0"/>
              <a:t> </a:t>
            </a:r>
            <a:r>
              <a:rPr lang="ru-RU" sz="2400" dirty="0" err="1" smtClean="0"/>
              <a:t>уламки</a:t>
            </a:r>
            <a:r>
              <a:rPr lang="ru-RU" sz="2400" dirty="0" smtClean="0"/>
              <a:t> хапали </a:t>
            </a:r>
            <a:r>
              <a:rPr lang="ru-RU" sz="2400" dirty="0" err="1" smtClean="0"/>
              <a:t>голими</a:t>
            </a:r>
            <a:r>
              <a:rPr lang="ru-RU" sz="2400" dirty="0" smtClean="0"/>
              <a:t> руками, не </a:t>
            </a:r>
            <a:r>
              <a:rPr lang="ru-RU" sz="2400" dirty="0" err="1" smtClean="0"/>
              <a:t>знаючи</a:t>
            </a:r>
            <a:r>
              <a:rPr lang="ru-RU" sz="2400" dirty="0" smtClean="0"/>
              <a:t> </a:t>
            </a:r>
            <a:r>
              <a:rPr lang="ru-RU" sz="2400" dirty="0" err="1" smtClean="0"/>
              <a:t>що</a:t>
            </a:r>
            <a:r>
              <a:rPr lang="ru-RU" sz="2400" dirty="0" smtClean="0"/>
              <a:t> у них в руках смертельна </a:t>
            </a:r>
            <a:r>
              <a:rPr lang="ru-RU" sz="2400" dirty="0" err="1" smtClean="0"/>
              <a:t>небезпека</a:t>
            </a:r>
            <a:r>
              <a:rPr lang="ru-RU" sz="2400" dirty="0" smtClean="0"/>
              <a:t>. Все </a:t>
            </a:r>
            <a:r>
              <a:rPr lang="ru-RU" sz="2400" dirty="0" err="1" smtClean="0"/>
              <a:t>вищевказане</a:t>
            </a:r>
            <a:r>
              <a:rPr lang="ru-RU" sz="2400" dirty="0" smtClean="0"/>
              <a:t> </a:t>
            </a:r>
            <a:r>
              <a:rPr lang="ru-RU" sz="2400" dirty="0" err="1" smtClean="0"/>
              <a:t>лише</a:t>
            </a:r>
            <a:r>
              <a:rPr lang="ru-RU" sz="2400" dirty="0" smtClean="0"/>
              <a:t> невелика </a:t>
            </a:r>
            <a:r>
              <a:rPr lang="ru-RU" sz="2400" dirty="0" err="1" smtClean="0"/>
              <a:t>частина</a:t>
            </a:r>
            <a:r>
              <a:rPr lang="ru-RU" sz="2400" dirty="0" smtClean="0"/>
              <a:t> того,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тоді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відбувалося</a:t>
            </a:r>
            <a:r>
              <a:rPr lang="ru-RU" sz="2400" dirty="0" smtClean="0"/>
              <a:t>. </a:t>
            </a:r>
            <a:r>
              <a:rPr lang="ru-RU" sz="2400" dirty="0" err="1" smtClean="0"/>
              <a:t>Хотілося</a:t>
            </a:r>
            <a:r>
              <a:rPr lang="ru-RU" sz="2400" dirty="0" smtClean="0"/>
              <a:t> б </a:t>
            </a:r>
            <a:r>
              <a:rPr lang="ru-RU" sz="2400" dirty="0" err="1" smtClean="0"/>
              <a:t>віддати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належне</a:t>
            </a:r>
            <a:r>
              <a:rPr lang="ru-RU" sz="2400" dirty="0" smtClean="0"/>
              <a:t> </a:t>
            </a:r>
            <a:r>
              <a:rPr lang="ru-RU" sz="2400" dirty="0" err="1" smtClean="0"/>
              <a:t>всім</a:t>
            </a:r>
            <a:r>
              <a:rPr lang="ru-RU" sz="2400" dirty="0" smtClean="0"/>
              <a:t> </a:t>
            </a:r>
            <a:r>
              <a:rPr lang="ru-RU" sz="2400" dirty="0" err="1" smtClean="0"/>
              <a:t>Ліквідаторам</a:t>
            </a:r>
            <a:r>
              <a:rPr lang="ru-RU" sz="2400" dirty="0" smtClean="0"/>
              <a:t>, </a:t>
            </a:r>
            <a:r>
              <a:rPr lang="ru-RU" sz="2400" dirty="0" err="1" smtClean="0"/>
              <a:t>хто</a:t>
            </a:r>
            <a:r>
              <a:rPr lang="ru-RU" sz="2400" dirty="0" smtClean="0"/>
              <a:t> </a:t>
            </a:r>
            <a:r>
              <a:rPr lang="ru-RU" sz="2400" dirty="0" err="1" smtClean="0"/>
              <a:t>поїхав</a:t>
            </a:r>
            <a:r>
              <a:rPr lang="ru-RU" sz="2400" dirty="0" smtClean="0"/>
              <a:t> </a:t>
            </a:r>
            <a:r>
              <a:rPr lang="ru-RU" sz="2400" dirty="0" err="1" smtClean="0"/>
              <a:t>тоді</a:t>
            </a:r>
            <a:r>
              <a:rPr lang="ru-RU" sz="2400" dirty="0" smtClean="0"/>
              <a:t> на ЧАЕС, </a:t>
            </a:r>
            <a:r>
              <a:rPr lang="ru-RU" sz="2400" dirty="0" err="1" smtClean="0"/>
              <a:t>віддали</a:t>
            </a:r>
            <a:r>
              <a:rPr lang="ru-RU" sz="2400" dirty="0" smtClean="0"/>
              <a:t> </a:t>
            </a:r>
            <a:r>
              <a:rPr lang="ru-RU" sz="2400" dirty="0" err="1" smtClean="0"/>
              <a:t>свої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здоров'я</a:t>
            </a:r>
            <a:r>
              <a:rPr lang="ru-RU" sz="2400" dirty="0" smtClean="0"/>
              <a:t>, не </a:t>
            </a:r>
            <a:r>
              <a:rPr lang="ru-RU" sz="2400" dirty="0" err="1" smtClean="0"/>
              <a:t>отримавши</a:t>
            </a:r>
            <a:r>
              <a:rPr lang="ru-RU" sz="2400" dirty="0" smtClean="0"/>
              <a:t> при </a:t>
            </a:r>
            <a:r>
              <a:rPr lang="ru-RU" sz="2400" dirty="0" err="1" smtClean="0"/>
              <a:t>цьому</a:t>
            </a:r>
            <a:r>
              <a:rPr lang="ru-RU" sz="2400" dirty="0" smtClean="0"/>
              <a:t> практично </a:t>
            </a:r>
            <a:r>
              <a:rPr lang="ru-RU" sz="2400" dirty="0" err="1" smtClean="0"/>
              <a:t>ніякої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компенсації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визнання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країни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 descr="001bd0f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857232"/>
            <a:ext cx="4214842" cy="4755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550072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Отже</a:t>
            </a:r>
            <a:r>
              <a:rPr lang="ru-RU" dirty="0" smtClean="0"/>
              <a:t>, </a:t>
            </a:r>
            <a:r>
              <a:rPr lang="ru-RU" dirty="0" err="1" smtClean="0"/>
              <a:t>розберемося</a:t>
            </a:r>
            <a:r>
              <a:rPr lang="ru-RU" dirty="0" smtClean="0"/>
              <a:t> </a:t>
            </a:r>
            <a:r>
              <a:rPr lang="ru-RU" dirty="0" err="1" smtClean="0"/>
              <a:t>спочатку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термінами</a:t>
            </a:r>
            <a:r>
              <a:rPr lang="ru-RU" dirty="0" smtClean="0"/>
              <a:t>. </a:t>
            </a:r>
            <a:r>
              <a:rPr lang="ru-RU" dirty="0" err="1" smtClean="0"/>
              <a:t>Існує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 : </a:t>
            </a:r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i="1" u="sng" dirty="0" err="1" smtClean="0"/>
              <a:t>Альфа-випромінювання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потік</a:t>
            </a:r>
            <a:r>
              <a:rPr lang="ru-RU" dirty="0" smtClean="0"/>
              <a:t> </a:t>
            </a:r>
            <a:r>
              <a:rPr lang="ru-RU" dirty="0" err="1" smtClean="0"/>
              <a:t>важких</a:t>
            </a:r>
            <a:r>
              <a:rPr lang="ru-RU" dirty="0" smtClean="0"/>
              <a:t> </a:t>
            </a:r>
            <a:r>
              <a:rPr lang="ru-RU" dirty="0" err="1" smtClean="0"/>
              <a:t>часток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складаються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нейтронів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протонів</a:t>
            </a:r>
            <a:r>
              <a:rPr lang="ru-RU" dirty="0" smtClean="0"/>
              <a:t>, не </a:t>
            </a:r>
            <a:r>
              <a:rPr lang="ru-RU" dirty="0" err="1" smtClean="0"/>
              <a:t>здатне</a:t>
            </a:r>
            <a:r>
              <a:rPr lang="ru-RU" dirty="0" smtClean="0"/>
              <a:t> </a:t>
            </a:r>
            <a:r>
              <a:rPr lang="ru-RU" dirty="0" err="1" smtClean="0"/>
              <a:t>проникнути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крізь</a:t>
            </a:r>
            <a:r>
              <a:rPr lang="ru-RU" dirty="0" smtClean="0"/>
              <a:t> </a:t>
            </a:r>
            <a:r>
              <a:rPr lang="ru-RU" dirty="0" err="1" smtClean="0"/>
              <a:t>аркуш</a:t>
            </a:r>
            <a:r>
              <a:rPr lang="ru-RU" dirty="0" smtClean="0"/>
              <a:t> </a:t>
            </a:r>
            <a:r>
              <a:rPr lang="ru-RU" dirty="0" err="1" smtClean="0"/>
              <a:t>паперу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людську</a:t>
            </a:r>
            <a:r>
              <a:rPr lang="ru-RU" dirty="0" smtClean="0"/>
              <a:t> </a:t>
            </a:r>
            <a:r>
              <a:rPr lang="ru-RU" dirty="0" err="1" smtClean="0"/>
              <a:t>шкіру</a:t>
            </a:r>
            <a:r>
              <a:rPr lang="ru-RU" dirty="0" smtClean="0"/>
              <a:t>.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небезпечним</a:t>
            </a:r>
            <a:r>
              <a:rPr lang="ru-RU" dirty="0" smtClean="0"/>
              <a:t>, </a:t>
            </a:r>
            <a:r>
              <a:rPr lang="ru-RU" dirty="0" err="1" smtClean="0"/>
              <a:t>тільки</a:t>
            </a:r>
            <a:r>
              <a:rPr lang="ru-RU" dirty="0" smtClean="0"/>
              <a:t> при </a:t>
            </a:r>
            <a:r>
              <a:rPr lang="ru-RU" dirty="0" err="1" smtClean="0"/>
              <a:t>попаданні</a:t>
            </a:r>
            <a:r>
              <a:rPr lang="ru-RU" dirty="0" smtClean="0"/>
              <a:t> </a:t>
            </a:r>
            <a:r>
              <a:rPr lang="ru-RU" dirty="0" err="1" smtClean="0"/>
              <a:t>всередину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повітрям</a:t>
            </a:r>
            <a:r>
              <a:rPr lang="ru-RU" dirty="0" smtClean="0"/>
              <a:t>, </a:t>
            </a:r>
            <a:r>
              <a:rPr lang="ru-RU" dirty="0" err="1" smtClean="0"/>
              <a:t>їжею</a:t>
            </a:r>
            <a:r>
              <a:rPr lang="ru-RU" dirty="0" smtClean="0"/>
              <a:t>, через рану.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i="1" u="sng" dirty="0" err="1" smtClean="0"/>
              <a:t>Бета-випромінювання</a:t>
            </a:r>
            <a:r>
              <a:rPr lang="ru-RU" i="1" u="sng" dirty="0" smtClean="0"/>
              <a:t> </a:t>
            </a:r>
            <a:r>
              <a:rPr lang="ru-RU" dirty="0" err="1" smtClean="0"/>
              <a:t>являє</a:t>
            </a:r>
            <a:r>
              <a:rPr lang="ru-RU" dirty="0" smtClean="0"/>
              <a:t> собою </a:t>
            </a:r>
            <a:r>
              <a:rPr lang="ru-RU" dirty="0" err="1" smtClean="0"/>
              <a:t>потік</a:t>
            </a:r>
            <a:r>
              <a:rPr lang="ru-RU" dirty="0" smtClean="0"/>
              <a:t> негативно </a:t>
            </a:r>
            <a:r>
              <a:rPr lang="ru-RU" dirty="0" err="1" smtClean="0"/>
              <a:t>заряджених</a:t>
            </a:r>
            <a:r>
              <a:rPr lang="ru-RU" dirty="0" smtClean="0"/>
              <a:t> </a:t>
            </a:r>
            <a:r>
              <a:rPr lang="ru-RU" dirty="0" err="1" smtClean="0"/>
              <a:t>часток</a:t>
            </a:r>
            <a:r>
              <a:rPr lang="ru-RU" dirty="0" smtClean="0"/>
              <a:t>, </a:t>
            </a:r>
            <a:r>
              <a:rPr lang="ru-RU" dirty="0" err="1" smtClean="0"/>
              <a:t>здатних</a:t>
            </a:r>
            <a:r>
              <a:rPr lang="ru-RU" dirty="0" smtClean="0"/>
              <a:t> </a:t>
            </a:r>
            <a:r>
              <a:rPr lang="ru-RU" dirty="0" err="1" smtClean="0"/>
              <a:t>проникати</a:t>
            </a:r>
            <a:r>
              <a:rPr lang="ru-RU" dirty="0" smtClean="0"/>
              <a:t> </a:t>
            </a:r>
            <a:r>
              <a:rPr lang="ru-RU" dirty="0" err="1" smtClean="0"/>
              <a:t>крізь</a:t>
            </a:r>
            <a:r>
              <a:rPr lang="ru-RU" dirty="0" smtClean="0"/>
              <a:t> </a:t>
            </a:r>
            <a:r>
              <a:rPr lang="ru-RU" dirty="0" err="1" smtClean="0"/>
              <a:t>шкіру</a:t>
            </a:r>
            <a:r>
              <a:rPr lang="ru-RU" dirty="0" smtClean="0"/>
              <a:t> на </a:t>
            </a:r>
            <a:r>
              <a:rPr lang="ru-RU" dirty="0" err="1" smtClean="0"/>
              <a:t>глибину</a:t>
            </a:r>
            <a:r>
              <a:rPr lang="ru-RU" dirty="0" smtClean="0"/>
              <a:t> 1-2 см. </a:t>
            </a:r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i="1" u="sng" dirty="0" err="1" smtClean="0"/>
              <a:t>Гамма-випромінювання</a:t>
            </a:r>
            <a:r>
              <a:rPr lang="ru-RU" dirty="0" smtClean="0"/>
              <a:t> –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найвищу</a:t>
            </a:r>
            <a:r>
              <a:rPr lang="ru-RU" dirty="0" smtClean="0"/>
              <a:t> проникну </a:t>
            </a:r>
            <a:r>
              <a:rPr lang="ru-RU" dirty="0" err="1" smtClean="0"/>
              <a:t>здатність</a:t>
            </a:r>
            <a:r>
              <a:rPr lang="ru-RU" dirty="0" smtClean="0"/>
              <a:t>. </a:t>
            </a:r>
            <a:r>
              <a:rPr lang="ru-RU" dirty="0" err="1" smtClean="0"/>
              <a:t>Такий</a:t>
            </a:r>
            <a:r>
              <a:rPr lang="ru-RU" dirty="0" smtClean="0"/>
              <a:t> вид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затримати</a:t>
            </a:r>
            <a:r>
              <a:rPr lang="ru-RU" dirty="0" smtClean="0"/>
              <a:t> </a:t>
            </a:r>
            <a:r>
              <a:rPr lang="ru-RU" dirty="0" err="1" smtClean="0"/>
              <a:t>товста</a:t>
            </a:r>
            <a:r>
              <a:rPr lang="ru-RU" dirty="0" smtClean="0"/>
              <a:t> </a:t>
            </a:r>
            <a:r>
              <a:rPr lang="ru-RU" dirty="0" err="1" smtClean="0"/>
              <a:t>свинцева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бетонна</a:t>
            </a:r>
            <a:r>
              <a:rPr lang="ru-RU" dirty="0" smtClean="0"/>
              <a:t> плита.</a:t>
            </a:r>
            <a:endParaRPr lang="ru-RU" dirty="0"/>
          </a:p>
        </p:txBody>
      </p:sp>
      <p:pic>
        <p:nvPicPr>
          <p:cNvPr id="4" name="Рисунок 3" descr="Alf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814997">
            <a:off x="4482373" y="5532343"/>
            <a:ext cx="1052834" cy="1222358"/>
          </a:xfrm>
          <a:prstGeom prst="rect">
            <a:avLst/>
          </a:prstGeom>
        </p:spPr>
      </p:pic>
      <p:pic>
        <p:nvPicPr>
          <p:cNvPr id="5" name="Рисунок 4" descr="bet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10000" contrast="40000"/>
          </a:blip>
          <a:srcRect l="18370" r="20407" b="-4083"/>
          <a:stretch>
            <a:fillRect/>
          </a:stretch>
        </p:blipFill>
        <p:spPr>
          <a:xfrm>
            <a:off x="0" y="2214554"/>
            <a:ext cx="714348" cy="1500198"/>
          </a:xfrm>
          <a:prstGeom prst="rect">
            <a:avLst/>
          </a:prstGeom>
        </p:spPr>
      </p:pic>
      <p:pic>
        <p:nvPicPr>
          <p:cNvPr id="6" name="Рисунок 5" descr="g-greec-str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123" t="4266" r="22570" b="43285"/>
          <a:stretch>
            <a:fillRect/>
          </a:stretch>
        </p:blipFill>
        <p:spPr>
          <a:xfrm rot="1532283">
            <a:off x="7415510" y="5069880"/>
            <a:ext cx="1428760" cy="1915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28575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Небезпека</a:t>
            </a:r>
            <a:r>
              <a:rPr lang="ru-RU" dirty="0" smtClean="0"/>
              <a:t> </a:t>
            </a:r>
            <a:r>
              <a:rPr lang="ru-RU" dirty="0" err="1" smtClean="0"/>
              <a:t>радіації</a:t>
            </a:r>
            <a:r>
              <a:rPr lang="ru-RU" dirty="0" smtClean="0"/>
              <a:t> </a:t>
            </a:r>
            <a:r>
              <a:rPr lang="ru-RU" dirty="0" err="1" smtClean="0"/>
              <a:t>полягає</a:t>
            </a:r>
            <a:r>
              <a:rPr lang="ru-RU" dirty="0" smtClean="0"/>
              <a:t> в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іонізуючому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взаємодіє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атомами </a:t>
            </a:r>
            <a:r>
              <a:rPr lang="ru-RU" dirty="0" err="1" smtClean="0"/>
              <a:t>і</a:t>
            </a:r>
            <a:r>
              <a:rPr lang="ru-RU" dirty="0" smtClean="0"/>
              <a:t> молекулами,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взаємодія</a:t>
            </a:r>
            <a:r>
              <a:rPr lang="ru-RU" dirty="0" smtClean="0"/>
              <a:t> </a:t>
            </a:r>
            <a:r>
              <a:rPr lang="ru-RU" dirty="0" err="1" smtClean="0"/>
              <a:t>перетворює</a:t>
            </a:r>
            <a:r>
              <a:rPr lang="ru-RU" dirty="0" smtClean="0"/>
              <a:t> в позитивно </a:t>
            </a:r>
            <a:r>
              <a:rPr lang="ru-RU" dirty="0" err="1" smtClean="0"/>
              <a:t>заряджені</a:t>
            </a:r>
            <a:r>
              <a:rPr lang="ru-RU" dirty="0" smtClean="0"/>
              <a:t> </a:t>
            </a:r>
            <a:r>
              <a:rPr lang="ru-RU" dirty="0" err="1" smtClean="0"/>
              <a:t>іони</a:t>
            </a:r>
            <a:r>
              <a:rPr lang="ru-RU" dirty="0" smtClean="0"/>
              <a:t>, </a:t>
            </a:r>
            <a:r>
              <a:rPr lang="ru-RU" dirty="0" err="1" smtClean="0"/>
              <a:t>тим</a:t>
            </a:r>
            <a:r>
              <a:rPr lang="ru-RU" dirty="0" smtClean="0"/>
              <a:t> самим </a:t>
            </a:r>
            <a:r>
              <a:rPr lang="ru-RU" dirty="0" err="1" smtClean="0"/>
              <a:t>розриваючи</a:t>
            </a:r>
            <a:r>
              <a:rPr lang="ru-RU" dirty="0" smtClean="0"/>
              <a:t> </a:t>
            </a:r>
            <a:r>
              <a:rPr lang="ru-RU" dirty="0" err="1" smtClean="0"/>
              <a:t>хімічні</a:t>
            </a:r>
            <a:r>
              <a:rPr lang="ru-RU" dirty="0" smtClean="0"/>
              <a:t> </a:t>
            </a:r>
            <a:r>
              <a:rPr lang="ru-RU" dirty="0" err="1" smtClean="0"/>
              <a:t>зв'язки</a:t>
            </a:r>
            <a:r>
              <a:rPr lang="ru-RU" dirty="0" smtClean="0"/>
              <a:t> молекул,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складають</a:t>
            </a:r>
            <a:r>
              <a:rPr lang="ru-RU" dirty="0" smtClean="0"/>
              <a:t> </a:t>
            </a:r>
            <a:r>
              <a:rPr lang="ru-RU" dirty="0" err="1" smtClean="0"/>
              <a:t>живі</a:t>
            </a:r>
            <a:r>
              <a:rPr lang="ru-RU" dirty="0" smtClean="0"/>
              <a:t> </a:t>
            </a:r>
            <a:r>
              <a:rPr lang="ru-RU" dirty="0" err="1" smtClean="0"/>
              <a:t>організми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викликаючи</a:t>
            </a:r>
            <a:r>
              <a:rPr lang="ru-RU" dirty="0" smtClean="0"/>
              <a:t> </a:t>
            </a:r>
            <a:r>
              <a:rPr lang="ru-RU" dirty="0" err="1" smtClean="0"/>
              <a:t>біологічно</a:t>
            </a:r>
            <a:r>
              <a:rPr lang="ru-RU" dirty="0" smtClean="0"/>
              <a:t> </a:t>
            </a:r>
            <a:r>
              <a:rPr lang="ru-RU" dirty="0" err="1" smtClean="0"/>
              <a:t>важливі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ra-10-green.jpg"/>
          <p:cNvPicPr>
            <a:picLocks noChangeAspect="1"/>
          </p:cNvPicPr>
          <p:nvPr/>
        </p:nvPicPr>
        <p:blipFill>
          <a:blip r:embed="rId2" cstate="print"/>
          <a:srcRect l="15721" r="7641"/>
          <a:stretch>
            <a:fillRect/>
          </a:stretch>
        </p:blipFill>
        <p:spPr>
          <a:xfrm>
            <a:off x="3000364" y="3286124"/>
            <a:ext cx="3000396" cy="2936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404664"/>
            <a:ext cx="4629200" cy="609329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i="1" u="sng" dirty="0" err="1" smtClean="0"/>
              <a:t>Експозиційна</a:t>
            </a:r>
            <a:r>
              <a:rPr lang="ru-RU" i="1" u="sng" dirty="0" smtClean="0"/>
              <a:t> доза </a:t>
            </a:r>
            <a:r>
              <a:rPr lang="ru-RU" dirty="0" smtClean="0"/>
              <a:t>– </a:t>
            </a:r>
            <a:r>
              <a:rPr lang="ru-RU" dirty="0" err="1" smtClean="0"/>
              <a:t>основна</a:t>
            </a:r>
            <a:r>
              <a:rPr lang="ru-RU" dirty="0" smtClean="0"/>
              <a:t> характеристика,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показує</a:t>
            </a:r>
            <a:r>
              <a:rPr lang="ru-RU" dirty="0" smtClean="0"/>
              <a:t> величину </a:t>
            </a:r>
            <a:r>
              <a:rPr lang="ru-RU" dirty="0" err="1" smtClean="0"/>
              <a:t>іонізації</a:t>
            </a:r>
            <a:r>
              <a:rPr lang="ru-RU" dirty="0" smtClean="0"/>
              <a:t> сухого </a:t>
            </a:r>
            <a:r>
              <a:rPr lang="ru-RU" dirty="0" err="1" smtClean="0"/>
              <a:t>повітря</a:t>
            </a:r>
            <a:r>
              <a:rPr lang="ru-RU" dirty="0" smtClean="0"/>
              <a:t>. </a:t>
            </a:r>
            <a:r>
              <a:rPr lang="ru-RU" dirty="0" err="1" smtClean="0"/>
              <a:t>Одиниця</a:t>
            </a:r>
            <a:r>
              <a:rPr lang="ru-RU" dirty="0" smtClean="0"/>
              <a:t> </a:t>
            </a:r>
            <a:r>
              <a:rPr lang="ru-RU" dirty="0" err="1" smtClean="0"/>
              <a:t>виміру</a:t>
            </a:r>
            <a:r>
              <a:rPr lang="ru-RU" dirty="0" smtClean="0"/>
              <a:t> - Рентген.</a:t>
            </a:r>
            <a:endParaRPr lang="en-US" dirty="0" smtClean="0"/>
          </a:p>
          <a:p>
            <a:pPr>
              <a:buNone/>
            </a:pPr>
            <a:endParaRPr lang="en-US" i="1" u="sng" dirty="0" smtClean="0"/>
          </a:p>
          <a:p>
            <a:pPr>
              <a:buFont typeface="Wingdings" pitchFamily="2" charset="2"/>
              <a:buChar char="Ø"/>
            </a:pPr>
            <a:r>
              <a:rPr lang="ru-RU" i="1" u="sng" dirty="0" err="1" smtClean="0"/>
              <a:t>Поглинута</a:t>
            </a:r>
            <a:r>
              <a:rPr lang="ru-RU" i="1" u="sng" dirty="0" smtClean="0"/>
              <a:t> доза </a:t>
            </a:r>
            <a:r>
              <a:rPr lang="ru-RU" dirty="0" smtClean="0"/>
              <a:t>–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поглиненої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 на </a:t>
            </a:r>
            <a:r>
              <a:rPr lang="ru-RU" dirty="0" err="1" smtClean="0"/>
              <a:t>одиницю</a:t>
            </a:r>
            <a:r>
              <a:rPr lang="ru-RU" dirty="0" smtClean="0"/>
              <a:t> </a:t>
            </a:r>
            <a:r>
              <a:rPr lang="ru-RU" dirty="0" err="1" smtClean="0"/>
              <a:t>маси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. </a:t>
            </a:r>
            <a:r>
              <a:rPr lang="ru-RU" dirty="0" err="1" smtClean="0"/>
              <a:t>Одиницями</a:t>
            </a:r>
            <a:r>
              <a:rPr lang="ru-RU" dirty="0" smtClean="0"/>
              <a:t> </a:t>
            </a:r>
            <a:r>
              <a:rPr lang="ru-RU" dirty="0" err="1" smtClean="0"/>
              <a:t>виміру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Грей </a:t>
            </a:r>
            <a:r>
              <a:rPr lang="ru-RU" dirty="0" err="1" smtClean="0"/>
              <a:t>і</a:t>
            </a:r>
            <a:r>
              <a:rPr lang="ru-RU" dirty="0" smtClean="0"/>
              <a:t> Рад (</a:t>
            </a:r>
            <a:r>
              <a:rPr lang="en-US" b="1" u="sng" dirty="0" smtClean="0"/>
              <a:t>r</a:t>
            </a:r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adiation</a:t>
            </a:r>
            <a:r>
              <a:rPr lang="en-US" dirty="0" smtClean="0"/>
              <a:t> </a:t>
            </a:r>
            <a:r>
              <a:rPr lang="en-US" b="1" u="sng" dirty="0" smtClean="0"/>
              <a:t>a</a:t>
            </a:r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bsorbed</a:t>
            </a:r>
            <a:r>
              <a:rPr lang="en-US" dirty="0" smtClean="0"/>
              <a:t> </a:t>
            </a:r>
            <a:r>
              <a:rPr lang="en-US" b="1" u="sng" dirty="0" smtClean="0"/>
              <a:t>d</a:t>
            </a:r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ose</a:t>
            </a:r>
            <a:r>
              <a:rPr lang="en-US" dirty="0" smtClean="0"/>
              <a:t>)</a:t>
            </a:r>
            <a:r>
              <a:rPr lang="ru-RU" dirty="0" smtClean="0"/>
              <a:t>. При </a:t>
            </a:r>
            <a:r>
              <a:rPr lang="ru-RU" dirty="0" err="1" smtClean="0"/>
              <a:t>цьому</a:t>
            </a:r>
            <a:r>
              <a:rPr lang="ru-RU" dirty="0" smtClean="0"/>
              <a:t> 1 Гр = 100 рад.</a:t>
            </a:r>
          </a:p>
          <a:p>
            <a:endParaRPr lang="ru-RU" dirty="0"/>
          </a:p>
        </p:txBody>
      </p:sp>
      <p:pic>
        <p:nvPicPr>
          <p:cNvPr id="4" name="Рисунок 3" descr="200px-Roentgen2.jpg"/>
          <p:cNvPicPr>
            <a:picLocks noChangeAspect="1"/>
          </p:cNvPicPr>
          <p:nvPr/>
        </p:nvPicPr>
        <p:blipFill>
          <a:blip r:embed="rId2" cstate="print"/>
          <a:srcRect t="5931"/>
          <a:stretch>
            <a:fillRect/>
          </a:stretch>
        </p:blipFill>
        <p:spPr>
          <a:xfrm>
            <a:off x="683568" y="1365971"/>
            <a:ext cx="2160240" cy="28551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436510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В.К.Рентген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332656"/>
            <a:ext cx="5637312" cy="612068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i="1" u="sng" dirty="0" err="1" smtClean="0"/>
              <a:t>Еквівалентна</a:t>
            </a:r>
            <a:r>
              <a:rPr lang="ru-RU" i="1" u="sng" dirty="0" smtClean="0"/>
              <a:t> доза </a:t>
            </a:r>
            <a:r>
              <a:rPr lang="ru-RU" dirty="0" smtClean="0"/>
              <a:t>– </a:t>
            </a:r>
            <a:r>
              <a:rPr lang="ru-RU" dirty="0" err="1" smtClean="0"/>
              <a:t>міра</a:t>
            </a:r>
            <a:r>
              <a:rPr lang="ru-RU" dirty="0" smtClean="0"/>
              <a:t> </a:t>
            </a:r>
            <a:r>
              <a:rPr lang="ru-RU" dirty="0" err="1" smtClean="0"/>
              <a:t>біологічного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на </a:t>
            </a:r>
            <a:r>
              <a:rPr lang="ru-RU" dirty="0" err="1" smtClean="0"/>
              <a:t>живі</a:t>
            </a:r>
            <a:r>
              <a:rPr lang="ru-RU" dirty="0" smtClean="0"/>
              <a:t> </a:t>
            </a:r>
            <a:r>
              <a:rPr lang="ru-RU" dirty="0" err="1" smtClean="0"/>
              <a:t>організми</a:t>
            </a:r>
            <a:r>
              <a:rPr lang="ru-RU" dirty="0" smtClean="0"/>
              <a:t>, </a:t>
            </a:r>
            <a:r>
              <a:rPr lang="ru-RU" dirty="0" err="1" smtClean="0"/>
              <a:t>розраховується</a:t>
            </a:r>
            <a:r>
              <a:rPr lang="ru-RU" dirty="0" smtClean="0"/>
              <a:t> як </a:t>
            </a:r>
            <a:r>
              <a:rPr lang="ru-RU" dirty="0" err="1" smtClean="0"/>
              <a:t>поглинена</a:t>
            </a:r>
            <a:r>
              <a:rPr lang="ru-RU" dirty="0" smtClean="0"/>
              <a:t> доза, помножена на </a:t>
            </a:r>
            <a:r>
              <a:rPr lang="ru-RU" dirty="0" err="1" smtClean="0"/>
              <a:t>коефіцієнт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 (КЯ),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показує</a:t>
            </a:r>
            <a:r>
              <a:rPr lang="ru-RU" dirty="0" smtClean="0"/>
              <a:t> </a:t>
            </a:r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даного</a:t>
            </a:r>
            <a:r>
              <a:rPr lang="ru-RU" dirty="0" smtClean="0"/>
              <a:t> виду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 </a:t>
            </a:r>
            <a:r>
              <a:rPr lang="ru-RU" dirty="0" err="1" smtClean="0"/>
              <a:t>ушкоджувати</a:t>
            </a:r>
            <a:r>
              <a:rPr lang="ru-RU" dirty="0" smtClean="0"/>
              <a:t> </a:t>
            </a:r>
            <a:r>
              <a:rPr lang="ru-RU" dirty="0" err="1" smtClean="0"/>
              <a:t>тканини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. </a:t>
            </a:r>
            <a:r>
              <a:rPr lang="ru-RU" dirty="0" err="1" smtClean="0"/>
              <a:t>Одиницями</a:t>
            </a:r>
            <a:r>
              <a:rPr lang="ru-RU" dirty="0" smtClean="0"/>
              <a:t> </a:t>
            </a:r>
            <a:r>
              <a:rPr lang="ru-RU" dirty="0" err="1" smtClean="0"/>
              <a:t>виміру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Бер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Зіверт</a:t>
            </a:r>
            <a:r>
              <a:rPr lang="ru-RU" dirty="0" smtClean="0"/>
              <a:t>. КЯ для </a:t>
            </a:r>
            <a:r>
              <a:rPr lang="ru-RU" dirty="0" err="1" smtClean="0"/>
              <a:t>рентгенівських</a:t>
            </a:r>
            <a:r>
              <a:rPr lang="ru-RU" dirty="0" smtClean="0"/>
              <a:t>, бета-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гамма-променів</a:t>
            </a:r>
            <a:r>
              <a:rPr lang="ru-RU" dirty="0" smtClean="0"/>
              <a:t> </a:t>
            </a:r>
            <a:r>
              <a:rPr lang="ru-RU" dirty="0" err="1" smtClean="0"/>
              <a:t>дорівнює</a:t>
            </a:r>
            <a:r>
              <a:rPr lang="ru-RU" dirty="0" smtClean="0"/>
              <a:t> 1, для </a:t>
            </a:r>
            <a:r>
              <a:rPr lang="ru-RU" dirty="0" err="1" smtClean="0"/>
              <a:t>протонів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нейтронів</a:t>
            </a:r>
            <a:r>
              <a:rPr lang="ru-RU" dirty="0" smtClean="0"/>
              <a:t> 3-10, для альфа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 20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443711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Р. </a:t>
            </a:r>
            <a:r>
              <a:rPr lang="uk-UA" dirty="0" err="1" smtClean="0"/>
              <a:t>Зіверт</a:t>
            </a:r>
            <a:endParaRPr lang="ru-RU" dirty="0"/>
          </a:p>
        </p:txBody>
      </p:sp>
      <p:pic>
        <p:nvPicPr>
          <p:cNvPr id="5" name="Рисунок 4" descr="npid_418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556792"/>
            <a:ext cx="2100954" cy="2636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Другая 2">
      <a:majorFont>
        <a:latin typeface="Lucida Sans Unicode"/>
        <a:ea typeface=""/>
        <a:cs typeface=""/>
      </a:majorFont>
      <a:minorFont>
        <a:latin typeface="Comic Sans MS"/>
        <a:ea typeface=""/>
        <a:cs typeface="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302</TotalTime>
  <Words>1783</Words>
  <Application>Microsoft Office PowerPoint</Application>
  <PresentationFormat>Екран (4:3)</PresentationFormat>
  <Paragraphs>158</Paragraphs>
  <Slides>28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28</vt:i4>
      </vt:variant>
    </vt:vector>
  </HeadingPairs>
  <TitlesOfParts>
    <vt:vector size="35" baseType="lpstr">
      <vt:lpstr>Comic Sans MS</vt:lpstr>
      <vt:lpstr>Lucida Sans Unicode</vt:lpstr>
      <vt:lpstr>Verdana</vt:lpstr>
      <vt:lpstr>Wingdings</vt:lpstr>
      <vt:lpstr>Wingdings 2</vt:lpstr>
      <vt:lpstr>Wingdings 3</vt:lpstr>
      <vt:lpstr>Открытая</vt:lpstr>
      <vt:lpstr>Розв’язування задач. Підготовка до контрольної робот фізика 9 клас 11.02.2021</vt:lpstr>
      <vt:lpstr>Вплив радіації на організм людини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Джерела природної радіації </vt:lpstr>
      <vt:lpstr>Презентація PowerPoint</vt:lpstr>
      <vt:lpstr>Презентація PowerPoint</vt:lpstr>
      <vt:lpstr>Штучні джерела радіації </vt:lpstr>
      <vt:lpstr>Презентація PowerPoint</vt:lpstr>
      <vt:lpstr>Вплив радіації на організм людини </vt:lpstr>
      <vt:lpstr>Презентація PowerPoint</vt:lpstr>
      <vt:lpstr>Презентація PowerPoint</vt:lpstr>
      <vt:lpstr>Наслідки впливу радіації на організм людини </vt:lpstr>
      <vt:lpstr>Презентація PowerPoint</vt:lpstr>
      <vt:lpstr>Стохастичні (випадкові) наслідки впливу радіації на організм людини </vt:lpstr>
      <vt:lpstr>Презентація PowerPoint</vt:lpstr>
      <vt:lpstr>Презентація PowerPoint</vt:lpstr>
      <vt:lpstr>Не стохастичні наслідки впливу радіації на організм людини 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Вплив </dc:title>
  <dc:creator>Garbuz</dc:creator>
  <cp:lastModifiedBy>RePack by Diakov</cp:lastModifiedBy>
  <cp:revision>60</cp:revision>
  <dcterms:created xsi:type="dcterms:W3CDTF">2012-04-07T06:35:17Z</dcterms:created>
  <dcterms:modified xsi:type="dcterms:W3CDTF">2021-03-25T16:11:28Z</dcterms:modified>
</cp:coreProperties>
</file>