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9" r:id="rId3"/>
    <p:sldId id="257" r:id="rId4"/>
    <p:sldId id="258" r:id="rId5"/>
    <p:sldId id="260" r:id="rId6"/>
    <p:sldId id="262" r:id="rId7"/>
    <p:sldId id="263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6" d="100"/>
          <a:sy n="36" d="100"/>
        </p:scale>
        <p:origin x="684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1B763-71C7-4329-9D44-0CEC4E1DF1D1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CBB404-5DD0-4F84-9C64-43D199A1C180}" type="slidenum">
              <a:rPr lang="ru-RU" smtClean="0"/>
              <a:t>‹№›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1B763-71C7-4329-9D44-0CEC4E1DF1D1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BB404-5DD0-4F84-9C64-43D199A1C18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1B763-71C7-4329-9D44-0CEC4E1DF1D1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BB404-5DD0-4F84-9C64-43D199A1C18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1B763-71C7-4329-9D44-0CEC4E1DF1D1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BB404-5DD0-4F84-9C64-43D199A1C18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1B763-71C7-4329-9D44-0CEC4E1DF1D1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BB404-5DD0-4F84-9C64-43D199A1C18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1B763-71C7-4329-9D44-0CEC4E1DF1D1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BB404-5DD0-4F84-9C64-43D199A1C180}" type="slidenum">
              <a:rPr lang="ru-RU" smtClean="0"/>
              <a:t>‹№›</a:t>
            </a:fld>
            <a:endParaRPr lang="ru-RU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1B763-71C7-4329-9D44-0CEC4E1DF1D1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BB404-5DD0-4F84-9C64-43D199A1C180}" type="slidenum">
              <a:rPr lang="ru-RU" smtClean="0"/>
              <a:t>‹№›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1B763-71C7-4329-9D44-0CEC4E1DF1D1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BB404-5DD0-4F84-9C64-43D199A1C18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1B763-71C7-4329-9D44-0CEC4E1DF1D1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BB404-5DD0-4F84-9C64-43D199A1C18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1B763-71C7-4329-9D44-0CEC4E1DF1D1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BB404-5DD0-4F84-9C64-43D199A1C18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1B763-71C7-4329-9D44-0CEC4E1DF1D1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BB404-5DD0-4F84-9C64-43D199A1C18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7101B763-71C7-4329-9D44-0CEC4E1DF1D1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BCBB404-5DD0-4F84-9C64-43D199A1C180}" type="slidenum">
              <a:rPr lang="ru-RU" smtClean="0"/>
              <a:t>‹№›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8413" y="2967335"/>
            <a:ext cx="8667181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Електричний </a:t>
            </a:r>
            <a:r>
              <a:rPr lang="uk-UA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струм.</a:t>
            </a:r>
          </a:p>
          <a:p>
            <a:pPr algn="ctr"/>
            <a:r>
              <a:rPr lang="uk-UA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Дії електричного струму.</a:t>
            </a:r>
          </a:p>
          <a:p>
            <a:pPr algn="ctr"/>
            <a:r>
              <a:rPr lang="uk-UA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Фізика 8 клас 10.02.2021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2985475" cy="23510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146534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6632"/>
            <a:ext cx="5154960" cy="3539527"/>
          </a:xfrm>
        </p:spPr>
        <p:txBody>
          <a:bodyPr>
            <a:noAutofit/>
          </a:bodyPr>
          <a:lstStyle/>
          <a:p>
            <a:r>
              <a:rPr lang="ru-RU" sz="2800" dirty="0" smtClean="0"/>
              <a:t>З </a:t>
            </a:r>
            <a:r>
              <a:rPr lang="ru-RU" sz="2800" dirty="0" err="1" smtClean="0"/>
              <a:t>небажаною</a:t>
            </a:r>
            <a:r>
              <a:rPr lang="ru-RU" sz="2800" dirty="0" smtClean="0"/>
              <a:t> </a:t>
            </a:r>
            <a:r>
              <a:rPr lang="ru-RU" sz="2800" dirty="0" err="1"/>
              <a:t>електризацією</a:t>
            </a:r>
            <a:r>
              <a:rPr lang="ru-RU" sz="2800" dirty="0"/>
              <a:t> в </a:t>
            </a:r>
            <a:r>
              <a:rPr lang="ru-RU" sz="2800" dirty="0" err="1"/>
              <a:t>побуті</a:t>
            </a:r>
            <a:r>
              <a:rPr lang="ru-RU" sz="2800" dirty="0"/>
              <a:t> та в </a:t>
            </a:r>
            <a:r>
              <a:rPr lang="ru-RU" sz="2800" dirty="0" err="1"/>
              <a:t>промисловості</a:t>
            </a:r>
            <a:r>
              <a:rPr lang="ru-RU" sz="2800" dirty="0"/>
              <a:t> </a:t>
            </a:r>
            <a:r>
              <a:rPr lang="ru-RU" sz="2800" dirty="0" err="1"/>
              <a:t>борються</a:t>
            </a:r>
            <a:r>
              <a:rPr lang="ru-RU" sz="2800" dirty="0"/>
              <a:t>, </a:t>
            </a:r>
            <a:r>
              <a:rPr lang="ru-RU" sz="2800" dirty="0" err="1"/>
              <a:t>підвищуючи</a:t>
            </a:r>
            <a:r>
              <a:rPr lang="ru-RU" sz="2800" dirty="0"/>
              <a:t> </a:t>
            </a:r>
            <a:r>
              <a:rPr lang="ru-RU" sz="2800" dirty="0" err="1"/>
              <a:t>вологість</a:t>
            </a:r>
            <a:r>
              <a:rPr lang="ru-RU" sz="2800" dirty="0"/>
              <a:t> </a:t>
            </a:r>
            <a:r>
              <a:rPr lang="ru-RU" sz="2800" dirty="0" err="1"/>
              <a:t>повітря</a:t>
            </a:r>
            <a:r>
              <a:rPr lang="ru-RU" sz="2800" dirty="0"/>
              <a:t> в </a:t>
            </a:r>
            <a:r>
              <a:rPr lang="ru-RU" sz="2800" dirty="0" err="1"/>
              <a:t>приміщенні</a:t>
            </a:r>
            <a:r>
              <a:rPr lang="ru-RU" sz="2800" dirty="0"/>
              <a:t>, </a:t>
            </a:r>
            <a:r>
              <a:rPr lang="ru-RU" sz="2800" dirty="0" err="1"/>
              <a:t>натираючи</a:t>
            </a:r>
            <a:r>
              <a:rPr lang="ru-RU" sz="2800" dirty="0"/>
              <a:t> </a:t>
            </a:r>
            <a:r>
              <a:rPr lang="ru-RU" sz="2800" dirty="0" err="1"/>
              <a:t>підлогу</a:t>
            </a:r>
            <a:r>
              <a:rPr lang="ru-RU" sz="2800" dirty="0"/>
              <a:t> й </a:t>
            </a:r>
            <a:r>
              <a:rPr lang="ru-RU" sz="2800" dirty="0" err="1"/>
              <a:t>стіни</a:t>
            </a:r>
            <a:r>
              <a:rPr lang="ru-RU" sz="2800" dirty="0"/>
              <a:t> </a:t>
            </a:r>
            <a:r>
              <a:rPr lang="ru-RU" sz="2800" dirty="0" err="1"/>
              <a:t>антиста-тичною</a:t>
            </a:r>
            <a:r>
              <a:rPr lang="ru-RU" sz="2800" dirty="0"/>
              <a:t> мастикою.</a:t>
            </a:r>
            <a:br>
              <a:rPr lang="ru-RU" sz="2800" dirty="0"/>
            </a:br>
            <a:r>
              <a:rPr lang="ru-RU" sz="2800" dirty="0"/>
              <a:t>Практично не </a:t>
            </a:r>
            <a:r>
              <a:rPr lang="ru-RU" sz="2800" dirty="0" err="1"/>
              <a:t>електризуються</a:t>
            </a:r>
            <a:r>
              <a:rPr lang="ru-RU" sz="2800" dirty="0"/>
              <a:t> </a:t>
            </a:r>
            <a:r>
              <a:rPr lang="ru-RU" sz="2800" dirty="0" err="1"/>
              <a:t>одяг</a:t>
            </a:r>
            <a:r>
              <a:rPr lang="ru-RU" sz="2800" dirty="0"/>
              <a:t> </a:t>
            </a:r>
            <a:r>
              <a:rPr lang="ru-RU" sz="2800" dirty="0" err="1"/>
              <a:t>із</a:t>
            </a:r>
            <a:r>
              <a:rPr lang="ru-RU" sz="2800" dirty="0"/>
              <a:t> природного волокна – </a:t>
            </a:r>
            <a:r>
              <a:rPr lang="ru-RU" sz="2800" dirty="0" err="1"/>
              <a:t>бавовни</a:t>
            </a:r>
            <a:r>
              <a:rPr lang="ru-RU" sz="2800" dirty="0"/>
              <a:t> та </a:t>
            </a:r>
            <a:r>
              <a:rPr lang="ru-RU" sz="2800" dirty="0" err="1"/>
              <a:t>льону</a:t>
            </a:r>
            <a:r>
              <a:rPr lang="ru-RU" sz="2800" dirty="0"/>
              <a:t>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060848"/>
            <a:ext cx="4186436" cy="41864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974836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7315200" cy="1154097"/>
          </a:xfrm>
        </p:spPr>
        <p:txBody>
          <a:bodyPr>
            <a:normAutofit fontScale="90000"/>
          </a:bodyPr>
          <a:lstStyle/>
          <a:p>
            <a:r>
              <a:rPr lang="ru-RU" dirty="0"/>
              <a:t>Статична </a:t>
            </a:r>
            <a:r>
              <a:rPr lang="ru-RU" dirty="0" err="1"/>
              <a:t>електрика</a:t>
            </a:r>
            <a:r>
              <a:rPr lang="ru-RU" dirty="0"/>
              <a:t> </a:t>
            </a:r>
            <a:r>
              <a:rPr lang="ru-RU" dirty="0" err="1"/>
              <a:t>використовується</a:t>
            </a:r>
            <a:r>
              <a:rPr lang="ru-RU" dirty="0"/>
              <a:t> </a:t>
            </a:r>
            <a:r>
              <a:rPr lang="ru-RU" dirty="0" err="1"/>
              <a:t>людиною</a:t>
            </a:r>
            <a:r>
              <a:rPr lang="ru-RU" dirty="0"/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916832"/>
            <a:ext cx="7315200" cy="3539527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u-RU" sz="2400" dirty="0" smtClean="0"/>
              <a:t>для </a:t>
            </a:r>
            <a:r>
              <a:rPr lang="ru-RU" sz="2400" dirty="0" err="1"/>
              <a:t>лікування</a:t>
            </a:r>
            <a:r>
              <a:rPr lang="ru-RU" sz="2400" dirty="0"/>
              <a:t> </a:t>
            </a:r>
            <a:r>
              <a:rPr lang="ru-RU" sz="2400" dirty="0" err="1"/>
              <a:t>органів</a:t>
            </a:r>
            <a:r>
              <a:rPr lang="ru-RU" sz="2400" dirty="0"/>
              <a:t> </a:t>
            </a:r>
            <a:r>
              <a:rPr lang="ru-RU" sz="2400" dirty="0" err="1"/>
              <a:t>дихання</a:t>
            </a:r>
            <a:r>
              <a:rPr lang="ru-RU" sz="2400" dirty="0"/>
              <a:t> </a:t>
            </a:r>
            <a:r>
              <a:rPr lang="ru-RU" sz="2400" dirty="0" err="1"/>
              <a:t>спеціальними</a:t>
            </a:r>
            <a:r>
              <a:rPr lang="ru-RU" sz="2400" dirty="0"/>
              <a:t> </a:t>
            </a:r>
            <a:r>
              <a:rPr lang="ru-RU" sz="2400" dirty="0" err="1"/>
              <a:t>електроаерозолями</a:t>
            </a:r>
            <a:r>
              <a:rPr lang="ru-RU" sz="2400" dirty="0" smtClean="0"/>
              <a:t>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400" dirty="0" smtClean="0"/>
              <a:t> </a:t>
            </a:r>
            <a:r>
              <a:rPr lang="ru-RU" sz="2400" dirty="0"/>
              <a:t>для </a:t>
            </a:r>
            <a:r>
              <a:rPr lang="ru-RU" sz="2400" dirty="0" err="1"/>
              <a:t>очищення</a:t>
            </a:r>
            <a:r>
              <a:rPr lang="ru-RU" sz="2400" dirty="0"/>
              <a:t> </a:t>
            </a:r>
            <a:r>
              <a:rPr lang="ru-RU" sz="2400" dirty="0" err="1"/>
              <a:t>повітря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пилу й </a:t>
            </a:r>
            <a:r>
              <a:rPr lang="ru-RU" sz="2400" dirty="0" err="1"/>
              <a:t>сажі</a:t>
            </a:r>
            <a:r>
              <a:rPr lang="ru-RU" sz="2400" dirty="0"/>
              <a:t> за </a:t>
            </a:r>
            <a:r>
              <a:rPr lang="ru-RU" sz="2400" dirty="0" err="1"/>
              <a:t>допомогою</a:t>
            </a:r>
            <a:r>
              <a:rPr lang="ru-RU" sz="2400" dirty="0"/>
              <a:t> </a:t>
            </a:r>
            <a:r>
              <a:rPr lang="ru-RU" sz="2400" dirty="0" err="1"/>
              <a:t>електростатичних</a:t>
            </a:r>
            <a:r>
              <a:rPr lang="ru-RU" sz="2400" dirty="0"/>
              <a:t> </a:t>
            </a:r>
            <a:r>
              <a:rPr lang="ru-RU" sz="2400" dirty="0" err="1" smtClean="0"/>
              <a:t>фільтрів</a:t>
            </a:r>
            <a:r>
              <a:rPr lang="ru-RU" sz="2400" dirty="0" smtClean="0"/>
              <a:t>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400" dirty="0" smtClean="0"/>
              <a:t>в </a:t>
            </a:r>
            <a:r>
              <a:rPr lang="ru-RU" sz="2400" dirty="0" err="1"/>
              <a:t>електрокопіювальних</a:t>
            </a:r>
            <a:r>
              <a:rPr lang="ru-RU" sz="2400" dirty="0"/>
              <a:t> </a:t>
            </a:r>
            <a:r>
              <a:rPr lang="ru-RU" sz="2400" dirty="0" err="1"/>
              <a:t>пристроях</a:t>
            </a:r>
            <a:r>
              <a:rPr lang="ru-RU" sz="2400" dirty="0"/>
              <a:t> (</a:t>
            </a:r>
            <a:r>
              <a:rPr lang="ru-RU" sz="2400" dirty="0" err="1"/>
              <a:t>наприклад</a:t>
            </a:r>
            <a:r>
              <a:rPr lang="ru-RU" sz="2400" dirty="0"/>
              <a:t>, у </a:t>
            </a:r>
            <a:r>
              <a:rPr lang="ru-RU" sz="2400" dirty="0" err="1"/>
              <a:t>ксероксі</a:t>
            </a:r>
            <a:r>
              <a:rPr lang="ru-RU" sz="2400" dirty="0" smtClean="0"/>
              <a:t>);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400" dirty="0" smtClean="0"/>
              <a:t> </a:t>
            </a:r>
            <a:r>
              <a:rPr lang="ru-RU" sz="2400" dirty="0"/>
              <a:t>для </a:t>
            </a:r>
            <a:r>
              <a:rPr lang="ru-RU" sz="2400" dirty="0" err="1"/>
              <a:t>фарбування</a:t>
            </a:r>
            <a:r>
              <a:rPr lang="ru-RU" sz="2400" dirty="0"/>
              <a:t> тканин у </a:t>
            </a:r>
            <a:r>
              <a:rPr lang="ru-RU" sz="2400" dirty="0" err="1" smtClean="0"/>
              <a:t>фарбувальнях</a:t>
            </a:r>
            <a:r>
              <a:rPr lang="ru-RU" sz="2400" dirty="0" smtClean="0"/>
              <a:t>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400" dirty="0" smtClean="0"/>
              <a:t>для </a:t>
            </a:r>
            <a:r>
              <a:rPr lang="ru-RU" sz="2400" dirty="0" err="1"/>
              <a:t>копчення</a:t>
            </a:r>
            <a:r>
              <a:rPr lang="ru-RU" sz="2400" dirty="0"/>
              <a:t> </a:t>
            </a:r>
            <a:r>
              <a:rPr lang="ru-RU" sz="2400" dirty="0" err="1"/>
              <a:t>риби</a:t>
            </a:r>
            <a:r>
              <a:rPr lang="ru-RU" sz="2400" dirty="0"/>
              <a:t> на </a:t>
            </a:r>
            <a:r>
              <a:rPr lang="ru-RU" sz="2400" dirty="0" err="1"/>
              <a:t>спеціалізованих</a:t>
            </a:r>
            <a:r>
              <a:rPr lang="ru-RU" sz="2400" dirty="0"/>
              <a:t> </a:t>
            </a:r>
            <a:r>
              <a:rPr lang="ru-RU" sz="2400" dirty="0" err="1"/>
              <a:t>комбінатах</a:t>
            </a:r>
            <a:r>
              <a:rPr lang="ru-RU" sz="2400" dirty="0"/>
              <a:t> (у </a:t>
            </a:r>
            <a:r>
              <a:rPr lang="ru-RU" sz="2400" dirty="0" err="1"/>
              <a:t>спеціалізованих</a:t>
            </a:r>
            <a:r>
              <a:rPr lang="ru-RU" sz="2400" dirty="0"/>
              <a:t> камерах контейнер з </a:t>
            </a:r>
            <a:r>
              <a:rPr lang="ru-RU" sz="2400" dirty="0" err="1"/>
              <a:t>рибою</a:t>
            </a:r>
            <a:r>
              <a:rPr lang="ru-RU" sz="2400" dirty="0"/>
              <a:t> </a:t>
            </a:r>
            <a:r>
              <a:rPr lang="ru-RU" sz="2400" dirty="0" err="1"/>
              <a:t>заряджають</a:t>
            </a:r>
            <a:r>
              <a:rPr lang="ru-RU" sz="2400" dirty="0"/>
              <a:t> </a:t>
            </a:r>
            <a:r>
              <a:rPr lang="ru-RU" sz="2400" dirty="0" err="1"/>
              <a:t>позитивним</a:t>
            </a:r>
            <a:r>
              <a:rPr lang="ru-RU" sz="2400" dirty="0"/>
              <a:t> зарядом, а </a:t>
            </a:r>
            <a:r>
              <a:rPr lang="ru-RU" sz="2400" dirty="0" err="1"/>
              <a:t>електроди</a:t>
            </a:r>
            <a:r>
              <a:rPr lang="ru-RU" sz="2400" dirty="0"/>
              <a:t> – </a:t>
            </a:r>
            <a:r>
              <a:rPr lang="ru-RU" sz="2400" dirty="0" err="1"/>
              <a:t>негативним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значно</a:t>
            </a:r>
            <a:r>
              <a:rPr lang="ru-RU" sz="2400" dirty="0"/>
              <a:t> </a:t>
            </a:r>
            <a:r>
              <a:rPr lang="ru-RU" sz="2400" dirty="0" err="1"/>
              <a:t>прискорює</a:t>
            </a:r>
            <a:r>
              <a:rPr lang="ru-RU" sz="2400" dirty="0"/>
              <a:t> </a:t>
            </a:r>
            <a:r>
              <a:rPr lang="ru-RU" sz="2400" dirty="0" err="1"/>
              <a:t>процес</a:t>
            </a:r>
            <a:r>
              <a:rPr lang="ru-RU" sz="2400" dirty="0"/>
              <a:t> </a:t>
            </a:r>
            <a:r>
              <a:rPr lang="ru-RU" sz="2400" dirty="0" err="1"/>
              <a:t>копчення</a:t>
            </a:r>
            <a:r>
              <a:rPr lang="ru-RU" sz="24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592237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692696"/>
            <a:ext cx="7315200" cy="1154097"/>
          </a:xfrm>
        </p:spPr>
        <p:txBody>
          <a:bodyPr/>
          <a:lstStyle/>
          <a:p>
            <a:r>
              <a:rPr lang="uk-UA" dirty="0" smtClean="0"/>
              <a:t>План роботи на </a:t>
            </a:r>
            <a:r>
              <a:rPr lang="uk-UA" dirty="0" err="1" smtClean="0"/>
              <a:t>уроі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914400" y="2276873"/>
            <a:ext cx="7315200" cy="4032488"/>
          </a:xfrm>
        </p:spPr>
        <p:txBody>
          <a:bodyPr/>
          <a:lstStyle/>
          <a:p>
            <a:r>
              <a:rPr lang="uk-UA" dirty="0" smtClean="0"/>
              <a:t>Перегляньте презентацію</a:t>
            </a:r>
          </a:p>
          <a:p>
            <a:endParaRPr lang="uk-UA" dirty="0" smtClean="0"/>
          </a:p>
          <a:p>
            <a:r>
              <a:rPr lang="uk-UA" dirty="0" smtClean="0"/>
              <a:t>Запишіть коротко основний матеріал</a:t>
            </a:r>
          </a:p>
          <a:p>
            <a:endParaRPr lang="uk-UA" dirty="0" smtClean="0"/>
          </a:p>
          <a:p>
            <a:r>
              <a:rPr lang="uk-UA" dirty="0" smtClean="0"/>
              <a:t>Опрацюйте параграф 23,24</a:t>
            </a:r>
          </a:p>
          <a:p>
            <a:endParaRPr lang="uk-UA" dirty="0"/>
          </a:p>
          <a:p>
            <a:r>
              <a:rPr lang="uk-UA" dirty="0" smtClean="0"/>
              <a:t>Зверніть увагу на дію електричного струму на організм</a:t>
            </a:r>
          </a:p>
          <a:p>
            <a:r>
              <a:rPr lang="uk-UA" dirty="0" smtClean="0"/>
              <a:t>Домашнє завдання :параграф 23,24 вивчити , вправа 23 </a:t>
            </a:r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14243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764704"/>
            <a:ext cx="7315200" cy="1154097"/>
          </a:xfrm>
        </p:spPr>
        <p:txBody>
          <a:bodyPr/>
          <a:lstStyle/>
          <a:p>
            <a:r>
              <a:rPr lang="uk-UA" dirty="0" smtClean="0"/>
              <a:t>Електричний струм – це…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2564904"/>
            <a:ext cx="7315200" cy="3539527"/>
          </a:xfrm>
        </p:spPr>
        <p:txBody>
          <a:bodyPr>
            <a:normAutofit fontScale="92500" lnSpcReduction="20000"/>
          </a:bodyPr>
          <a:lstStyle/>
          <a:p>
            <a:pPr marL="45720" indent="0">
              <a:buNone/>
            </a:pPr>
            <a:r>
              <a:rPr lang="ru-RU" dirty="0" smtClean="0"/>
              <a:t>(</a:t>
            </a:r>
            <a:r>
              <a:rPr lang="ru-RU" sz="3200" dirty="0"/>
              <a:t>англ. </a:t>
            </a:r>
            <a:r>
              <a:rPr lang="ru-RU" sz="3200" dirty="0" err="1"/>
              <a:t>electric</a:t>
            </a:r>
            <a:r>
              <a:rPr lang="ru-RU" sz="3200" dirty="0"/>
              <a:t> </a:t>
            </a:r>
            <a:r>
              <a:rPr lang="ru-RU" sz="3200" dirty="0" err="1"/>
              <a:t>current</a:t>
            </a:r>
            <a:r>
              <a:rPr lang="ru-RU" sz="3200" dirty="0"/>
              <a:t>) — </a:t>
            </a:r>
            <a:r>
              <a:rPr lang="ru-RU" sz="3200" dirty="0" err="1"/>
              <a:t>упорядкований</a:t>
            </a:r>
            <a:r>
              <a:rPr lang="ru-RU" sz="3200" dirty="0"/>
              <a:t> </a:t>
            </a:r>
            <a:r>
              <a:rPr lang="ru-RU" sz="3200" dirty="0" err="1"/>
              <a:t>рух</a:t>
            </a:r>
            <a:r>
              <a:rPr lang="ru-RU" sz="3200" dirty="0"/>
              <a:t> </a:t>
            </a:r>
            <a:r>
              <a:rPr lang="ru-RU" sz="3200" dirty="0" err="1"/>
              <a:t>електричних</a:t>
            </a:r>
            <a:r>
              <a:rPr lang="ru-RU" sz="3200" dirty="0"/>
              <a:t> </a:t>
            </a:r>
            <a:r>
              <a:rPr lang="ru-RU" sz="3200" dirty="0" err="1"/>
              <a:t>зарядів</a:t>
            </a:r>
            <a:r>
              <a:rPr lang="ru-RU" sz="3200" dirty="0"/>
              <a:t> у </a:t>
            </a:r>
            <a:r>
              <a:rPr lang="ru-RU" sz="3200" dirty="0" err="1"/>
              <a:t>просторі</a:t>
            </a:r>
            <a:r>
              <a:rPr lang="ru-RU" sz="3200" dirty="0"/>
              <a:t>. Заряди, </a:t>
            </a:r>
            <a:r>
              <a:rPr lang="ru-RU" sz="3200" dirty="0" err="1"/>
              <a:t>які</a:t>
            </a:r>
            <a:r>
              <a:rPr lang="ru-RU" sz="3200" dirty="0"/>
              <a:t> </a:t>
            </a:r>
            <a:r>
              <a:rPr lang="ru-RU" sz="3200" dirty="0" err="1"/>
              <a:t>створюють</a:t>
            </a:r>
            <a:r>
              <a:rPr lang="ru-RU" sz="3200" dirty="0"/>
              <a:t> </a:t>
            </a:r>
            <a:r>
              <a:rPr lang="ru-RU" sz="3200" dirty="0" err="1"/>
              <a:t>електричний</a:t>
            </a:r>
            <a:r>
              <a:rPr lang="ru-RU" sz="3200" dirty="0"/>
              <a:t> струм, </a:t>
            </a:r>
            <a:r>
              <a:rPr lang="ru-RU" sz="3200" dirty="0" err="1"/>
              <a:t>називають</a:t>
            </a:r>
            <a:r>
              <a:rPr lang="ru-RU" sz="3200" dirty="0"/>
              <a:t> </a:t>
            </a:r>
            <a:r>
              <a:rPr lang="ru-RU" sz="3200" dirty="0" err="1"/>
              <a:t>носіями</a:t>
            </a:r>
            <a:r>
              <a:rPr lang="ru-RU" sz="3200" dirty="0"/>
              <a:t> струму: у </a:t>
            </a:r>
            <a:r>
              <a:rPr lang="ru-RU" sz="3200" dirty="0" err="1"/>
              <a:t>металах</a:t>
            </a:r>
            <a:r>
              <a:rPr lang="ru-RU" sz="3200" dirty="0"/>
              <a:t> </a:t>
            </a:r>
            <a:r>
              <a:rPr lang="ru-RU" sz="3200" dirty="0" err="1"/>
              <a:t>це</a:t>
            </a:r>
            <a:r>
              <a:rPr lang="ru-RU" sz="3200" dirty="0"/>
              <a:t> </a:t>
            </a:r>
            <a:r>
              <a:rPr lang="ru-RU" sz="3200" dirty="0" err="1"/>
              <a:t>електрони</a:t>
            </a:r>
            <a:r>
              <a:rPr lang="ru-RU" sz="3200" dirty="0"/>
              <a:t>, у </a:t>
            </a:r>
            <a:r>
              <a:rPr lang="ru-RU" sz="3200" dirty="0" err="1"/>
              <a:t>напівпровідниках</a:t>
            </a:r>
            <a:r>
              <a:rPr lang="ru-RU" sz="3200" dirty="0"/>
              <a:t> — </a:t>
            </a:r>
            <a:r>
              <a:rPr lang="ru-RU" sz="3200" dirty="0" err="1"/>
              <a:t>електрони</a:t>
            </a:r>
            <a:r>
              <a:rPr lang="ru-RU" sz="3200" dirty="0"/>
              <a:t> та </a:t>
            </a:r>
            <a:r>
              <a:rPr lang="ru-RU" sz="3200" dirty="0" err="1"/>
              <a:t>дірки</a:t>
            </a:r>
            <a:r>
              <a:rPr lang="ru-RU" sz="3200" dirty="0"/>
              <a:t>, в </a:t>
            </a:r>
            <a:r>
              <a:rPr lang="ru-RU" sz="3200" dirty="0" err="1"/>
              <a:t>електролітах</a:t>
            </a:r>
            <a:r>
              <a:rPr lang="ru-RU" sz="3200" dirty="0"/>
              <a:t> — позитивно та негативно </a:t>
            </a:r>
            <a:r>
              <a:rPr lang="ru-RU" sz="3200" dirty="0" err="1"/>
              <a:t>заряджені</a:t>
            </a:r>
            <a:r>
              <a:rPr lang="ru-RU" sz="3200" dirty="0"/>
              <a:t> </a:t>
            </a:r>
            <a:r>
              <a:rPr lang="ru-RU" sz="3200" dirty="0" err="1"/>
              <a:t>йони</a:t>
            </a:r>
            <a:r>
              <a:rPr lang="ru-RU" sz="3200" dirty="0"/>
              <a:t>, в </a:t>
            </a:r>
            <a:r>
              <a:rPr lang="ru-RU" sz="3200" dirty="0" err="1"/>
              <a:t>іонізованих</a:t>
            </a:r>
            <a:r>
              <a:rPr lang="ru-RU" sz="3200" dirty="0"/>
              <a:t> газах — </a:t>
            </a:r>
            <a:r>
              <a:rPr lang="ru-RU" sz="3200" dirty="0" err="1"/>
              <a:t>йони</a:t>
            </a:r>
            <a:r>
              <a:rPr lang="ru-RU" sz="3200" dirty="0"/>
              <a:t> й </a:t>
            </a:r>
            <a:r>
              <a:rPr lang="ru-RU" sz="3200" dirty="0" err="1"/>
              <a:t>електрони</a:t>
            </a:r>
            <a:r>
              <a:rPr lang="ru-RU" sz="3200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4313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98" y="0"/>
            <a:ext cx="7315200" cy="1154097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Джерела електричного струму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484784"/>
            <a:ext cx="7315200" cy="3539527"/>
          </a:xfrm>
        </p:spPr>
        <p:txBody>
          <a:bodyPr/>
          <a:lstStyle/>
          <a:p>
            <a:r>
              <a:rPr lang="ru-RU" dirty="0" err="1"/>
              <a:t>Зрозуміло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будь-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справний</a:t>
            </a:r>
            <a:r>
              <a:rPr lang="ru-RU" dirty="0"/>
              <a:t> </a:t>
            </a:r>
            <a:r>
              <a:rPr lang="ru-RU" dirty="0" err="1"/>
              <a:t>електротехнічний</a:t>
            </a:r>
            <a:r>
              <a:rPr lang="ru-RU" dirty="0"/>
              <a:t> </a:t>
            </a:r>
            <a:r>
              <a:rPr lang="ru-RU" dirty="0" err="1"/>
              <a:t>пристрій</a:t>
            </a:r>
            <a:r>
              <a:rPr lang="ru-RU" dirty="0"/>
              <a:t> </a:t>
            </a:r>
            <a:r>
              <a:rPr lang="ru-RU" dirty="0" err="1"/>
              <a:t>працюватиме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тоді</a:t>
            </a:r>
            <a:r>
              <a:rPr lang="ru-RU" dirty="0"/>
              <a:t>, коли </a:t>
            </a:r>
            <a:r>
              <a:rPr lang="ru-RU" dirty="0" err="1"/>
              <a:t>виконані</a:t>
            </a:r>
            <a:r>
              <a:rPr lang="ru-RU" dirty="0"/>
              <a:t> </a:t>
            </a:r>
            <a:r>
              <a:rPr lang="ru-RU" dirty="0" err="1"/>
              <a:t>умови</a:t>
            </a:r>
            <a:r>
              <a:rPr lang="ru-RU" dirty="0"/>
              <a:t> </a:t>
            </a:r>
            <a:r>
              <a:rPr lang="ru-RU" dirty="0" err="1"/>
              <a:t>існування</a:t>
            </a:r>
            <a:r>
              <a:rPr lang="ru-RU" dirty="0"/>
              <a:t> </a:t>
            </a:r>
            <a:r>
              <a:rPr lang="ru-RU" dirty="0" err="1"/>
              <a:t>електричного</a:t>
            </a:r>
            <a:r>
              <a:rPr lang="ru-RU" dirty="0"/>
              <a:t> струму: </a:t>
            </a:r>
            <a:r>
              <a:rPr lang="ru-RU" dirty="0" err="1"/>
              <a:t>наявність</a:t>
            </a:r>
            <a:r>
              <a:rPr lang="ru-RU" dirty="0"/>
              <a:t> </a:t>
            </a:r>
            <a:r>
              <a:rPr lang="ru-RU" dirty="0" err="1"/>
              <a:t>вільних</a:t>
            </a:r>
            <a:r>
              <a:rPr lang="ru-RU" dirty="0"/>
              <a:t> </a:t>
            </a:r>
            <a:r>
              <a:rPr lang="ru-RU" dirty="0" err="1"/>
              <a:t>заряджених</a:t>
            </a:r>
            <a:r>
              <a:rPr lang="ru-RU" dirty="0"/>
              <a:t> </a:t>
            </a:r>
            <a:r>
              <a:rPr lang="ru-RU" dirty="0" err="1"/>
              <a:t>частинок</a:t>
            </a:r>
            <a:r>
              <a:rPr lang="ru-RU" dirty="0"/>
              <a:t> і </a:t>
            </a:r>
            <a:r>
              <a:rPr lang="ru-RU" dirty="0" err="1"/>
              <a:t>електричного</a:t>
            </a:r>
            <a:r>
              <a:rPr lang="ru-RU" dirty="0"/>
              <a:t> поля. За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електричного</a:t>
            </a:r>
            <a:r>
              <a:rPr lang="ru-RU" dirty="0"/>
              <a:t> поля «</a:t>
            </a:r>
            <a:r>
              <a:rPr lang="ru-RU" dirty="0" err="1"/>
              <a:t>відповідають</a:t>
            </a:r>
            <a:r>
              <a:rPr lang="ru-RU" dirty="0"/>
              <a:t>» </a:t>
            </a:r>
            <a:r>
              <a:rPr lang="ru-RU" dirty="0" err="1"/>
              <a:t>джерела</a:t>
            </a:r>
            <a:r>
              <a:rPr lang="ru-RU" dirty="0"/>
              <a:t> струму.</a:t>
            </a:r>
          </a:p>
        </p:txBody>
      </p:sp>
    </p:spTree>
    <p:extLst>
      <p:ext uri="{BB962C8B-B14F-4D97-AF65-F5344CB8AC3E}">
        <p14:creationId xmlns:p14="http://schemas.microsoft.com/office/powerpoint/2010/main" val="327823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836713"/>
            <a:ext cx="7315200" cy="5472648"/>
          </a:xfrm>
        </p:spPr>
        <p:txBody>
          <a:bodyPr>
            <a:normAutofit/>
          </a:bodyPr>
          <a:lstStyle/>
          <a:p>
            <a:r>
              <a:rPr lang="ru-RU" sz="2400" dirty="0" err="1"/>
              <a:t>Однак</a:t>
            </a:r>
            <a:r>
              <a:rPr lang="ru-RU" sz="2400" dirty="0"/>
              <a:t> </a:t>
            </a:r>
            <a:r>
              <a:rPr lang="ru-RU" sz="2400" dirty="0" err="1"/>
              <a:t>розділити</a:t>
            </a:r>
            <a:r>
              <a:rPr lang="ru-RU" sz="2400" dirty="0"/>
              <a:t> </a:t>
            </a:r>
            <a:r>
              <a:rPr lang="ru-RU" sz="2400" dirty="0" err="1"/>
              <a:t>різнойменні</a:t>
            </a:r>
            <a:r>
              <a:rPr lang="ru-RU" sz="2400" dirty="0"/>
              <a:t> заряди не так просто, </a:t>
            </a:r>
            <a:r>
              <a:rPr lang="ru-RU" sz="2400" dirty="0" err="1"/>
              <a:t>адже</a:t>
            </a:r>
            <a:r>
              <a:rPr lang="ru-RU" sz="2400" dirty="0"/>
              <a:t> </a:t>
            </a:r>
            <a:r>
              <a:rPr lang="ru-RU" sz="2400" dirty="0" err="1"/>
              <a:t>між</a:t>
            </a:r>
            <a:r>
              <a:rPr lang="ru-RU" sz="2400" dirty="0"/>
              <a:t> ними </a:t>
            </a:r>
            <a:r>
              <a:rPr lang="ru-RU" sz="2400" dirty="0" err="1"/>
              <a:t>існують</a:t>
            </a:r>
            <a:r>
              <a:rPr lang="ru-RU" sz="2400" dirty="0"/>
              <a:t> </a:t>
            </a:r>
            <a:r>
              <a:rPr lang="ru-RU" sz="2400" dirty="0" err="1"/>
              <a:t>сили</a:t>
            </a:r>
            <a:r>
              <a:rPr lang="ru-RU" sz="2400" dirty="0"/>
              <a:t> </a:t>
            </a:r>
            <a:r>
              <a:rPr lang="ru-RU" sz="2400" dirty="0" err="1"/>
              <a:t>притягання</a:t>
            </a:r>
            <a:r>
              <a:rPr lang="ru-RU" sz="2400" dirty="0"/>
              <a:t>. Для </a:t>
            </a:r>
            <a:r>
              <a:rPr lang="ru-RU" sz="2400" dirty="0" err="1"/>
              <a:t>розділення</a:t>
            </a:r>
            <a:r>
              <a:rPr lang="ru-RU" sz="2400" dirty="0"/>
              <a:t> у </a:t>
            </a:r>
            <a:r>
              <a:rPr lang="ru-RU" sz="2400" dirty="0" err="1"/>
              <a:t>джерелах</a:t>
            </a:r>
            <a:r>
              <a:rPr lang="ru-RU" sz="2400" dirty="0"/>
              <a:t> </a:t>
            </a:r>
            <a:r>
              <a:rPr lang="ru-RU" sz="2400" dirty="0" err="1"/>
              <a:t>електричного</a:t>
            </a:r>
            <a:r>
              <a:rPr lang="ru-RU" sz="2400" dirty="0"/>
              <a:t> струму </a:t>
            </a:r>
            <a:r>
              <a:rPr lang="ru-RU" sz="2400" dirty="0" err="1"/>
              <a:t>різнойменних</a:t>
            </a:r>
            <a:r>
              <a:rPr lang="ru-RU" sz="2400" dirty="0"/>
              <a:t> </a:t>
            </a:r>
            <a:r>
              <a:rPr lang="ru-RU" sz="2400" dirty="0" err="1"/>
              <a:t>зарядів</a:t>
            </a:r>
            <a:r>
              <a:rPr lang="ru-RU" sz="2400" dirty="0"/>
              <a:t>, а </a:t>
            </a:r>
            <a:r>
              <a:rPr lang="ru-RU" sz="2400" dirty="0" err="1"/>
              <a:t>отже</a:t>
            </a:r>
            <a:r>
              <a:rPr lang="ru-RU" sz="2400" dirty="0"/>
              <a:t>, для </a:t>
            </a:r>
            <a:r>
              <a:rPr lang="ru-RU" sz="2400" dirty="0" err="1"/>
              <a:t>створення</a:t>
            </a:r>
            <a:r>
              <a:rPr lang="ru-RU" sz="2400" dirty="0"/>
              <a:t> </a:t>
            </a:r>
            <a:r>
              <a:rPr lang="ru-RU" sz="2400" dirty="0" err="1"/>
              <a:t>електричного</a:t>
            </a:r>
            <a:r>
              <a:rPr lang="ru-RU" sz="2400" dirty="0"/>
              <a:t> поля, </a:t>
            </a:r>
            <a:r>
              <a:rPr lang="ru-RU" sz="2400" dirty="0" err="1"/>
              <a:t>необхідно</a:t>
            </a:r>
            <a:r>
              <a:rPr lang="ru-RU" sz="2400" dirty="0"/>
              <a:t> </a:t>
            </a:r>
            <a:r>
              <a:rPr lang="ru-RU" sz="2400" dirty="0" err="1"/>
              <a:t>виконати</a:t>
            </a:r>
            <a:r>
              <a:rPr lang="ru-RU" sz="2400" dirty="0"/>
              <a:t> роботу. </a:t>
            </a:r>
            <a:r>
              <a:rPr lang="ru-RU" sz="2400" dirty="0" err="1"/>
              <a:t>Її</a:t>
            </a:r>
            <a:r>
              <a:rPr lang="ru-RU" sz="2400" dirty="0"/>
              <a:t> </a:t>
            </a:r>
            <a:r>
              <a:rPr lang="ru-RU" sz="2400" dirty="0" err="1"/>
              <a:t>можна</a:t>
            </a:r>
            <a:r>
              <a:rPr lang="ru-RU" sz="2400" dirty="0"/>
              <a:t> </a:t>
            </a:r>
            <a:r>
              <a:rPr lang="ru-RU" sz="2400" dirty="0" err="1"/>
              <a:t>виконати</a:t>
            </a:r>
            <a:r>
              <a:rPr lang="ru-RU" sz="2400" dirty="0"/>
              <a:t> за </a:t>
            </a:r>
            <a:r>
              <a:rPr lang="ru-RU" sz="2400" dirty="0" err="1"/>
              <a:t>рахунок</a:t>
            </a:r>
            <a:r>
              <a:rPr lang="ru-RU" sz="2400" dirty="0"/>
              <a:t> </a:t>
            </a:r>
            <a:r>
              <a:rPr lang="ru-RU" sz="2400" dirty="0" err="1"/>
              <a:t>механічної</a:t>
            </a:r>
            <a:r>
              <a:rPr lang="ru-RU" sz="2400" dirty="0"/>
              <a:t>, </a:t>
            </a:r>
            <a:r>
              <a:rPr lang="ru-RU" sz="2400" dirty="0" err="1"/>
              <a:t>хімічної</a:t>
            </a:r>
            <a:r>
              <a:rPr lang="ru-RU" sz="2400" dirty="0"/>
              <a:t>, </a:t>
            </a:r>
            <a:r>
              <a:rPr lang="ru-RU" sz="2400" dirty="0" err="1"/>
              <a:t>теплової</a:t>
            </a:r>
            <a:r>
              <a:rPr lang="ru-RU" sz="2400" dirty="0"/>
              <a:t> та </a:t>
            </a:r>
            <a:r>
              <a:rPr lang="ru-RU" sz="2400" dirty="0" err="1"/>
              <a:t>інших</a:t>
            </a:r>
            <a:r>
              <a:rPr lang="ru-RU" sz="2400" dirty="0"/>
              <a:t> </a:t>
            </a:r>
            <a:r>
              <a:rPr lang="ru-RU" sz="2400" dirty="0" err="1"/>
              <a:t>видів</a:t>
            </a:r>
            <a:r>
              <a:rPr lang="ru-RU" sz="2400" dirty="0"/>
              <a:t> </a:t>
            </a:r>
            <a:r>
              <a:rPr lang="ru-RU" sz="2400" dirty="0" err="1"/>
              <a:t>енергії</a:t>
            </a:r>
            <a:r>
              <a:rPr lang="ru-RU" sz="2400" dirty="0"/>
              <a:t>.</a:t>
            </a:r>
            <a:br>
              <a:rPr lang="ru-RU" sz="2400" dirty="0"/>
            </a:br>
            <a:r>
              <a:rPr lang="ru-RU" sz="3600" i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Джерела</a:t>
            </a:r>
            <a:r>
              <a:rPr lang="ru-RU" sz="3600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3600" i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електричного</a:t>
            </a:r>
            <a:r>
              <a:rPr lang="ru-RU" sz="3600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струму — </a:t>
            </a:r>
            <a:r>
              <a:rPr lang="ru-RU" sz="3600" i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пристрої</a:t>
            </a:r>
            <a:r>
              <a:rPr lang="ru-RU" sz="3600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, </a:t>
            </a:r>
            <a:r>
              <a:rPr lang="ru-RU" sz="3600" i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що</a:t>
            </a:r>
            <a:r>
              <a:rPr lang="ru-RU" sz="3600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3600" i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перетворюють</a:t>
            </a:r>
            <a:r>
              <a:rPr lang="ru-RU" sz="3600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3600" i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різні</a:t>
            </a:r>
            <a:r>
              <a:rPr lang="ru-RU" sz="3600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3600" i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види</a:t>
            </a:r>
            <a:r>
              <a:rPr lang="ru-RU" sz="3600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3600" i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енергії</a:t>
            </a:r>
            <a:r>
              <a:rPr lang="ru-RU" sz="3600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на </a:t>
            </a:r>
            <a:r>
              <a:rPr lang="ru-RU" sz="3600" i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електричну</a:t>
            </a:r>
            <a:r>
              <a:rPr lang="ru-RU" sz="3600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3600" i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енергію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01423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-171400"/>
            <a:ext cx="7315200" cy="1154097"/>
          </a:xfrm>
        </p:spPr>
        <p:txBody>
          <a:bodyPr/>
          <a:lstStyle/>
          <a:p>
            <a:r>
              <a:rPr lang="uk-UA" dirty="0" smtClean="0"/>
              <a:t>Фізичні джерела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24744"/>
            <a:ext cx="8590334" cy="3539527"/>
          </a:xfrm>
        </p:spPr>
        <p:txBody>
          <a:bodyPr/>
          <a:lstStyle/>
          <a:p>
            <a:r>
              <a:rPr lang="ru-RU" dirty="0"/>
              <a:t>До </a:t>
            </a:r>
            <a:r>
              <a:rPr lang="ru-RU" dirty="0" err="1"/>
              <a:t>фізичних</a:t>
            </a:r>
            <a:r>
              <a:rPr lang="ru-RU" dirty="0"/>
              <a:t> </a:t>
            </a:r>
            <a:r>
              <a:rPr lang="ru-RU" dirty="0" err="1"/>
              <a:t>джерел</a:t>
            </a:r>
            <a:r>
              <a:rPr lang="ru-RU" dirty="0"/>
              <a:t> </a:t>
            </a:r>
            <a:r>
              <a:rPr lang="ru-RU" dirty="0" err="1"/>
              <a:t>електричного</a:t>
            </a:r>
            <a:r>
              <a:rPr lang="ru-RU" dirty="0"/>
              <a:t> струму </a:t>
            </a:r>
            <a:r>
              <a:rPr lang="ru-RU" dirty="0" err="1"/>
              <a:t>прийнято</a:t>
            </a:r>
            <a:r>
              <a:rPr lang="ru-RU" dirty="0"/>
              <a:t> </a:t>
            </a:r>
            <a:r>
              <a:rPr lang="ru-RU" dirty="0" err="1"/>
              <a:t>відносити</a:t>
            </a:r>
            <a:r>
              <a:rPr lang="ru-RU" dirty="0"/>
              <a:t> </a:t>
            </a:r>
            <a:r>
              <a:rPr lang="ru-RU" dirty="0" err="1"/>
              <a:t>пристрої</a:t>
            </a:r>
            <a:r>
              <a:rPr lang="ru-RU" dirty="0"/>
              <a:t>, в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розділення</a:t>
            </a:r>
            <a:r>
              <a:rPr lang="ru-RU" dirty="0"/>
              <a:t> </a:t>
            </a:r>
            <a:r>
              <a:rPr lang="ru-RU" dirty="0" err="1"/>
              <a:t>зарядів</a:t>
            </a:r>
            <a:r>
              <a:rPr lang="ru-RU" dirty="0"/>
              <a:t> </a:t>
            </a:r>
            <a:r>
              <a:rPr lang="ru-RU" dirty="0" err="1"/>
              <a:t>відбувається</a:t>
            </a:r>
            <a:r>
              <a:rPr lang="ru-RU" dirty="0"/>
              <a:t> за </a:t>
            </a:r>
            <a:r>
              <a:rPr lang="ru-RU" dirty="0" err="1"/>
              <a:t>рахунок</a:t>
            </a:r>
            <a:r>
              <a:rPr lang="ru-RU" dirty="0"/>
              <a:t> </a:t>
            </a:r>
            <a:r>
              <a:rPr lang="ru-RU" dirty="0" err="1"/>
              <a:t>механічної</a:t>
            </a:r>
            <a:r>
              <a:rPr lang="ru-RU" dirty="0"/>
              <a:t>, </a:t>
            </a:r>
            <a:r>
              <a:rPr lang="ru-RU" dirty="0" err="1"/>
              <a:t>світлової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теплової</a:t>
            </a:r>
            <a:r>
              <a:rPr lang="ru-RU" dirty="0"/>
              <a:t> </a:t>
            </a:r>
            <a:r>
              <a:rPr lang="ru-RU" dirty="0" err="1"/>
              <a:t>енергії</a:t>
            </a:r>
            <a:r>
              <a:rPr lang="ru-RU" dirty="0"/>
              <a:t>. Прикладами таких </a:t>
            </a:r>
            <a:r>
              <a:rPr lang="ru-RU" dirty="0" err="1"/>
              <a:t>джерел</a:t>
            </a:r>
            <a:r>
              <a:rPr lang="ru-RU" dirty="0"/>
              <a:t> струму </a:t>
            </a:r>
            <a:r>
              <a:rPr lang="ru-RU" dirty="0" err="1"/>
              <a:t>можуть</a:t>
            </a:r>
            <a:r>
              <a:rPr lang="ru-RU" dirty="0"/>
              <a:t> бути </a:t>
            </a:r>
            <a:r>
              <a:rPr lang="ru-RU" dirty="0" err="1"/>
              <a:t>електрофорна</a:t>
            </a:r>
            <a:r>
              <a:rPr lang="ru-RU" dirty="0"/>
              <a:t> машина </a:t>
            </a:r>
            <a:r>
              <a:rPr lang="ru-RU" dirty="0" smtClean="0"/>
              <a:t>, </a:t>
            </a:r>
            <a:r>
              <a:rPr lang="ru-RU" dirty="0" err="1"/>
              <a:t>турбогенератори</a:t>
            </a:r>
            <a:r>
              <a:rPr lang="ru-RU" dirty="0"/>
              <a:t> </a:t>
            </a:r>
            <a:r>
              <a:rPr lang="ru-RU" dirty="0" err="1" smtClean="0"/>
              <a:t>електростанцій</a:t>
            </a:r>
            <a:r>
              <a:rPr lang="ru-RU" dirty="0" smtClean="0"/>
              <a:t>, фото- </a:t>
            </a:r>
            <a:r>
              <a:rPr lang="ru-RU" dirty="0"/>
              <a:t>і </a:t>
            </a:r>
            <a:r>
              <a:rPr lang="ru-RU" dirty="0" err="1"/>
              <a:t>термоелементи</a:t>
            </a:r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dirty="0" err="1"/>
              <a:t>тощо</a:t>
            </a:r>
            <a:r>
              <a:rPr lang="ru-RU" dirty="0"/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192827"/>
            <a:ext cx="3333750" cy="2743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44008" y="6165304"/>
            <a:ext cx="434638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8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Електроформа</a:t>
            </a:r>
            <a:r>
              <a:rPr lang="uk-UA" sz="28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 машина</a:t>
            </a:r>
            <a:endParaRPr lang="ru-RU" sz="28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04102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35"/>
            <a:ext cx="7315200" cy="1154097"/>
          </a:xfrm>
        </p:spPr>
        <p:txBody>
          <a:bodyPr/>
          <a:lstStyle/>
          <a:p>
            <a:r>
              <a:rPr lang="uk-UA" dirty="0" smtClean="0"/>
              <a:t>Хімічні джерела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84784"/>
            <a:ext cx="8424936" cy="3539527"/>
          </a:xfrm>
        </p:spPr>
        <p:txBody>
          <a:bodyPr/>
          <a:lstStyle/>
          <a:p>
            <a:r>
              <a:rPr lang="ru-RU" dirty="0" err="1"/>
              <a:t>Незважаючи</a:t>
            </a:r>
            <a:r>
              <a:rPr lang="ru-RU" dirty="0"/>
              <a:t> на всю </a:t>
            </a:r>
            <a:r>
              <a:rPr lang="ru-RU" dirty="0" err="1"/>
              <a:t>різноманітність</a:t>
            </a:r>
            <a:r>
              <a:rPr lang="ru-RU" dirty="0"/>
              <a:t> </a:t>
            </a:r>
            <a:r>
              <a:rPr lang="ru-RU" dirty="0" err="1"/>
              <a:t>фізичних</a:t>
            </a:r>
            <a:r>
              <a:rPr lang="ru-RU" dirty="0"/>
              <a:t> </a:t>
            </a:r>
            <a:r>
              <a:rPr lang="ru-RU" dirty="0" err="1"/>
              <a:t>джерел</a:t>
            </a:r>
            <a:r>
              <a:rPr lang="ru-RU" dirty="0"/>
              <a:t> </a:t>
            </a:r>
            <a:r>
              <a:rPr lang="ru-RU" dirty="0" err="1"/>
              <a:t>електричного</a:t>
            </a:r>
            <a:r>
              <a:rPr lang="ru-RU" dirty="0"/>
              <a:t> струму, у </a:t>
            </a:r>
            <a:r>
              <a:rPr lang="ru-RU" dirty="0" err="1"/>
              <a:t>повсякденному</a:t>
            </a:r>
            <a:r>
              <a:rPr lang="ru-RU" dirty="0"/>
              <a:t> </a:t>
            </a:r>
            <a:r>
              <a:rPr lang="ru-RU" dirty="0" err="1"/>
              <a:t>житті</a:t>
            </a:r>
            <a:r>
              <a:rPr lang="ru-RU" dirty="0"/>
              <a:t> ми </a:t>
            </a:r>
            <a:r>
              <a:rPr lang="ru-RU" dirty="0" err="1"/>
              <a:t>здебільшого</a:t>
            </a:r>
            <a:r>
              <a:rPr lang="ru-RU" dirty="0"/>
              <a:t> </a:t>
            </a:r>
            <a:r>
              <a:rPr lang="ru-RU" dirty="0" err="1"/>
              <a:t>маємо</a:t>
            </a:r>
            <a:r>
              <a:rPr lang="ru-RU" dirty="0"/>
              <a:t> справу з </a:t>
            </a:r>
            <a:r>
              <a:rPr lang="ru-RU" dirty="0" err="1"/>
              <a:t>хімічними</a:t>
            </a:r>
            <a:r>
              <a:rPr lang="ru-RU" dirty="0"/>
              <a:t> </a:t>
            </a:r>
            <a:r>
              <a:rPr lang="ru-RU" dirty="0" err="1"/>
              <a:t>джерелами</a:t>
            </a:r>
            <a:r>
              <a:rPr lang="ru-RU" dirty="0"/>
              <a:t> </a:t>
            </a:r>
            <a:r>
              <a:rPr lang="ru-RU" dirty="0" err="1"/>
              <a:t>електричного</a:t>
            </a:r>
            <a:r>
              <a:rPr lang="ru-RU" dirty="0"/>
              <a:t> струму - </a:t>
            </a:r>
            <a:r>
              <a:rPr lang="ru-RU" dirty="0" err="1"/>
              <a:t>гальванічними</a:t>
            </a:r>
            <a:r>
              <a:rPr lang="ru-RU" dirty="0"/>
              <a:t> </a:t>
            </a:r>
            <a:r>
              <a:rPr lang="ru-RU" dirty="0" err="1"/>
              <a:t>елементами</a:t>
            </a:r>
            <a:r>
              <a:rPr lang="ru-RU" dirty="0"/>
              <a:t> й </a:t>
            </a:r>
            <a:r>
              <a:rPr lang="ru-RU" dirty="0" err="1"/>
              <a:t>акумуляторами</a:t>
            </a:r>
            <a:r>
              <a:rPr lang="ru-RU" dirty="0"/>
              <a:t>.</a:t>
            </a:r>
            <a:br>
              <a:rPr lang="ru-RU" dirty="0"/>
            </a:br>
            <a:r>
              <a:rPr lang="ru-RU" dirty="0" err="1"/>
              <a:t>Хімічними</a:t>
            </a:r>
            <a:r>
              <a:rPr lang="ru-RU" dirty="0"/>
              <a:t> </a:t>
            </a:r>
            <a:r>
              <a:rPr lang="ru-RU" dirty="0" err="1"/>
              <a:t>джерелами</a:t>
            </a:r>
            <a:r>
              <a:rPr lang="ru-RU" dirty="0"/>
              <a:t> </a:t>
            </a:r>
            <a:r>
              <a:rPr lang="ru-RU" dirty="0" err="1"/>
              <a:t>елктричного</a:t>
            </a:r>
            <a:r>
              <a:rPr lang="ru-RU" dirty="0"/>
              <a:t> струму </a:t>
            </a:r>
            <a:r>
              <a:rPr lang="ru-RU" dirty="0" err="1"/>
              <a:t>називають</a:t>
            </a:r>
            <a:r>
              <a:rPr lang="ru-RU" dirty="0"/>
              <a:t> </a:t>
            </a:r>
            <a:r>
              <a:rPr lang="ru-RU" dirty="0" err="1"/>
              <a:t>пристрої</a:t>
            </a:r>
            <a:r>
              <a:rPr lang="ru-RU" dirty="0"/>
              <a:t>, в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розподіл</a:t>
            </a:r>
            <a:r>
              <a:rPr lang="ru-RU" dirty="0"/>
              <a:t> </a:t>
            </a:r>
            <a:r>
              <a:rPr lang="ru-RU" dirty="0" err="1"/>
              <a:t>зарядів</a:t>
            </a:r>
            <a:r>
              <a:rPr lang="ru-RU" dirty="0"/>
              <a:t> </a:t>
            </a:r>
            <a:r>
              <a:rPr lang="ru-RU" dirty="0" err="1"/>
              <a:t>відбувається</a:t>
            </a:r>
            <a:r>
              <a:rPr lang="ru-RU" dirty="0"/>
              <a:t> за </a:t>
            </a:r>
            <a:r>
              <a:rPr lang="ru-RU" dirty="0" err="1"/>
              <a:t>рахунок</a:t>
            </a:r>
            <a:r>
              <a:rPr lang="ru-RU" dirty="0"/>
              <a:t> </a:t>
            </a:r>
            <a:r>
              <a:rPr lang="ru-RU" dirty="0" err="1"/>
              <a:t>енергії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виділяється</a:t>
            </a:r>
            <a:r>
              <a:rPr lang="ru-RU" dirty="0"/>
              <a:t> </a:t>
            </a:r>
            <a:r>
              <a:rPr lang="ru-RU" dirty="0" err="1"/>
              <a:t>внаслідок</a:t>
            </a:r>
            <a:r>
              <a:rPr lang="ru-RU" dirty="0"/>
              <a:t> </a:t>
            </a:r>
            <a:r>
              <a:rPr lang="ru-RU" dirty="0" err="1"/>
              <a:t>хімічних</a:t>
            </a:r>
            <a:r>
              <a:rPr lang="ru-RU" dirty="0"/>
              <a:t> </a:t>
            </a:r>
            <a:r>
              <a:rPr lang="ru-RU" dirty="0" err="1"/>
              <a:t>реакцій</a:t>
            </a:r>
            <a:r>
              <a:rPr lang="ru-RU" dirty="0"/>
              <a:t>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788973"/>
            <a:ext cx="3902012" cy="29590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788024" y="4501230"/>
            <a:ext cx="4090876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Контейнер для </a:t>
            </a:r>
            <a:r>
              <a:rPr lang="ru-RU" sz="20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відпрацьованих</a:t>
            </a:r>
            <a:r>
              <a:rPr lang="ru-RU" sz="2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20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побутових</a:t>
            </a:r>
            <a:r>
              <a:rPr lang="ru-RU" sz="2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20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хімічних</a:t>
            </a:r>
            <a:r>
              <a:rPr lang="ru-RU" sz="2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20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джерел</a:t>
            </a:r>
            <a:r>
              <a:rPr lang="ru-RU" sz="2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 струму. (</a:t>
            </a:r>
            <a:r>
              <a:rPr lang="ru-RU" sz="20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батарейок</a:t>
            </a:r>
            <a:r>
              <a:rPr lang="ru-RU" sz="2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 і </a:t>
            </a:r>
            <a:r>
              <a:rPr lang="ru-RU" sz="20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акумуляторів</a:t>
            </a:r>
            <a:r>
              <a:rPr lang="ru-RU" sz="2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20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стандартних</a:t>
            </a:r>
            <a:r>
              <a:rPr lang="ru-RU" sz="2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20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типорозмірів</a:t>
            </a:r>
            <a:r>
              <a:rPr lang="ru-RU" sz="2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 та </a:t>
            </a:r>
            <a:r>
              <a:rPr lang="ru-RU" sz="20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нестандартних</a:t>
            </a:r>
            <a:r>
              <a:rPr lang="ru-RU" sz="2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20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від</a:t>
            </a:r>
            <a:r>
              <a:rPr lang="ru-RU" sz="2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20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побутових</a:t>
            </a:r>
            <a:r>
              <a:rPr lang="ru-RU" sz="2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20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пристроїв</a:t>
            </a:r>
            <a:r>
              <a:rPr lang="ru-RU" sz="2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)</a:t>
            </a:r>
            <a:endParaRPr lang="ru-RU" sz="2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017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8"/>
            <a:ext cx="5256584" cy="3539527"/>
          </a:xfrm>
        </p:spPr>
        <p:txBody>
          <a:bodyPr>
            <a:normAutofit/>
          </a:bodyPr>
          <a:lstStyle/>
          <a:p>
            <a:r>
              <a:rPr lang="ru-RU" sz="2800" dirty="0"/>
              <a:t>Через </a:t>
            </a:r>
            <a:r>
              <a:rPr lang="ru-RU" sz="2800" dirty="0" err="1"/>
              <a:t>тертя</a:t>
            </a:r>
            <a:r>
              <a:rPr lang="ru-RU" sz="2800" dirty="0"/>
              <a:t> об </a:t>
            </a:r>
            <a:r>
              <a:rPr lang="ru-RU" sz="2800" dirty="0" err="1"/>
              <a:t>повітря</a:t>
            </a:r>
            <a:r>
              <a:rPr lang="ru-RU" sz="2800" dirty="0"/>
              <a:t> </a:t>
            </a:r>
            <a:r>
              <a:rPr lang="ru-RU" sz="2800" dirty="0" err="1"/>
              <a:t>електризується</a:t>
            </a:r>
            <a:r>
              <a:rPr lang="ru-RU" sz="2800" dirty="0"/>
              <a:t> обшивка </a:t>
            </a:r>
            <a:r>
              <a:rPr lang="ru-RU" sz="2800" dirty="0" err="1"/>
              <a:t>літаків</a:t>
            </a:r>
            <a:r>
              <a:rPr lang="ru-RU" sz="2800" dirty="0"/>
              <a:t>. Тому перед </a:t>
            </a:r>
            <a:r>
              <a:rPr lang="ru-RU" sz="2800" dirty="0" err="1"/>
              <a:t>посадкою</a:t>
            </a:r>
            <a:r>
              <a:rPr lang="ru-RU" sz="2800" dirty="0"/>
              <a:t> </a:t>
            </a:r>
            <a:r>
              <a:rPr lang="ru-RU" sz="2800" dirty="0" err="1"/>
              <a:t>їх</a:t>
            </a:r>
            <a:r>
              <a:rPr lang="ru-RU" sz="2800" dirty="0"/>
              <a:t> </a:t>
            </a:r>
            <a:r>
              <a:rPr lang="ru-RU" sz="2800" dirty="0" err="1"/>
              <a:t>розряджають</a:t>
            </a:r>
            <a:r>
              <a:rPr lang="ru-RU" sz="2800" dirty="0"/>
              <a:t> за </a:t>
            </a:r>
            <a:r>
              <a:rPr lang="ru-RU" sz="2800" dirty="0" err="1"/>
              <a:t>допомогою</a:t>
            </a:r>
            <a:r>
              <a:rPr lang="ru-RU" sz="2800" dirty="0"/>
              <a:t> </a:t>
            </a:r>
            <a:r>
              <a:rPr lang="ru-RU" sz="2800" dirty="0" err="1"/>
              <a:t>металевого</a:t>
            </a:r>
            <a:r>
              <a:rPr lang="ru-RU" sz="2800" dirty="0"/>
              <a:t> троса, </a:t>
            </a:r>
            <a:r>
              <a:rPr lang="ru-RU" sz="2800" dirty="0" err="1"/>
              <a:t>який</a:t>
            </a:r>
            <a:r>
              <a:rPr lang="ru-RU" sz="2800" dirty="0"/>
              <a:t> </a:t>
            </a:r>
            <a:r>
              <a:rPr lang="ru-RU" sz="2800" dirty="0" err="1"/>
              <a:t>опускають</a:t>
            </a:r>
            <a:r>
              <a:rPr lang="ru-RU" sz="2800" dirty="0"/>
              <a:t> на землю.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140968"/>
            <a:ext cx="5688632" cy="35553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7904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16632"/>
            <a:ext cx="7315200" cy="3539527"/>
          </a:xfrm>
        </p:spPr>
        <p:txBody>
          <a:bodyPr/>
          <a:lstStyle/>
          <a:p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перевезення</a:t>
            </a:r>
            <a:r>
              <a:rPr lang="ru-RU" dirty="0"/>
              <a:t> бензину </a:t>
            </a:r>
            <a:r>
              <a:rPr lang="ru-RU" dirty="0" err="1"/>
              <a:t>заряджаються</a:t>
            </a:r>
            <a:r>
              <a:rPr lang="ru-RU" dirty="0"/>
              <a:t> </a:t>
            </a:r>
            <a:r>
              <a:rPr lang="ru-RU" dirty="0" err="1"/>
              <a:t>стінки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 err="1" smtClean="0"/>
              <a:t>цистерни</a:t>
            </a:r>
            <a:r>
              <a:rPr lang="ru-RU" dirty="0"/>
              <a:t>, тому за бензовозом </a:t>
            </a:r>
            <a:r>
              <a:rPr lang="ru-RU" dirty="0" err="1"/>
              <a:t>тягнеться</a:t>
            </a:r>
            <a:r>
              <a:rPr lang="ru-RU" dirty="0"/>
              <a:t> </a:t>
            </a:r>
            <a:r>
              <a:rPr lang="ru-RU" dirty="0" smtClean="0"/>
              <a:t>землею</a:t>
            </a:r>
          </a:p>
          <a:p>
            <a:r>
              <a:rPr lang="ru-RU" dirty="0" smtClean="0"/>
              <a:t> </a:t>
            </a:r>
            <a:r>
              <a:rPr lang="ru-RU" dirty="0" err="1"/>
              <a:t>металеве</a:t>
            </a:r>
            <a:r>
              <a:rPr lang="ru-RU" dirty="0"/>
              <a:t> коло, а за </a:t>
            </a:r>
            <a:r>
              <a:rPr lang="ru-RU" dirty="0" err="1"/>
              <a:t>легковими</a:t>
            </a:r>
            <a:r>
              <a:rPr lang="ru-RU" dirty="0"/>
              <a:t> </a:t>
            </a:r>
            <a:r>
              <a:rPr lang="ru-RU" dirty="0" err="1"/>
              <a:t>автомобілями</a:t>
            </a:r>
            <a:r>
              <a:rPr lang="ru-RU" dirty="0"/>
              <a:t> – </a:t>
            </a:r>
            <a:r>
              <a:rPr lang="ru-RU" dirty="0" err="1"/>
              <a:t>смуги</a:t>
            </a:r>
            <a:r>
              <a:rPr lang="ru-RU" dirty="0"/>
              <a:t> з </a:t>
            </a:r>
            <a:endParaRPr lang="ru-RU" dirty="0" smtClean="0"/>
          </a:p>
          <a:p>
            <a:r>
              <a:rPr lang="ru-RU" dirty="0" err="1" smtClean="0"/>
              <a:t>провідної</a:t>
            </a:r>
            <a:r>
              <a:rPr lang="ru-RU" dirty="0" smtClean="0"/>
              <a:t> </a:t>
            </a:r>
            <a:r>
              <a:rPr lang="ru-RU" dirty="0" err="1"/>
              <a:t>гуми</a:t>
            </a:r>
            <a:r>
              <a:rPr lang="ru-RU" dirty="0"/>
              <a:t>.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1530" y="3140968"/>
            <a:ext cx="4790306" cy="319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6875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ерспектива">
  <a:themeElements>
    <a:clrScheme name="Перспектива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ерспектив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44</TotalTime>
  <Words>425</Words>
  <Application>Microsoft Office PowerPoint</Application>
  <PresentationFormat>Екран (4:3)</PresentationFormat>
  <Paragraphs>36</Paragraphs>
  <Slides>11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11</vt:i4>
      </vt:variant>
    </vt:vector>
  </HeadingPairs>
  <TitlesOfParts>
    <vt:vector size="14" baseType="lpstr">
      <vt:lpstr>Arial</vt:lpstr>
      <vt:lpstr>Wingdings</vt:lpstr>
      <vt:lpstr>Перспектива</vt:lpstr>
      <vt:lpstr>Презентація PowerPoint</vt:lpstr>
      <vt:lpstr>План роботи на уроі</vt:lpstr>
      <vt:lpstr>Електричний струм – це…</vt:lpstr>
      <vt:lpstr>Джерела електричного струму</vt:lpstr>
      <vt:lpstr>Презентація PowerPoint</vt:lpstr>
      <vt:lpstr>Фізичні джерела</vt:lpstr>
      <vt:lpstr>Хімічні джерела</vt:lpstr>
      <vt:lpstr>Презентація PowerPoint</vt:lpstr>
      <vt:lpstr>Презентація PowerPoint</vt:lpstr>
      <vt:lpstr>Презентація PowerPoint</vt:lpstr>
      <vt:lpstr>Статична електрика використовується людиною:</vt:lpstr>
    </vt:vector>
  </TitlesOfParts>
  <Company>TAC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Korvin</dc:creator>
  <cp:lastModifiedBy>RePack by Diakov</cp:lastModifiedBy>
  <cp:revision>6</cp:revision>
  <dcterms:created xsi:type="dcterms:W3CDTF">2014-03-03T18:35:47Z</dcterms:created>
  <dcterms:modified xsi:type="dcterms:W3CDTF">2021-03-25T09:19:29Z</dcterms:modified>
</cp:coreProperties>
</file>