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3" r:id="rId3"/>
    <p:sldId id="264" r:id="rId4"/>
    <p:sldId id="265" r:id="rId5"/>
    <p:sldId id="266" r:id="rId6"/>
    <p:sldId id="269" r:id="rId7"/>
    <p:sldId id="267" r:id="rId8"/>
    <p:sldId id="262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04374A"/>
    <a:srgbClr val="3399FF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25" d="100"/>
          <a:sy n="25" d="100"/>
        </p:scale>
        <p:origin x="42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3384" y="0"/>
            <a:ext cx="6517232" cy="1368152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80.png"/><Relationship Id="rId7" Type="http://schemas.openxmlformats.org/officeDocument/2006/relationships/image" Target="../media/image2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908720"/>
            <a:ext cx="5722913" cy="1947193"/>
          </a:xfrm>
        </p:spPr>
        <p:txBody>
          <a:bodyPr>
            <a:noAutofit/>
          </a:bodyPr>
          <a:lstStyle/>
          <a:p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Розв'язування задач з теми «Робота і потужність електричного струму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фізика 8 клас 08.04.2021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Вправа 33 (3)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Дано: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t=15 </a:t>
            </a:r>
            <a:r>
              <a:rPr lang="uk-UA" dirty="0" smtClean="0"/>
              <a:t>хв=900 с</a:t>
            </a:r>
          </a:p>
          <a:p>
            <a:pPr marL="0" indent="0">
              <a:buNone/>
            </a:pPr>
            <a:r>
              <a:rPr lang="en-US" dirty="0" smtClean="0"/>
              <a:t>U= 10 </a:t>
            </a:r>
            <a:r>
              <a:rPr lang="uk-UA" dirty="0" smtClean="0"/>
              <a:t>В</a:t>
            </a:r>
          </a:p>
          <a:p>
            <a:pPr marL="0" indent="0">
              <a:buNone/>
            </a:pPr>
            <a:r>
              <a:rPr lang="uk-UA" dirty="0" smtClean="0"/>
              <a:t>І = 0,8 А</a:t>
            </a:r>
          </a:p>
          <a:p>
            <a:pPr marL="0" indent="0">
              <a:buNone/>
            </a:pPr>
            <a:r>
              <a:rPr lang="uk-UA" dirty="0" smtClean="0"/>
              <a:t>  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А-?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03848" y="2060848"/>
            <a:ext cx="0" cy="331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1520" y="4492241"/>
            <a:ext cx="302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07904" y="2204864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666699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А= </a:t>
            </a:r>
            <a:r>
              <a:rPr lang="en-US" sz="2800" b="1" dirty="0" err="1" smtClean="0">
                <a:solidFill>
                  <a:srgbClr val="666699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UIt</a:t>
            </a:r>
            <a:endParaRPr lang="ru-RU" sz="28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52337" y="3248525"/>
            <a:ext cx="517641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666699"/>
                </a:solidFill>
              </a:rPr>
              <a:t>A=10</a:t>
            </a:r>
            <a:r>
              <a:rPr lang="uk-UA" sz="3200" b="1" dirty="0" smtClean="0">
                <a:solidFill>
                  <a:srgbClr val="666699"/>
                </a:solidFill>
              </a:rPr>
              <a:t> В</a:t>
            </a:r>
            <a:r>
              <a:rPr lang="en-US" sz="3200" b="1" dirty="0" smtClean="0">
                <a:solidFill>
                  <a:srgbClr val="666699"/>
                </a:solidFill>
              </a:rPr>
              <a:t>·0</a:t>
            </a:r>
            <a:r>
              <a:rPr lang="uk-UA" sz="3200" b="1" dirty="0" smtClean="0">
                <a:solidFill>
                  <a:srgbClr val="666699"/>
                </a:solidFill>
              </a:rPr>
              <a:t>,8А</a:t>
            </a:r>
            <a:r>
              <a:rPr lang="en-US" sz="3200" b="1" dirty="0" smtClean="0">
                <a:solidFill>
                  <a:srgbClr val="666699"/>
                </a:solidFill>
              </a:rPr>
              <a:t>·</a:t>
            </a:r>
            <a:r>
              <a:rPr lang="uk-UA" sz="3200" b="1" dirty="0" smtClean="0">
                <a:solidFill>
                  <a:srgbClr val="666699"/>
                </a:solidFill>
              </a:rPr>
              <a:t>900с= 7200 </a:t>
            </a:r>
            <a:r>
              <a:rPr lang="uk-UA" sz="3200" b="1" dirty="0" err="1" smtClean="0">
                <a:solidFill>
                  <a:srgbClr val="666699"/>
                </a:solidFill>
              </a:rPr>
              <a:t>Дж</a:t>
            </a:r>
            <a:r>
              <a:rPr lang="uk-UA" sz="3200" b="1" dirty="0" smtClean="0">
                <a:solidFill>
                  <a:srgbClr val="666699"/>
                </a:solidFill>
              </a:rPr>
              <a:t>=</a:t>
            </a:r>
          </a:p>
          <a:p>
            <a:r>
              <a:rPr lang="uk-UA" sz="3200" b="1" dirty="0">
                <a:solidFill>
                  <a:srgbClr val="666699"/>
                </a:solidFill>
              </a:rPr>
              <a:t>=</a:t>
            </a:r>
            <a:r>
              <a:rPr lang="uk-UA" sz="3200" b="1" dirty="0" smtClean="0">
                <a:solidFill>
                  <a:srgbClr val="666699"/>
                </a:solidFill>
              </a:rPr>
              <a:t>7,2 </a:t>
            </a:r>
            <a:r>
              <a:rPr lang="uk-UA" sz="3200" b="1" dirty="0" err="1" smtClean="0">
                <a:solidFill>
                  <a:srgbClr val="666699"/>
                </a:solidFill>
              </a:rPr>
              <a:t>кД</a:t>
            </a:r>
            <a:r>
              <a:rPr lang="uk-UA" sz="3200" b="1" dirty="0" err="1">
                <a:solidFill>
                  <a:srgbClr val="666699"/>
                </a:solidFill>
              </a:rPr>
              <a:t>ж</a:t>
            </a:r>
            <a:endParaRPr lang="ru-RU" sz="3200" b="1" dirty="0">
              <a:solidFill>
                <a:srgbClr val="6666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5734416"/>
            <a:ext cx="3542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Відповідь:7,2 </a:t>
            </a:r>
            <a:r>
              <a:rPr lang="uk-UA" sz="3200" b="1" dirty="0" err="1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кДж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273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83768" y="-2751"/>
            <a:ext cx="6480720" cy="1336698"/>
          </a:xfrm>
        </p:spPr>
        <p:txBody>
          <a:bodyPr/>
          <a:lstStyle/>
          <a:p>
            <a:r>
              <a:rPr lang="uk-UA" dirty="0" smtClean="0"/>
              <a:t>Вправа 33 (4)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138166" y="2015737"/>
                <a:ext cx="8640960" cy="417646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uk-UA" dirty="0" smtClean="0"/>
                  <a:t>Дано:</a:t>
                </a:r>
              </a:p>
              <a:p>
                <a:pPr marL="0" indent="0">
                  <a:buNone/>
                </a:pPr>
                <a:endParaRPr lang="uk-UA" dirty="0" smtClean="0"/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>
                  <a:buNone/>
                </a:pPr>
                <a:r>
                  <a:rPr lang="en-US" dirty="0" smtClean="0"/>
                  <a:t>t=5 </a:t>
                </a:r>
                <a:r>
                  <a:rPr lang="uk-UA" dirty="0" smtClean="0"/>
                  <a:t>хв=300 с</a:t>
                </a:r>
              </a:p>
              <a:p>
                <a:pPr marL="0" indent="0">
                  <a:buNone/>
                </a:pPr>
                <a:r>
                  <a:rPr lang="en-US" dirty="0" smtClean="0"/>
                  <a:t>U= 10</a:t>
                </a:r>
                <a:r>
                  <a:rPr lang="uk-UA" dirty="0" smtClean="0"/>
                  <a:t>0</a:t>
                </a:r>
                <a:r>
                  <a:rPr lang="en-US" dirty="0" smtClean="0"/>
                  <a:t> </a:t>
                </a:r>
                <a:r>
                  <a:rPr lang="uk-UA" dirty="0" smtClean="0"/>
                  <a:t>В</a:t>
                </a:r>
              </a:p>
              <a:p>
                <a:pPr marL="0" indent="0">
                  <a:buNone/>
                </a:pPr>
                <a:r>
                  <a:rPr lang="uk-UA" dirty="0" smtClean="0"/>
                  <a:t>1.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dirty="0" smtClean="0"/>
                  <a:t>-?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k-UA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endParaRPr lang="uk-UA" dirty="0" smtClean="0"/>
              </a:p>
              <a:p>
                <a:pPr marL="0" indent="0">
                  <a:buNone/>
                </a:pPr>
                <a:r>
                  <a:rPr lang="uk-UA" dirty="0" smtClean="0"/>
                  <a:t>2.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dirty="0"/>
                  <a:t>-?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endParaRPr lang="uk-UA" dirty="0" smtClean="0"/>
              </a:p>
              <a:p>
                <a:pPr marL="0" indent="0">
                  <a:buNone/>
                </a:pPr>
                <a:r>
                  <a:rPr lang="uk-UA" dirty="0" smtClean="0"/>
                  <a:t>   </a:t>
                </a:r>
              </a:p>
              <a:p>
                <a:pPr marL="0" indent="0">
                  <a:buNone/>
                </a:pPr>
                <a:endParaRPr lang="uk-UA" dirty="0" smtClean="0"/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8166" y="2015737"/>
                <a:ext cx="8640960" cy="4176464"/>
              </a:xfrm>
              <a:blipFill rotWithShape="0">
                <a:blip r:embed="rId2"/>
                <a:stretch>
                  <a:fillRect l="-1694" t="-29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2238189" y="2183529"/>
            <a:ext cx="0" cy="331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35986" y="4509120"/>
            <a:ext cx="1918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1961" y="2356340"/>
                <a:ext cx="20678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 </m:t>
                      </m:r>
                      <m:r>
                        <a:rPr lang="uk-UA" sz="2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Ом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61" y="2356340"/>
                <a:ext cx="2067809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803" y="2925359"/>
                <a:ext cx="20728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uk-UA" sz="28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uk-UA" sz="28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  <m:r>
                        <a:rPr lang="en-US" sz="2800" b="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uk-UA" sz="2800" b="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Ом</m:t>
                      </m:r>
                    </m:oMath>
                  </m:oMathPara>
                </a14:m>
                <a:endParaRPr lang="uk-UA" sz="2800" dirty="0" smtClean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03" y="2925359"/>
                <a:ext cx="2072875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99068" y="1636738"/>
                <a:ext cx="3496549" cy="4517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u="sng" dirty="0"/>
                  <a:t>1</a:t>
                </a:r>
                <a:r>
                  <a:rPr lang="uk-UA" b="1" u="sng" dirty="0" smtClean="0"/>
                  <a:t>.  Паралельне з'єднання</a:t>
                </a:r>
              </a:p>
              <a:p>
                <a:r>
                  <a:rPr lang="en-US" sz="2400" b="1" dirty="0" smtClean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</a:t>
                </a:r>
                <a:r>
                  <a:rPr lang="uk-UA" sz="2400" b="1" dirty="0" smtClean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А</a:t>
                </a:r>
                <a:r>
                  <a:rPr lang="uk-UA" sz="2400" b="1" dirty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en-US" sz="2400" b="1" dirty="0" err="1" smtClean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UIt</a:t>
                </a:r>
                <a:endParaRPr lang="uk-UA" sz="2400" b="1" dirty="0">
                  <a:solidFill>
                    <a:srgbClr val="666699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2400" b="1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2400" b="1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n-US" sz="2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  <a:p>
                <a:endParaRPr lang="en-US" sz="24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p>
                              <m:r>
                                <a:rPr lang="en-US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2400" b="1" dirty="0" smtClean="0"/>
              </a:p>
              <a:p>
                <a:endParaRPr lang="en-US" sz="2400" b="1" dirty="0"/>
              </a:p>
              <a:p>
                <a:endParaRPr lang="en-US" sz="2400" b="1" dirty="0" smtClean="0"/>
              </a:p>
              <a:p>
                <a:endParaRPr lang="en-US" sz="2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068" y="1636738"/>
                <a:ext cx="3496549" cy="4517519"/>
              </a:xfrm>
              <a:prstGeom prst="rect">
                <a:avLst/>
              </a:prstGeom>
              <a:blipFill rotWithShape="0">
                <a:blip r:embed="rId5"/>
                <a:stretch>
                  <a:fillRect t="-6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 flipH="1" flipV="1">
            <a:off x="5845643" y="2120981"/>
            <a:ext cx="21704" cy="343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79411" y="5157192"/>
                <a:ext cx="1948675" cy="11803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2400" b="1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411" y="5157192"/>
                <a:ext cx="1948675" cy="118032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58558" y="2015737"/>
                <a:ext cx="3348383" cy="1209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𝟏𝟎𝟎</m:t>
                              </m:r>
                              <m:r>
                                <a:rPr lang="en-US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  <m:r>
                            <a:rPr lang="ru-RU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м</m:t>
                          </m:r>
                        </m:den>
                      </m:f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𝟑𝟎𝟎</m:t>
                      </m:r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uk-UA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𝟑𝟎𝟎𝟎𝟎𝟎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Дж=</m:t>
                      </m:r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𝟑𝟎𝟎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кДж</m:t>
                      </m:r>
                    </m:oMath>
                  </m:oMathPara>
                </a14:m>
                <a:endParaRPr lang="en-US" b="1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8558" y="2015737"/>
                <a:ext cx="3348383" cy="12091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30020" y="3846871"/>
                <a:ext cx="2928174" cy="1486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𝟏𝟎𝟎</m:t>
                              </m:r>
                              <m:r>
                                <a:rPr lang="en-US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  <m: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  <m:r>
                            <a:rPr lang="ru-RU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м</m:t>
                          </m:r>
                        </m:den>
                      </m:f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𝟑𝟎𝟎</m:t>
                      </m:r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𝟎𝟎𝟎𝟎</m:t>
                      </m:r>
                      <m:r>
                        <a:rPr lang="uk-UA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Дж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uk-UA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кДж</m:t>
                      </m:r>
                    </m:oMath>
                  </m:oMathPara>
                </a14:m>
                <a:endParaRPr lang="en-US" b="1" dirty="0"/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020" y="3846871"/>
                <a:ext cx="2928174" cy="148624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219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9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83768" y="-2751"/>
            <a:ext cx="6480720" cy="1336698"/>
          </a:xfrm>
        </p:spPr>
        <p:txBody>
          <a:bodyPr/>
          <a:lstStyle/>
          <a:p>
            <a:r>
              <a:rPr lang="uk-UA" dirty="0" smtClean="0"/>
              <a:t>Вправа 33 (4)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138166" y="2015737"/>
                <a:ext cx="8640960" cy="417646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uk-UA" dirty="0" smtClean="0"/>
                  <a:t>Дано:</a:t>
                </a:r>
              </a:p>
              <a:p>
                <a:pPr marL="0" indent="0">
                  <a:buNone/>
                </a:pPr>
                <a:endParaRPr lang="uk-UA" dirty="0" smtClean="0"/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>
                  <a:buNone/>
                </a:pPr>
                <a:r>
                  <a:rPr lang="en-US" dirty="0" smtClean="0"/>
                  <a:t>t=5 </a:t>
                </a:r>
                <a:r>
                  <a:rPr lang="uk-UA" dirty="0" smtClean="0"/>
                  <a:t>хв=300 с</a:t>
                </a:r>
              </a:p>
              <a:p>
                <a:pPr marL="0" indent="0">
                  <a:buNone/>
                </a:pPr>
                <a:r>
                  <a:rPr lang="en-US" dirty="0" smtClean="0"/>
                  <a:t>U= 10</a:t>
                </a:r>
                <a:r>
                  <a:rPr lang="uk-UA" dirty="0" smtClean="0"/>
                  <a:t>0</a:t>
                </a:r>
                <a:r>
                  <a:rPr lang="en-US" dirty="0" smtClean="0"/>
                  <a:t> </a:t>
                </a:r>
                <a:r>
                  <a:rPr lang="uk-UA" dirty="0" smtClean="0"/>
                  <a:t>В</a:t>
                </a:r>
              </a:p>
              <a:p>
                <a:pPr marL="0" indent="0">
                  <a:buNone/>
                </a:pPr>
                <a:r>
                  <a:rPr lang="uk-UA" dirty="0" smtClean="0"/>
                  <a:t>1.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dirty="0" smtClean="0"/>
                  <a:t>-?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k-UA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endParaRPr lang="uk-UA" dirty="0" smtClean="0"/>
              </a:p>
              <a:p>
                <a:pPr marL="0" indent="0">
                  <a:buNone/>
                </a:pPr>
                <a:r>
                  <a:rPr lang="uk-UA" dirty="0" smtClean="0"/>
                  <a:t>2.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dirty="0"/>
                  <a:t>-?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endParaRPr lang="uk-UA" dirty="0" smtClean="0"/>
              </a:p>
              <a:p>
                <a:pPr marL="0" indent="0">
                  <a:buNone/>
                </a:pPr>
                <a:r>
                  <a:rPr lang="uk-UA" dirty="0" smtClean="0"/>
                  <a:t>   </a:t>
                </a:r>
              </a:p>
              <a:p>
                <a:pPr marL="0" indent="0">
                  <a:buNone/>
                </a:pPr>
                <a:endParaRPr lang="uk-UA" dirty="0" smtClean="0"/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8166" y="2015737"/>
                <a:ext cx="8640960" cy="4176464"/>
              </a:xfrm>
              <a:blipFill rotWithShape="0">
                <a:blip r:embed="rId2"/>
                <a:stretch>
                  <a:fillRect l="-1694" t="-29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2238189" y="2183529"/>
            <a:ext cx="0" cy="331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35986" y="4509120"/>
            <a:ext cx="1918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1961" y="2356340"/>
                <a:ext cx="20678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 </m:t>
                      </m:r>
                      <m:r>
                        <a:rPr lang="uk-UA" sz="2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Ом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61" y="2356340"/>
                <a:ext cx="2067809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803" y="2925359"/>
                <a:ext cx="20728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uk-UA" sz="28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uk-UA" sz="28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  <m:r>
                        <a:rPr lang="en-US" sz="2800" b="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uk-UA" sz="2800" b="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Ом</m:t>
                      </m:r>
                    </m:oMath>
                  </m:oMathPara>
                </a14:m>
                <a:endParaRPr lang="uk-UA" sz="2800" dirty="0" smtClean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03" y="2925359"/>
                <a:ext cx="2072875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99068" y="1636738"/>
                <a:ext cx="3496549" cy="4925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b="1" u="sng" dirty="0" smtClean="0"/>
                  <a:t>2.  Послідовне з'єднання</a:t>
                </a:r>
              </a:p>
              <a:p>
                <a:r>
                  <a:rPr lang="en-US" sz="2400" b="1" dirty="0" smtClean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</a:t>
                </a:r>
                <a:r>
                  <a:rPr lang="uk-UA" sz="2400" b="1" dirty="0" smtClean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А</a:t>
                </a:r>
                <a:r>
                  <a:rPr lang="uk-UA" sz="2400" b="1" dirty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en-US" sz="2400" b="1" dirty="0" err="1" smtClean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UIt</a:t>
                </a:r>
                <a:endParaRPr lang="uk-UA" sz="2400" b="1" dirty="0">
                  <a:solidFill>
                    <a:srgbClr val="666699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2400" b="1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2400" b="1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;  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b="1" i="1" smtClean="0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 smtClean="0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𝑹</m:t>
                                      </m:r>
                                    </m:e>
                                    <m:sub>
                                      <m:r>
                                        <a:rPr lang="en-US" sz="2400" b="1" i="1" smtClean="0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400" b="1" i="1" smtClean="0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 smtClean="0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𝑹</m:t>
                                      </m:r>
                                    </m:e>
                                    <m:sub>
                                      <m:r>
                                        <a:rPr lang="en-US" sz="2400" b="1" i="1" smtClean="0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2400" b="1" dirty="0" smtClean="0"/>
              </a:p>
              <a:p>
                <a:endParaRPr lang="en-US" sz="2400" b="1" dirty="0"/>
              </a:p>
              <a:p>
                <a:endParaRPr lang="en-US" sz="2400" b="1" dirty="0" smtClean="0"/>
              </a:p>
              <a:p>
                <a:endParaRPr lang="en-US" sz="2400" b="1" dirty="0"/>
              </a:p>
              <a:p>
                <a:endParaRPr lang="en-US" sz="2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068" y="1636738"/>
                <a:ext cx="3496549" cy="4925259"/>
              </a:xfrm>
              <a:prstGeom prst="rect">
                <a:avLst/>
              </a:prstGeom>
              <a:blipFill rotWithShape="0">
                <a:blip r:embed="rId5"/>
                <a:stretch>
                  <a:fillRect t="-6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 flipH="1" flipV="1">
            <a:off x="5845643" y="2120981"/>
            <a:ext cx="21704" cy="343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94790" y="5234538"/>
                <a:ext cx="3586110" cy="12815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uk-UA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𝑹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sz="2400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𝑹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uk-UA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2400" b="1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4790" y="5234538"/>
                <a:ext cx="3586110" cy="128156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95617" y="1671055"/>
                <a:ext cx="3348383" cy="1601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𝟏𝟎𝟎</m:t>
                                  </m:r>
                                  <m:r>
                                    <a:rPr lang="en-US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  <m:r>
                                    <a:rPr lang="en-US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𝑶</m:t>
                                  </m:r>
                                  <m:r>
                                    <a:rPr lang="uk-UA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м</m:t>
                                  </m:r>
                                  <m:r>
                                    <a:rPr lang="en-US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uk-UA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𝟐𝟓</m:t>
                                  </m:r>
                                  <m:r>
                                    <a:rPr lang="uk-UA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Ом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uk-UA" b="1" i="1" dirty="0" smtClean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Ом∙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𝟑𝟎𝟎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с≈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𝟐𝟒𝟒𝟖𝟗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Дж≈≈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𝟐𝟒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кДж</m:t>
                      </m:r>
                    </m:oMath>
                  </m:oMathPara>
                </a14:m>
                <a:endParaRPr lang="en-US" b="1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617" y="1671055"/>
                <a:ext cx="3348383" cy="16010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24128" y="3839712"/>
                <a:ext cx="3522887" cy="16074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𝟏𝟎𝟎</m:t>
                                  </m:r>
                                  <m:r>
                                    <a:rPr lang="en-US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num>
                                <m:den>
                                  <m:r>
                                    <a:rPr lang="en-US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  <m:r>
                                    <a:rPr lang="en-US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𝑶</m:t>
                                  </m:r>
                                  <m:r>
                                    <a:rPr lang="uk-UA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м</m:t>
                                  </m:r>
                                  <m:r>
                                    <a:rPr lang="en-US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uk-UA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𝟐𝟓</m:t>
                                  </m:r>
                                  <m:r>
                                    <a:rPr lang="uk-UA" b="1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Ом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uk-UA" b="1" i="1" dirty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  <m:r>
                        <a:rPr lang="uk-UA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Ом∙</m:t>
                      </m:r>
                      <m:r>
                        <a:rPr lang="uk-UA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𝟑𝟎𝟎</m:t>
                      </m:r>
                      <m:r>
                        <a:rPr lang="uk-UA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с≈</m:t>
                      </m:r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𝟔𝟏𝟐𝟐𝟒</m:t>
                      </m:r>
                      <m:r>
                        <a:rPr lang="uk-UA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Дж</m:t>
                      </m:r>
                      <m:r>
                        <a:rPr lang="en-US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uk-UA" b="1" i="1" dirty="0" smtClean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𝟔𝟏</m:t>
                      </m:r>
                      <m:r>
                        <a:rPr lang="uk-UA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кДж</m:t>
                      </m:r>
                    </m:oMath>
                  </m:oMathPara>
                </a14:m>
                <a:endParaRPr lang="en-US" b="1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3839712"/>
                <a:ext cx="3522887" cy="160742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483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Вправа 33 </a:t>
            </a:r>
            <a:r>
              <a:rPr lang="uk-UA" dirty="0" smtClean="0"/>
              <a:t>(</a:t>
            </a:r>
            <a:r>
              <a:rPr lang="en-US" dirty="0"/>
              <a:t>4</a:t>
            </a:r>
            <a:r>
              <a:rPr lang="uk-UA" dirty="0" smtClean="0"/>
              <a:t>)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dirty="0" smtClean="0"/>
                  <a:t>Відповідь: </a:t>
                </a:r>
              </a:p>
              <a:p>
                <a:pPr marL="0" indent="0">
                  <a:buNone/>
                </a:pPr>
                <a:r>
                  <a:rPr lang="uk-UA" dirty="0" smtClean="0"/>
                  <a:t>1)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uk-UA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𝟑𝟎𝟎</m:t>
                    </m:r>
                    <m:r>
                      <a:rPr lang="uk-U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кДж</m:t>
                    </m:r>
                  </m:oMath>
                </a14:m>
                <a:r>
                  <a:rPr lang="uk-UA" b="1" dirty="0" smtClean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uk-U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𝟏𝟐𝟎</m:t>
                    </m:r>
                    <m:r>
                      <a:rPr lang="uk-U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кДж</m:t>
                    </m:r>
                    <m:r>
                      <a:rPr lang="uk-U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endParaRPr lang="en-US" b="1" dirty="0"/>
              </a:p>
              <a:p>
                <a:pPr marL="0" indent="0">
                  <a:buNone/>
                </a:pPr>
                <a:r>
                  <a:rPr lang="uk-UA" b="1" dirty="0" smtClean="0"/>
                  <a:t> </a:t>
                </a:r>
                <a:endParaRPr lang="en-US" b="1" dirty="0"/>
              </a:p>
              <a:p>
                <a:pPr marL="0" indent="0">
                  <a:buNone/>
                </a:pPr>
                <a:r>
                  <a:rPr lang="uk-UA" dirty="0" smtClean="0"/>
                  <a:t> 2)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uk-U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uk-U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𝟐𝟒</m:t>
                    </m:r>
                    <m:r>
                      <a:rPr lang="uk-U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uk-U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uk-U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кДж</m:t>
                    </m:r>
                  </m:oMath>
                </a14:m>
                <a:r>
                  <a:rPr lang="uk-UA" b="1" dirty="0" smtClean="0"/>
                  <a:t>;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𝟔𝟏</m:t>
                    </m:r>
                    <m:r>
                      <a:rPr lang="uk-U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uk-U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кДж</m:t>
                    </m:r>
                  </m:oMath>
                </a14:m>
                <a:r>
                  <a:rPr lang="uk-UA" b="1" dirty="0" smtClean="0"/>
                  <a:t>.</a:t>
                </a:r>
                <a:endParaRPr lang="en-US" b="1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endParaRPr lang="uk-UA" dirty="0" smtClean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63" t="-1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43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Вправа 33 </a:t>
            </a:r>
            <a:r>
              <a:rPr lang="uk-UA" dirty="0" smtClean="0"/>
              <a:t>(5)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700808"/>
                <a:ext cx="8640960" cy="417646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dirty="0" smtClean="0"/>
                  <a:t>Дано:</a:t>
                </a:r>
              </a:p>
              <a:p>
                <a:pPr marL="0" indent="0">
                  <a:buNone/>
                </a:pPr>
                <a:r>
                  <a:rPr lang="en-US" dirty="0" smtClean="0"/>
                  <a:t>m=1 </a:t>
                </a:r>
                <a:r>
                  <a:rPr lang="ru-RU" dirty="0" smtClean="0"/>
                  <a:t>т=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dirty="0" smtClean="0"/>
                  <a:t>кг</a:t>
                </a:r>
              </a:p>
              <a:p>
                <a:pPr marL="0" indent="0">
                  <a:buNone/>
                </a:pPr>
                <a:r>
                  <a:rPr lang="en-US" dirty="0" smtClean="0"/>
                  <a:t>h=19 </a:t>
                </a:r>
                <a:r>
                  <a:rPr lang="ru-RU" dirty="0" smtClean="0"/>
                  <a:t>м</a:t>
                </a:r>
              </a:p>
              <a:p>
                <a:pPr marL="0" indent="0">
                  <a:buNone/>
                </a:pPr>
                <a:r>
                  <a:rPr lang="en-US" dirty="0" smtClean="0"/>
                  <a:t>t=50 c</a:t>
                </a:r>
              </a:p>
              <a:p>
                <a:pPr marL="0" indent="0">
                  <a:buNone/>
                </a:pPr>
                <a:r>
                  <a:rPr lang="en-US" dirty="0" smtClean="0"/>
                  <a:t>μ=</a:t>
                </a:r>
                <a:r>
                  <a:rPr lang="ru-RU" dirty="0" smtClean="0"/>
                  <a:t>0,8</a:t>
                </a:r>
              </a:p>
              <a:p>
                <a:pPr marL="0" indent="0">
                  <a:buNone/>
                </a:pPr>
                <a:r>
                  <a:rPr lang="en-US" dirty="0" smtClean="0"/>
                  <a:t>U=380 B</a:t>
                </a:r>
              </a:p>
              <a:p>
                <a:pPr marL="0" indent="0">
                  <a:buNone/>
                </a:pPr>
                <a:r>
                  <a:rPr lang="en-US" dirty="0" smtClean="0"/>
                  <a:t>I - </a:t>
                </a:r>
                <a:r>
                  <a:rPr lang="uk-UA" dirty="0" smtClean="0"/>
                  <a:t>?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700808"/>
                <a:ext cx="8640960" cy="4176464"/>
              </a:xfrm>
              <a:blipFill rotWithShape="0">
                <a:blip r:embed="rId2"/>
                <a:stretch>
                  <a:fillRect l="-1763" t="-1898" b="-2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2483768" y="1700808"/>
            <a:ext cx="0" cy="4248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5085184"/>
            <a:ext cx="2483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43808" y="1700808"/>
                <a:ext cx="1368152" cy="846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uk-U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uk-UA" sz="2400" b="0" i="1" smtClean="0">
                                  <a:latin typeface="Cambria Math" panose="02040503050406030204" pitchFamily="18" charset="0"/>
                                </a:rPr>
                                <m:t>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1700808"/>
                <a:ext cx="1368152" cy="8466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80726" y="2634872"/>
                <a:ext cx="16273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𝑚𝑔h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726" y="2634872"/>
                <a:ext cx="1627369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749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83093" y="3389845"/>
                <a:ext cx="1422634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uk-UA" sz="2400" b="0" i="1" smtClean="0">
                              <a:latin typeface="Cambria Math" panose="02040503050406030204" pitchFamily="18" charset="0"/>
                            </a:rPr>
                            <m:t>з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𝑈𝐼𝑡</m:t>
                      </m:r>
                    </m:oMath>
                  </m:oMathPara>
                </a14:m>
                <a:endParaRPr lang="ru-RU" sz="240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093" y="3389845"/>
                <a:ext cx="1422634" cy="73866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958369" y="4113591"/>
                <a:ext cx="1452770" cy="7937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uk-UA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𝑚𝑔h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𝑈𝐼𝑡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8369" y="4113591"/>
                <a:ext cx="1452770" cy="7937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3586" y="5287624"/>
                <a:ext cx="1402948" cy="8513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𝑚𝑔h</m:t>
                          </m:r>
                        </m:num>
                        <m:den>
                          <m: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𝑈𝑡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586" y="5287624"/>
                <a:ext cx="1402948" cy="8513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68287" y="1815352"/>
                <a:ext cx="3373680" cy="1062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кг</m:t>
                          </m:r>
                          <m: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f>
                            <m:f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Н</m:t>
                              </m:r>
                            </m:num>
                            <m:den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кг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∙19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м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,8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∙380 В∙50 с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287" y="1815352"/>
                <a:ext cx="3373680" cy="106202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>
            <a:off x="5101296" y="1700808"/>
            <a:ext cx="0" cy="4248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156176" y="3574511"/>
            <a:ext cx="1274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I= 12</a:t>
            </a:r>
            <a:r>
              <a:rPr lang="uk-UA" sz="2400" dirty="0" smtClean="0"/>
              <a:t>,5 А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33434" y="6195527"/>
            <a:ext cx="2762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Відповідь: </a:t>
            </a:r>
            <a:r>
              <a:rPr lang="en-US" sz="2400" b="1" dirty="0" smtClean="0"/>
              <a:t>I</a:t>
            </a:r>
            <a:r>
              <a:rPr lang="en-US" sz="2400" b="1" dirty="0"/>
              <a:t>= 12</a:t>
            </a:r>
            <a:r>
              <a:rPr lang="uk-UA" sz="2400" b="1" dirty="0"/>
              <a:t>,5 </a:t>
            </a:r>
            <a:r>
              <a:rPr lang="uk-UA" sz="2400" b="1" dirty="0" smtClean="0"/>
              <a:t>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5817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  <p:bldP spid="14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</a:t>
            </a:r>
            <a:endParaRPr lang="uk-UA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Уважно розгляньте  виконані задачі вправи 33</a:t>
            </a:r>
          </a:p>
          <a:p>
            <a:r>
              <a:rPr lang="uk-UA" dirty="0" smtClean="0"/>
              <a:t>Дві із них перепишіть у зошит</a:t>
            </a:r>
          </a:p>
          <a:p>
            <a:r>
              <a:rPr lang="uk-UA" dirty="0" smtClean="0"/>
              <a:t>Придумайте і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r>
              <a:rPr lang="uk-UA" dirty="0" smtClean="0"/>
              <a:t> аналогічні задачі на домашню роботу</a:t>
            </a:r>
          </a:p>
          <a:p>
            <a:r>
              <a:rPr lang="uk-UA" dirty="0" smtClean="0"/>
              <a:t>Повторіть вивчений 33 параграф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2275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Згадай</a:t>
            </a:r>
            <a:r>
              <a:rPr lang="ru-RU" dirty="0" smtClean="0"/>
              <a:t>!!!</a:t>
            </a:r>
            <a:endParaRPr lang="ru-RU" dirty="0"/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452289" y="4316021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1246020" y="4731113"/>
            <a:ext cx="1281114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481925" y="1738250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355558" y="1728370"/>
            <a:ext cx="544918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Етапи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розв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’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язування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фізичної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задачі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405506" y="205176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429717" y="2548329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355558" y="298643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406904" y="3377747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218528" y="398095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504738" y="5254295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357387" y="2505213"/>
            <a:ext cx="423404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Закон </a:t>
            </a:r>
            <a:r>
              <a:rPr lang="uk-UA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Ома</a:t>
            </a: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для ділянки кола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357340" y="3345299"/>
            <a:ext cx="641194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Закони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послідовного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з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’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єднання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провідників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1355558" y="4249894"/>
            <a:ext cx="645337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Закони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паралельного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з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’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єднання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провідників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1355558" y="5187243"/>
            <a:ext cx="483747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Потужність електричного струму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3" name="Rectangle 267"/>
          <p:cNvSpPr>
            <a:spLocks noChangeArrowheads="1"/>
          </p:cNvSpPr>
          <p:nvPr/>
        </p:nvSpPr>
        <p:spPr bwMode="ltGray">
          <a:xfrm rot="3419336">
            <a:off x="504738" y="6145469"/>
            <a:ext cx="479425" cy="5207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439014" y="6124592"/>
            <a:ext cx="4263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Робота </a:t>
            </a:r>
            <a:r>
              <a:rPr lang="uk-UA" sz="24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електричного струму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0" grpId="0"/>
      <p:bldP spid="41" grpId="0"/>
      <p:bldP spid="42" grpId="0"/>
      <p:bldP spid="4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Згадай</a:t>
            </a:r>
            <a:r>
              <a:rPr lang="ru-RU" dirty="0" smtClean="0"/>
              <a:t>!!!</a:t>
            </a:r>
            <a:endParaRPr lang="ru-RU" dirty="0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1246020" y="4731113"/>
            <a:ext cx="1281114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481925" y="1738250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355558" y="1728370"/>
            <a:ext cx="769986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Етапи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розв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’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язування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фізичної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задачі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405506" y="205176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355558" y="298643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218528" y="398095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54579" y="2373084"/>
            <a:ext cx="4558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Аналіз фізичної проблеми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6577" y="3089831"/>
            <a:ext cx="4876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Пошук математичної моделі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46020" y="3914930"/>
            <a:ext cx="3373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Аналіз результатів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6400" y="4903935"/>
            <a:ext cx="2052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Відповідь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72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Згадай</a:t>
            </a:r>
            <a:r>
              <a:rPr lang="ru-RU" dirty="0" smtClean="0"/>
              <a:t>!!!</a:t>
            </a:r>
            <a:endParaRPr lang="ru-RU" dirty="0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1246020" y="4731113"/>
            <a:ext cx="1281114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405506" y="205176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440585" y="1791416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355558" y="298643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218528" y="398095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403961" y="1881026"/>
            <a:ext cx="423404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Закон </a:t>
            </a:r>
            <a:r>
              <a:rPr lang="uk-UA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Ома</a:t>
            </a: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для ділянки кола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20983" y="2955838"/>
                <a:ext cx="949299" cy="9755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66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0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endParaRPr lang="ru-RU" sz="4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0983" y="2955838"/>
                <a:ext cx="949299" cy="975588"/>
              </a:xfrm>
              <a:prstGeom prst="rect">
                <a:avLst/>
              </a:prstGeom>
              <a:blipFill rotWithShape="0">
                <a:blip r:embed="rId2"/>
                <a:stretch>
                  <a:fillRect l="-23226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46535" y="4116766"/>
                <a:ext cx="1699119" cy="1240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666699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4000" b="1" i="1" smtClean="0">
                          <a:solidFill>
                            <a:srgbClr val="6666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535" y="4116766"/>
                <a:ext cx="1699119" cy="12407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364088" y="4480427"/>
            <a:ext cx="1199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rgbClr val="666699"/>
                </a:solidFill>
              </a:rPr>
              <a:t>U=IR</a:t>
            </a:r>
            <a:endParaRPr lang="ru-RU" sz="4000" b="1" i="1" dirty="0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41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Згадай</a:t>
            </a:r>
            <a:r>
              <a:rPr lang="ru-RU" dirty="0" smtClean="0"/>
              <a:t>!!!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255"/>
              <p:cNvSpPr txBox="1">
                <a:spLocks noChangeArrowheads="1"/>
              </p:cNvSpPr>
              <p:nvPr/>
            </p:nvSpPr>
            <p:spPr bwMode="gray">
              <a:xfrm>
                <a:off x="1905473" y="5157192"/>
                <a:ext cx="2677908" cy="5847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666699"/>
                    </a:solidFill>
                  </a:rPr>
                  <a:t>R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</m:sub>
                    </m:sSub>
                    <m:r>
                      <a:rPr lang="en-US" sz="3200" b="1" i="1" smtClean="0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3200" b="1" i="1" dirty="0"/>
              </a:p>
            </p:txBody>
          </p:sp>
        </mc:Choice>
        <mc:Fallback xmlns="">
          <p:sp>
            <p:nvSpPr>
              <p:cNvPr id="26" name="Text Box 2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gray">
              <a:xfrm>
                <a:off x="1905473" y="5157192"/>
                <a:ext cx="2677908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5923" t="-12500" b="-34375"/>
                </a:stretch>
              </a:blip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405506" y="205176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355558" y="298643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452289" y="1900341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218528" y="398095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355558" y="1804716"/>
            <a:ext cx="641194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Закони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послідовного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з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’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єднання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провідників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11997" y="2858857"/>
                <a:ext cx="25647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666699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sz="3200" b="1" i="1" smtClean="0">
                          <a:solidFill>
                            <a:srgbClr val="6666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666699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997" y="2858857"/>
                <a:ext cx="2564741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811997" y="3980976"/>
                <a:ext cx="26375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666699"/>
                    </a:solidFill>
                  </a:rPr>
                  <a:t>U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</m:sub>
                    </m:sSub>
                    <m:r>
                      <a:rPr lang="en-US" sz="3200" b="1" i="1" smtClean="0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3200" b="1" i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997" y="3980976"/>
                <a:ext cx="2637517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5774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154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1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Згадай</a:t>
            </a:r>
            <a:r>
              <a:rPr lang="ru-RU" dirty="0" smtClean="0"/>
              <a:t>!!!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255"/>
              <p:cNvSpPr txBox="1">
                <a:spLocks noChangeArrowheads="1"/>
              </p:cNvSpPr>
              <p:nvPr/>
            </p:nvSpPr>
            <p:spPr bwMode="gray">
              <a:xfrm>
                <a:off x="1817259" y="4869160"/>
                <a:ext cx="2677908" cy="109805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6666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6666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solidFill>
                                    <a:srgbClr val="666699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666699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3200" b="1" i="1" smtClean="0">
                          <a:solidFill>
                            <a:srgbClr val="6666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6666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solidFill>
                                    <a:srgbClr val="666699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6666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b="1" i="1" dirty="0"/>
              </a:p>
            </p:txBody>
          </p:sp>
        </mc:Choice>
        <mc:Fallback xmlns="">
          <p:sp>
            <p:nvSpPr>
              <p:cNvPr id="26" name="Text Box 2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gray">
              <a:xfrm>
                <a:off x="1817259" y="4869160"/>
                <a:ext cx="2677908" cy="109805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405506" y="205176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355558" y="298643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218528" y="398095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355558" y="1804716"/>
            <a:ext cx="645337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Закони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п</a:t>
            </a:r>
            <a:r>
              <a:rPr lang="uk-UA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аралель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ного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з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’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єднання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провідників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11997" y="2858857"/>
                <a:ext cx="251908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666699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sz="3200" b="1" i="1" smtClean="0">
                          <a:solidFill>
                            <a:srgbClr val="6666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666699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6666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997" y="2858857"/>
                <a:ext cx="2519088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811997" y="3980976"/>
                <a:ext cx="268317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666699"/>
                    </a:solidFill>
                  </a:rPr>
                  <a:t>U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</m:sub>
                    </m:sSub>
                    <m:r>
                      <a:rPr lang="en-US" sz="3200" b="1" i="1" smtClean="0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3200" b="1" i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997" y="3980976"/>
                <a:ext cx="2683170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5682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924" y="1768113"/>
            <a:ext cx="841321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8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1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Згадай</a:t>
            </a:r>
            <a:r>
              <a:rPr lang="ru-RU" dirty="0" smtClean="0"/>
              <a:t>!!!</a:t>
            </a:r>
            <a:endParaRPr lang="ru-RU" dirty="0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1246020" y="4731113"/>
            <a:ext cx="1281114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405506" y="205176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355558" y="298643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218528" y="398095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332827" y="2020016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1707902" y="2031961"/>
            <a:ext cx="483747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Потужність електричного струму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3" name="Rectangle 267"/>
          <p:cNvSpPr>
            <a:spLocks noChangeArrowheads="1"/>
          </p:cNvSpPr>
          <p:nvPr/>
        </p:nvSpPr>
        <p:spPr bwMode="ltGray">
          <a:xfrm rot="3419336">
            <a:off x="327731" y="4393612"/>
            <a:ext cx="479425" cy="5207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685468" y="4377121"/>
            <a:ext cx="4263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Робота </a:t>
            </a:r>
            <a:r>
              <a:rPr lang="uk-UA" sz="24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електричного струму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18532" y="2647552"/>
                <a:ext cx="881973" cy="8911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i="1" dirty="0" smtClean="0">
                    <a:solidFill>
                      <a:srgbClr val="666699"/>
                    </a:solidFill>
                  </a:rPr>
                  <a:t>P=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ru-RU" sz="3600" b="1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532" y="2647552"/>
                <a:ext cx="881973" cy="891141"/>
              </a:xfrm>
              <a:prstGeom prst="rect">
                <a:avLst/>
              </a:prstGeom>
              <a:blipFill rotWithShape="0">
                <a:blip r:embed="rId2"/>
                <a:stretch>
                  <a:fillRect l="-20690" b="-130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932040" y="2783574"/>
            <a:ext cx="1083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solidFill>
                  <a:srgbClr val="666699"/>
                </a:solidFill>
              </a:rPr>
              <a:t>P=UI</a:t>
            </a:r>
            <a:endParaRPr lang="ru-RU" sz="3600" b="1" i="1" dirty="0">
              <a:solidFill>
                <a:srgbClr val="6666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6350" y="5228036"/>
            <a:ext cx="1420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solidFill>
                  <a:srgbClr val="666699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A=</a:t>
            </a:r>
            <a:r>
              <a:rPr lang="en-US" sz="3600" b="1" i="1" dirty="0" err="1" smtClean="0">
                <a:solidFill>
                  <a:srgbClr val="666699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UIt</a:t>
            </a:r>
            <a:endParaRPr lang="ru-RU" sz="3600" b="1" i="1" dirty="0">
              <a:solidFill>
                <a:srgbClr val="666699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43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2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Вправа 33 (1)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dirty="0" smtClean="0"/>
                  <a:t>Дано: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=1298 </a:t>
                </a:r>
                <a:r>
                  <a:rPr lang="uk-UA" dirty="0"/>
                  <a:t>к</a:t>
                </a:r>
                <a:r>
                  <a:rPr lang="en-US" dirty="0" smtClean="0"/>
                  <a:t>B</a:t>
                </a:r>
                <a:r>
                  <a:rPr lang="uk-UA" dirty="0" smtClean="0"/>
                  <a:t>т</a:t>
                </a:r>
                <a:r>
                  <a:rPr lang="en-US" dirty="0" smtClean="0"/>
                  <a:t>·</a:t>
                </a:r>
                <a:r>
                  <a:rPr lang="uk-UA" dirty="0" smtClean="0"/>
                  <a:t>год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=</a:t>
                </a:r>
                <a:r>
                  <a:rPr lang="uk-UA" dirty="0" smtClean="0"/>
                  <a:t>2174</a:t>
                </a:r>
                <a:r>
                  <a:rPr lang="en-US" dirty="0" smtClean="0"/>
                  <a:t> </a:t>
                </a:r>
                <a:r>
                  <a:rPr lang="uk-UA" dirty="0"/>
                  <a:t>к</a:t>
                </a:r>
                <a:r>
                  <a:rPr lang="en-US" dirty="0"/>
                  <a:t>B</a:t>
                </a:r>
                <a:r>
                  <a:rPr lang="uk-UA" dirty="0"/>
                  <a:t>т</a:t>
                </a:r>
                <a:r>
                  <a:rPr lang="en-US" dirty="0"/>
                  <a:t>·</a:t>
                </a:r>
                <a:r>
                  <a:rPr lang="uk-UA" dirty="0" smtClean="0"/>
                  <a:t>год</a:t>
                </a:r>
              </a:p>
              <a:p>
                <a:pPr marL="0" indent="0">
                  <a:buNone/>
                </a:pPr>
                <a:r>
                  <a:rPr lang="uk-UA" dirty="0" smtClean="0"/>
                  <a:t>ΔР-?</a:t>
                </a:r>
              </a:p>
              <a:p>
                <a:pPr marL="0" indent="0">
                  <a:buNone/>
                </a:pPr>
                <a:r>
                  <a:rPr lang="uk-UA" dirty="0" smtClean="0"/>
                  <a:t>С -?</a:t>
                </a:r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63" t="-1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3203848" y="2060848"/>
            <a:ext cx="0" cy="331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1520" y="3789040"/>
            <a:ext cx="302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07904" y="2204864"/>
                <a:ext cx="19400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800" b="1" dirty="0" smtClean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Δ</a:t>
                </a:r>
                <a:r>
                  <a:rPr lang="uk-UA" sz="2800" b="1" dirty="0" smtClean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Р</a:t>
                </a:r>
                <a:r>
                  <a:rPr lang="uk-UA" sz="2800" b="1" dirty="0" smtClean="0">
                    <a:solidFill>
                      <a:srgbClr val="666699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8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28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Р</m:t>
                        </m:r>
                      </m:e>
                      <m:sub>
                        <m:r>
                          <a:rPr lang="uk-UA" sz="28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uk-UA" sz="2800" b="1" i="1" smtClean="0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uk-UA" sz="28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28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Р</m:t>
                        </m:r>
                      </m:e>
                      <m:sub>
                        <m:r>
                          <a:rPr lang="uk-UA" sz="2800" b="1" i="1" smtClean="0">
                            <a:solidFill>
                              <a:srgbClr val="66669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204864"/>
                <a:ext cx="1940083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6270" t="-15116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252337" y="3248525"/>
                <a:ext cx="44503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dirty="0" smtClean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Δ</a:t>
                </a:r>
                <a:r>
                  <a:rPr lang="uk-UA" sz="2400" b="1" dirty="0">
                    <a:solidFill>
                      <a:srgbClr val="6666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Р</a:t>
                </a:r>
                <a:r>
                  <a:rPr lang="uk-UA" sz="2400" b="1" dirty="0">
                    <a:solidFill>
                      <a:srgbClr val="666699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uk-UA" sz="2400" b="1" i="0" smtClean="0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𝟐𝟏𝟕𝟒</m:t>
                    </m:r>
                    <m:r>
                      <a:rPr lang="uk-UA" sz="2400" b="1" i="1" smtClean="0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uk-UA" sz="2400" b="1" i="1" smtClean="0">
                        <a:solidFill>
                          <a:srgbClr val="666699"/>
                        </a:solidFill>
                        <a:latin typeface="Cambria Math" panose="02040503050406030204" pitchFamily="18" charset="0"/>
                      </a:rPr>
                      <m:t>𝟏𝟐𝟗𝟖</m:t>
                    </m:r>
                  </m:oMath>
                </a14:m>
                <a:r>
                  <a:rPr lang="ru-RU" sz="2400" dirty="0" smtClean="0"/>
                  <a:t>= </a:t>
                </a:r>
                <a:r>
                  <a:rPr lang="ru-RU" sz="2400" b="1" dirty="0" smtClean="0">
                    <a:solidFill>
                      <a:srgbClr val="666699"/>
                    </a:solidFill>
                  </a:rPr>
                  <a:t>876 (</a:t>
                </a:r>
                <a:r>
                  <a:rPr lang="ru-RU" sz="2400" b="1" dirty="0" err="1" smtClean="0">
                    <a:solidFill>
                      <a:srgbClr val="666699"/>
                    </a:solidFill>
                  </a:rPr>
                  <a:t>кВт·год</a:t>
                </a:r>
                <a:r>
                  <a:rPr lang="ru-RU" sz="2400" b="1" dirty="0" smtClean="0">
                    <a:solidFill>
                      <a:srgbClr val="666699"/>
                    </a:solidFill>
                  </a:rPr>
                  <a:t>)</a:t>
                </a:r>
                <a:endParaRPr lang="ru-RU" sz="2400" b="1" dirty="0">
                  <a:solidFill>
                    <a:srgbClr val="666699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337" y="3248525"/>
                <a:ext cx="4450321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192" t="-13158" r="-1233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222793" y="3969021"/>
            <a:ext cx="5931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666699"/>
                </a:solidFill>
              </a:rPr>
              <a:t>С=876·45,6=39945,6 (к.)=399 грн.46 к.</a:t>
            </a:r>
            <a:endParaRPr lang="ru-RU" sz="2800" b="1" dirty="0">
              <a:solidFill>
                <a:srgbClr val="6666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5734416"/>
            <a:ext cx="688669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Відповідь: </a:t>
            </a:r>
            <a:r>
              <a:rPr lang="ru-RU" sz="3200" b="1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876 </a:t>
            </a:r>
            <a:r>
              <a:rPr lang="ru-RU" sz="3200" b="1" dirty="0" err="1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кВт·год</a:t>
            </a:r>
            <a:r>
              <a:rPr lang="ru-RU" sz="3200" b="1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399 грн.46 к.</a:t>
            </a:r>
            <a:endParaRPr lang="ru-RU" sz="3200" b="1" dirty="0">
              <a:solidFill>
                <a:srgbClr val="66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Вправа 33 (</a:t>
            </a:r>
            <a:r>
              <a:rPr lang="en-US" dirty="0" smtClean="0"/>
              <a:t>2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109901" y="1772816"/>
            <a:ext cx="29241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 smtClean="0"/>
              <a:t>1 </a:t>
            </a:r>
            <a:r>
              <a:rPr lang="uk-UA" sz="4000" dirty="0" err="1" smtClean="0"/>
              <a:t>В·А·с</a:t>
            </a:r>
            <a:r>
              <a:rPr lang="uk-UA" sz="4000" dirty="0" smtClean="0"/>
              <a:t>=1 </a:t>
            </a:r>
            <a:r>
              <a:rPr lang="uk-UA" sz="4000" dirty="0" err="1" smtClean="0"/>
              <a:t>Дж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619672" y="3187148"/>
                <a:ext cx="5939446" cy="8899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sz="3600" dirty="0" smtClean="0"/>
                  <a:t>1 </a:t>
                </a:r>
                <a:r>
                  <a:rPr lang="uk-UA" sz="3600" dirty="0" err="1" smtClean="0"/>
                  <a:t>В·А·с</a:t>
                </a:r>
                <a:r>
                  <a:rPr lang="uk-UA" sz="3600" dirty="0" smtClean="0"/>
                  <a:t>=1 </a:t>
                </a:r>
                <a:r>
                  <a:rPr lang="uk-UA" sz="3600" dirty="0" err="1" smtClean="0"/>
                  <a:t>Вт·с</a:t>
                </a:r>
                <a:r>
                  <a:rPr lang="uk-UA" sz="3600" dirty="0" smtClean="0"/>
                  <a:t>=1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600" b="0" i="1" smtClean="0">
                            <a:latin typeface="Cambria Math" panose="02040503050406030204" pitchFamily="18" charset="0"/>
                          </a:rPr>
                          <m:t>Дж</m:t>
                        </m:r>
                      </m:num>
                      <m:den>
                        <m:r>
                          <a:rPr lang="uk-UA" sz="3600" b="0" i="1" smtClean="0">
                            <a:latin typeface="Cambria Math" panose="02040503050406030204" pitchFamily="18" charset="0"/>
                          </a:rPr>
                          <m:t>с</m:t>
                        </m:r>
                      </m:den>
                    </m:f>
                    <m:r>
                      <a:rPr lang="uk-UA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k-UA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с=1 Дж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187148"/>
                <a:ext cx="5939446" cy="889924"/>
              </a:xfrm>
              <a:prstGeom prst="rect">
                <a:avLst/>
              </a:prstGeom>
              <a:blipFill rotWithShape="0">
                <a:blip r:embed="rId2"/>
                <a:stretch>
                  <a:fillRect l="-3183" b="-123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012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6e665c039e3b2b5c68043e924536971269dc9d9"/>
</p:tagLst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380</Words>
  <Application>Microsoft Office PowerPoint</Application>
  <PresentationFormat>Екран (4:3)</PresentationFormat>
  <Paragraphs>164</Paragraphs>
  <Slides>15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Тема Office</vt:lpstr>
      <vt:lpstr>Розв'язування задач з теми «Робота і потужність електричного струму»  фізика 8 клас 08.04.2021</vt:lpstr>
      <vt:lpstr>Згадай!!!</vt:lpstr>
      <vt:lpstr>Згадай!!!</vt:lpstr>
      <vt:lpstr>Згадай!!!</vt:lpstr>
      <vt:lpstr>Згадай!!!</vt:lpstr>
      <vt:lpstr>Згадай!!!</vt:lpstr>
      <vt:lpstr>Згадай!!!</vt:lpstr>
      <vt:lpstr>Вправа 33 (1)</vt:lpstr>
      <vt:lpstr>Вправа 33 (2)</vt:lpstr>
      <vt:lpstr>Вправа 33 (3)</vt:lpstr>
      <vt:lpstr>Вправа 33 (4)</vt:lpstr>
      <vt:lpstr>Вправа 33 (4)</vt:lpstr>
      <vt:lpstr>Вправа 33 (4)</vt:lpstr>
      <vt:lpstr>Вправа 33 (5)</vt:lpstr>
      <vt:lpstr>Завдання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знаний</dc:title>
  <dc:creator>obstinate</dc:creator>
  <dc:description>Шаблон презентации с сайта https://presentation-creation.ru/</dc:description>
  <cp:lastModifiedBy>RePack by Diakov</cp:lastModifiedBy>
  <cp:revision>1026</cp:revision>
  <dcterms:created xsi:type="dcterms:W3CDTF">2018-02-25T09:09:03Z</dcterms:created>
  <dcterms:modified xsi:type="dcterms:W3CDTF">2021-04-02T12:07:51Z</dcterms:modified>
</cp:coreProperties>
</file>