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5"/>
  </p:notesMasterIdLst>
  <p:sldIdLst>
    <p:sldId id="256" r:id="rId2"/>
    <p:sldId id="260" r:id="rId3"/>
    <p:sldId id="261" r:id="rId4"/>
    <p:sldId id="262" r:id="rId5"/>
    <p:sldId id="297" r:id="rId6"/>
    <p:sldId id="299" r:id="rId7"/>
    <p:sldId id="267" r:id="rId8"/>
    <p:sldId id="269" r:id="rId9"/>
    <p:sldId id="271" r:id="rId10"/>
    <p:sldId id="295" r:id="rId11"/>
    <p:sldId id="291" r:id="rId12"/>
    <p:sldId id="301" r:id="rId13"/>
    <p:sldId id="31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993300"/>
    <a:srgbClr val="1604FA"/>
    <a:srgbClr val="00CC00"/>
    <a:srgbClr val="006600"/>
    <a:srgbClr val="0033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717" autoAdjust="0"/>
  </p:normalViewPr>
  <p:slideViewPr>
    <p:cSldViewPr>
      <p:cViewPr varScale="1">
        <p:scale>
          <a:sx n="36" d="100"/>
          <a:sy n="36" d="100"/>
        </p:scale>
        <p:origin x="67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5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F478D-F78C-4115-940D-480FDC8684B5}" type="datetimeFigureOut">
              <a:rPr lang="uk-UA" smtClean="0"/>
              <a:pPr/>
              <a:t>01.04.2021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BA77F-EABE-459D-ADCE-218A50B75370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8459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BA77F-EABE-459D-ADCE-218A50B75370}" type="slidenum">
              <a:rPr lang="uk-UA" smtClean="0"/>
              <a:pPr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2159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175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905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546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707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231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653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464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877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20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967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833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15417">
              <a:srgbClr val="74B3FF"/>
            </a:gs>
            <a:gs pos="27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157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>
              <a:lnSpc>
                <a:spcPct val="150000"/>
              </a:lnSpc>
              <a:spcAft>
                <a:spcPts val="1000"/>
              </a:spcAft>
            </a:pPr>
            <a:r>
              <a:rPr lang="uk-UA" sz="1800" b="1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uk-UA" sz="1800" b="1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uk-UA" sz="1800" b="1" i="1" dirty="0" smtClean="0">
                <a:solidFill>
                  <a:srgbClr val="1604FA"/>
                </a:solidFill>
                <a:latin typeface="Times New Roman"/>
                <a:ea typeface="Calibri"/>
                <a:cs typeface="Times New Roman"/>
              </a:rPr>
              <a:t>“ </a:t>
            </a:r>
            <a:r>
              <a:rPr lang="uk-UA" sz="1800" b="1" i="1" dirty="0">
                <a:solidFill>
                  <a:srgbClr val="1604FA"/>
                </a:solidFill>
                <a:latin typeface="Times New Roman"/>
                <a:ea typeface="Calibri"/>
                <a:cs typeface="Times New Roman"/>
              </a:rPr>
              <a:t>Розум полягає не тільки у знанні, </a:t>
            </a:r>
            <a:r>
              <a:rPr lang="uk-UA" sz="1800" b="1" i="1" dirty="0" smtClean="0">
                <a:solidFill>
                  <a:srgbClr val="1604FA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uk-UA" sz="1800" b="1" i="1" dirty="0" smtClean="0">
                <a:solidFill>
                  <a:srgbClr val="1604FA"/>
                </a:solidFill>
                <a:latin typeface="Times New Roman"/>
                <a:ea typeface="Calibri"/>
                <a:cs typeface="Times New Roman"/>
              </a:rPr>
            </a:br>
            <a:r>
              <a:rPr lang="uk-UA" sz="1800" b="1" i="1" dirty="0" smtClean="0">
                <a:solidFill>
                  <a:srgbClr val="1604FA"/>
                </a:solidFill>
                <a:latin typeface="Times New Roman"/>
                <a:ea typeface="Calibri"/>
                <a:cs typeface="Times New Roman"/>
              </a:rPr>
              <a:t>але </a:t>
            </a:r>
            <a:r>
              <a:rPr lang="uk-UA" sz="1800" b="1" i="1" dirty="0">
                <a:solidFill>
                  <a:srgbClr val="1604FA"/>
                </a:solidFill>
                <a:latin typeface="Times New Roman"/>
                <a:ea typeface="Calibri"/>
                <a:cs typeface="Times New Roman"/>
              </a:rPr>
              <a:t>й у вмінні застосувати знання на ділі” </a:t>
            </a:r>
            <a:r>
              <a:rPr lang="ru-RU" sz="1600" dirty="0">
                <a:solidFill>
                  <a:srgbClr val="1604FA"/>
                </a:solidFill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srgbClr val="1604FA"/>
                </a:solidFill>
                <a:ea typeface="Calibri"/>
                <a:cs typeface="Times New Roman"/>
              </a:rPr>
            </a:br>
            <a:r>
              <a:rPr lang="uk-UA" sz="1800" b="1" i="1" dirty="0">
                <a:solidFill>
                  <a:srgbClr val="1604FA"/>
                </a:solidFill>
                <a:latin typeface="Times New Roman"/>
                <a:ea typeface="Calibri"/>
                <a:cs typeface="Times New Roman"/>
              </a:rPr>
              <a:t>                                                                                                                   </a:t>
            </a:r>
            <a:r>
              <a:rPr lang="uk-UA" sz="1800" b="1" i="1" dirty="0" err="1">
                <a:solidFill>
                  <a:srgbClr val="1604FA"/>
                </a:solidFill>
                <a:latin typeface="Times New Roman"/>
                <a:ea typeface="Calibri"/>
                <a:cs typeface="Times New Roman"/>
              </a:rPr>
              <a:t>Арістотель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schemeClr val="accent4">
                    <a:lumMod val="50000"/>
                  </a:schemeClr>
                </a:solidFill>
                <a:ea typeface="Calibri"/>
                <a:cs typeface="Times New Roman"/>
              </a:rPr>
            </a:br>
            <a:endParaRPr lang="ru-RU" sz="1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0" y="1071547"/>
            <a:ext cx="5643570" cy="3643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              </a:t>
            </a:r>
            <a:r>
              <a:rPr lang="ru-RU" dirty="0" smtClean="0">
                <a:solidFill>
                  <a:srgbClr val="C00000"/>
                </a:solidFill>
              </a:rPr>
              <a:t>Тема уроку:</a:t>
            </a:r>
          </a:p>
          <a:p>
            <a:pPr marL="0" indent="0">
              <a:buNone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5400" b="1" dirty="0">
                <a:solidFill>
                  <a:srgbClr val="FF0000"/>
                </a:solidFill>
              </a:rPr>
              <a:t> </a:t>
            </a:r>
            <a:r>
              <a:rPr lang="uk-UA" sz="5400" b="1" dirty="0" smtClean="0">
                <a:solidFill>
                  <a:srgbClr val="FF0000"/>
                </a:solidFill>
              </a:rPr>
              <a:t>  </a:t>
            </a:r>
            <a:r>
              <a:rPr lang="uk-UA" sz="5200" b="1" dirty="0" smtClean="0">
                <a:solidFill>
                  <a:srgbClr val="FF0000"/>
                </a:solidFill>
                <a:latin typeface="Gabriola" pitchFamily="82" charset="0"/>
              </a:rPr>
              <a:t>«Робота  й потужність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5200" b="1" dirty="0" smtClean="0">
                <a:solidFill>
                  <a:srgbClr val="FF0000"/>
                </a:solidFill>
                <a:latin typeface="Gabriola" pitchFamily="82" charset="0"/>
              </a:rPr>
              <a:t>електричного струму</a:t>
            </a:r>
            <a:r>
              <a:rPr lang="uk-UA" sz="5200" b="1" dirty="0" smtClean="0">
                <a:solidFill>
                  <a:srgbClr val="FF0000"/>
                </a:solidFill>
                <a:latin typeface="Gabriola" pitchFamily="82" charset="0"/>
              </a:rPr>
              <a:t>»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5200" b="1" dirty="0" smtClean="0">
                <a:solidFill>
                  <a:srgbClr val="FF0000"/>
                </a:solidFill>
                <a:latin typeface="Gabriola" pitchFamily="82" charset="0"/>
              </a:rPr>
              <a:t>Фізика 8 клас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5200" b="1" dirty="0" smtClean="0">
                <a:solidFill>
                  <a:srgbClr val="FF0000"/>
                </a:solidFill>
                <a:latin typeface="Gabriola" pitchFamily="82" charset="0"/>
              </a:rPr>
              <a:t>07.04.2021</a:t>
            </a:r>
            <a:endParaRPr lang="ru-RU" sz="5200" b="1" dirty="0" smtClean="0">
              <a:solidFill>
                <a:srgbClr val="FF0000"/>
              </a:solidFill>
              <a:latin typeface="Gabriola" pitchFamily="82" charset="0"/>
            </a:endParaRPr>
          </a:p>
          <a:p>
            <a:pPr marL="0" indent="0">
              <a:buNone/>
            </a:pPr>
            <a:endParaRPr lang="ru-RU" sz="5200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796136" y="2852936"/>
            <a:ext cx="2890664" cy="3273227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1928802"/>
            <a:ext cx="2752750" cy="3121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06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Прилади вимірювання</a:t>
            </a:r>
            <a:br>
              <a:rPr lang="uk-UA" dirty="0" smtClean="0"/>
            </a:br>
            <a:r>
              <a:rPr lang="uk-UA" dirty="0" smtClean="0"/>
              <a:t>Електролічильник  Ватметр </a:t>
            </a:r>
            <a:endParaRPr lang="uk-UA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92896"/>
            <a:ext cx="3390537" cy="3624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97" y="1988840"/>
            <a:ext cx="3667125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927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Содержимое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ctr">
                  <a:buNone/>
                </a:pPr>
                <a:endParaRPr lang="ru-RU" dirty="0" smtClean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 algn="ctr">
                  <a:buNone/>
                </a:pPr>
                <a:r>
                  <a:rPr lang="en-US" dirty="0" smtClean="0">
                    <a:solidFill>
                      <a:schemeClr val="tx2">
                        <a:lumMod val="75000"/>
                      </a:schemeClr>
                    </a:solidFill>
                  </a:rPr>
                  <a:t>[A]=</a:t>
                </a:r>
                <a:r>
                  <a:rPr lang="ru-RU" dirty="0" smtClean="0">
                    <a:solidFill>
                      <a:schemeClr val="tx2">
                        <a:lumMod val="75000"/>
                      </a:schemeClr>
                    </a:solidFill>
                  </a:rPr>
                  <a:t>кВт</a:t>
                </a:r>
                <a:r>
                  <a:rPr lang="uk-UA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/>
                    <a:ea typeface="Calibri"/>
                    <a:cs typeface="Times New Roman"/>
                  </a:rPr>
                  <a:t> ∙ </a:t>
                </a:r>
                <a:r>
                  <a:rPr lang="uk-UA" dirty="0" err="1" smtClean="0">
                    <a:solidFill>
                      <a:schemeClr val="tx2">
                        <a:lumMod val="75000"/>
                      </a:schemeClr>
                    </a:solidFill>
                    <a:latin typeface="Times New Roman"/>
                    <a:ea typeface="Calibri"/>
                    <a:cs typeface="Times New Roman"/>
                  </a:rPr>
                  <a:t>год</a:t>
                </a:r>
                <a:endParaRPr lang="uk-UA" dirty="0" smtClean="0">
                  <a:solidFill>
                    <a:schemeClr val="tx2">
                      <a:lumMod val="75000"/>
                    </a:schemeClr>
                  </a:solidFill>
                  <a:latin typeface="Times New Roman"/>
                  <a:ea typeface="Calibri"/>
                  <a:cs typeface="Times New Roman"/>
                </a:endParaRPr>
              </a:p>
              <a:p>
                <a:pPr algn="ctr">
                  <a:buNone/>
                </a:pPr>
                <a:endParaRPr lang="uk-UA" dirty="0" smtClean="0">
                  <a:solidFill>
                    <a:schemeClr val="tx2">
                      <a:lumMod val="75000"/>
                    </a:schemeClr>
                  </a:solidFill>
                  <a:latin typeface="Times New Roman"/>
                  <a:ea typeface="Calibri"/>
                  <a:cs typeface="Times New Roman"/>
                </a:endParaRPr>
              </a:p>
              <a:p>
                <a:pPr algn="ctr">
                  <a:buNone/>
                </a:pPr>
                <a:r>
                  <a:rPr lang="ru-RU" dirty="0" smtClean="0">
                    <a:solidFill>
                      <a:schemeClr val="tx2">
                        <a:lumMod val="50000"/>
                      </a:schemeClr>
                    </a:solidFill>
                  </a:rPr>
                  <a:t>1 кВт </a:t>
                </a:r>
                <a:r>
                  <a:rPr lang="uk-UA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/>
                    <a:ea typeface="Calibri"/>
                    <a:cs typeface="Times New Roman"/>
                  </a:rPr>
                  <a:t>∙ год=1000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360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ru-RU" sz="36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/>
                          </a:rPr>
                          <m:t>Дж</m:t>
                        </m:r>
                      </m:num>
                      <m:den>
                        <m:r>
                          <a:rPr lang="ru-RU" sz="36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/>
                          </a:rPr>
                          <m:t>с</m:t>
                        </m:r>
                      </m:den>
                    </m:f>
                  </m:oMath>
                </a14:m>
                <a:r>
                  <a:rPr lang="uk-UA" sz="36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uk-UA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/>
                    <a:ea typeface="Calibri"/>
                    <a:cs typeface="Times New Roman"/>
                  </a:rPr>
                  <a:t>∙ 3600с = 3 600 000 Дж</a:t>
                </a:r>
              </a:p>
              <a:p>
                <a:pPr algn="ctr">
                  <a:buNone/>
                </a:pPr>
                <a:endParaRPr lang="uk-UA" dirty="0" smtClean="0">
                  <a:solidFill>
                    <a:schemeClr val="tx2">
                      <a:lumMod val="75000"/>
                    </a:schemeClr>
                  </a:solidFill>
                  <a:latin typeface="Times New Roman"/>
                  <a:ea typeface="Calibri"/>
                  <a:cs typeface="Times New Roman"/>
                </a:endParaRPr>
              </a:p>
              <a:p>
                <a:pPr algn="ctr">
                  <a:buNone/>
                </a:pPr>
                <a:endParaRPr lang="en-US" dirty="0" smtClean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Одиниці роботи електричного струму, які застосовуються на практиці</a:t>
            </a:r>
            <a:endParaRPr lang="en-US" sz="3200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Формула" r:id="rId4" imgW="114120" imgH="215640" progId="Equation.3">
                  <p:embed/>
                </p:oleObj>
              </mc:Choice>
              <mc:Fallback>
                <p:oleObj name="Формула" r:id="rId4" imgW="11412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Зняття даних лічильника</a:t>
            </a:r>
            <a:br>
              <a:rPr lang="uk-UA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Вартість = тариф ∙ роботу </a:t>
            </a:r>
          </a:p>
          <a:p>
            <a:endParaRPr lang="ru-RU" sz="1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6566723"/>
                  </p:ext>
                </p:extLst>
              </p:nvPr>
            </p:nvGraphicFramePr>
            <p:xfrm>
              <a:off x="1619672" y="2924944"/>
              <a:ext cx="6480720" cy="2933256"/>
            </p:xfrm>
            <a:graphic>
              <a:graphicData uri="http://schemas.openxmlformats.org/drawingml/2006/table">
                <a:tbl>
                  <a:tblPr firstRow="1" firstCol="1" bandRow="1">
                    <a:tableStyleId>{3C2FFA5D-87B4-456A-9821-1D502468CF0F}</a:tableStyleId>
                  </a:tblPr>
                  <a:tblGrid>
                    <a:gridCol w="2651290"/>
                    <a:gridCol w="3829430"/>
                  </a:tblGrid>
                  <a:tr h="0">
                    <a:tc gridSpan="2"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 dirty="0">
                              <a:effectLst/>
                            </a:rPr>
                            <a:t>Покази лічильника, кВт ∙ </a:t>
                          </a:r>
                          <a:r>
                            <a:rPr lang="uk-UA" sz="2000" dirty="0" err="1">
                              <a:effectLst/>
                            </a:rPr>
                            <a:t>год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 dirty="0">
                              <a:effectLst/>
                            </a:rPr>
                            <a:t>Справжні 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>
                              <a:effectLst/>
                            </a:rPr>
                            <a:t>6425,0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 dirty="0">
                              <a:effectLst/>
                            </a:rPr>
                            <a:t>Попередні 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>
                              <a:effectLst/>
                            </a:rPr>
                            <a:t>6125,0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>
                              <a:effectLst/>
                            </a:rPr>
                            <a:t>Різниця 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 dirty="0">
                              <a:effectLst/>
                            </a:rPr>
                            <a:t> </a:t>
                          </a:r>
                          <a:r>
                            <a:rPr lang="uk-UA" sz="2000" dirty="0" smtClean="0">
                              <a:effectLst/>
                            </a:rPr>
                            <a:t>300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>
                              <a:effectLst/>
                            </a:rPr>
                            <a:t>Тариф 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 dirty="0">
                              <a:effectLst/>
                            </a:rPr>
                            <a:t>28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uk-UA" sz="2000">
                                      <a:effectLst/>
                                      <a:latin typeface="Cambria Math"/>
                                    </a:rPr>
                                    <m:t>коп</m:t>
                                  </m:r>
                                </m:num>
                                <m:den>
                                  <m:r>
                                    <a:rPr lang="uk-UA" sz="2000">
                                      <a:effectLst/>
                                      <a:latin typeface="Cambria Math"/>
                                    </a:rPr>
                                    <m:t>кВт∙год</m:t>
                                  </m:r>
                                </m:den>
                              </m:f>
                            </m:oMath>
                          </a14:m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>
                              <a:effectLst/>
                            </a:rPr>
                            <a:t>Вартість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 dirty="0">
                              <a:effectLst/>
                            </a:rPr>
                            <a:t> 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6566723"/>
                  </p:ext>
                </p:extLst>
              </p:nvPr>
            </p:nvGraphicFramePr>
            <p:xfrm>
              <a:off x="1619672" y="2924944"/>
              <a:ext cx="6480720" cy="2933256"/>
            </p:xfrm>
            <a:graphic>
              <a:graphicData uri="http://schemas.openxmlformats.org/drawingml/2006/table">
                <a:tbl>
                  <a:tblPr firstRow="1" firstCol="1" bandRow="1">
                    <a:tableStyleId>{3C2FFA5D-87B4-456A-9821-1D502468CF0F}</a:tableStyleId>
                  </a:tblPr>
                  <a:tblGrid>
                    <a:gridCol w="2651290"/>
                    <a:gridCol w="3829430"/>
                  </a:tblGrid>
                  <a:tr h="457200">
                    <a:tc gridSpan="2"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 dirty="0">
                              <a:effectLst/>
                            </a:rPr>
                            <a:t>Покази лічильника, кВт ∙ </a:t>
                          </a:r>
                          <a:r>
                            <a:rPr lang="uk-UA" sz="2000" dirty="0" err="1">
                              <a:effectLst/>
                            </a:rPr>
                            <a:t>год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 dirty="0">
                              <a:effectLst/>
                            </a:rPr>
                            <a:t>Справжні 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>
                              <a:effectLst/>
                            </a:rPr>
                            <a:t>6425,0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 dirty="0">
                              <a:effectLst/>
                            </a:rPr>
                            <a:t>Попередні 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>
                              <a:effectLst/>
                            </a:rPr>
                            <a:t>6125,0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>
                              <a:effectLst/>
                            </a:rPr>
                            <a:t>Різниця 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 dirty="0">
                              <a:effectLst/>
                            </a:rPr>
                            <a:t> </a:t>
                          </a:r>
                          <a:r>
                            <a:rPr lang="uk-UA" sz="2000" dirty="0" smtClean="0">
                              <a:effectLst/>
                            </a:rPr>
                            <a:t>300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647256"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>
                              <a:effectLst/>
                            </a:rPr>
                            <a:t>Тариф 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69316" t="-283962" r="-477" b="-86792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>
                              <a:effectLst/>
                            </a:rPr>
                            <a:t>Вартість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 dirty="0">
                              <a:effectLst/>
                            </a:rPr>
                            <a:t> 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2422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Домашнє завдання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latin typeface="+mj-lt"/>
              </a:rPr>
              <a:t>Вивчити </a:t>
            </a:r>
            <a:r>
              <a:rPr lang="uk-UA" sz="2400" dirty="0" smtClean="0">
                <a:solidFill>
                  <a:srgbClr val="000000"/>
                </a:solidFill>
                <a:latin typeface="+mj-lt"/>
                <a:ea typeface="Calibri"/>
              </a:rPr>
              <a:t>§21</a:t>
            </a:r>
            <a:endParaRPr lang="uk-UA" sz="2400" dirty="0" smtClean="0">
              <a:solidFill>
                <a:srgbClr val="000000"/>
              </a:solidFill>
              <a:latin typeface="+mj-lt"/>
              <a:ea typeface="Calibri"/>
            </a:endParaRPr>
          </a:p>
          <a:p>
            <a:pPr marL="0" indent="0">
              <a:buNone/>
            </a:pPr>
            <a:endParaRPr lang="uk-UA" sz="2400" dirty="0" smtClean="0">
              <a:solidFill>
                <a:srgbClr val="000000"/>
              </a:solidFill>
              <a:latin typeface="+mj-lt"/>
              <a:ea typeface="Calibri"/>
            </a:endParaRPr>
          </a:p>
          <a:p>
            <a:r>
              <a:rPr lang="uk-UA" sz="2400" dirty="0" smtClean="0">
                <a:solidFill>
                  <a:srgbClr val="000000"/>
                </a:solidFill>
                <a:latin typeface="+mj-lt"/>
              </a:rPr>
              <a:t>Вправа 21 (1-3)</a:t>
            </a:r>
            <a:endParaRPr lang="uk-UA" sz="2400" dirty="0" smtClean="0">
              <a:solidFill>
                <a:srgbClr val="000000"/>
              </a:solidFill>
              <a:latin typeface="+mj-lt"/>
            </a:endParaRPr>
          </a:p>
          <a:p>
            <a:pPr marL="0" indent="0">
              <a:buNone/>
            </a:pPr>
            <a:endParaRPr lang="uk-UA" sz="2400" dirty="0" smtClean="0">
              <a:solidFill>
                <a:srgbClr val="000000"/>
              </a:solidFill>
              <a:latin typeface="+mj-lt"/>
            </a:endParaRPr>
          </a:p>
          <a:p>
            <a:r>
              <a:rPr lang="uk-UA" sz="2400" dirty="0" smtClean="0">
                <a:solidFill>
                  <a:srgbClr val="000000"/>
                </a:solidFill>
                <a:latin typeface="+mj-lt"/>
              </a:rPr>
              <a:t>Експериментальне завдання на ст.185</a:t>
            </a:r>
            <a:endParaRPr lang="uk-UA" sz="2400" dirty="0" smtClean="0">
              <a:solidFill>
                <a:srgbClr val="000000"/>
              </a:solidFill>
              <a:latin typeface="+mj-lt"/>
            </a:endParaRPr>
          </a:p>
          <a:p>
            <a:pPr marL="0" indent="0">
              <a:buNone/>
            </a:pPr>
            <a:endParaRPr lang="uk-UA" sz="2400" dirty="0" smtClean="0">
              <a:solidFill>
                <a:srgbClr val="000000"/>
              </a:solidFill>
              <a:latin typeface="+mj-lt"/>
            </a:endParaRPr>
          </a:p>
          <a:p>
            <a:pPr algn="just">
              <a:spcAft>
                <a:spcPts val="0"/>
              </a:spcAft>
            </a:pPr>
            <a:r>
              <a:rPr lang="uk-UA" sz="2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uk-UA" sz="2400" u="sng" dirty="0" smtClean="0">
                <a:latin typeface="+mj-lt"/>
                <a:ea typeface="Times New Roman"/>
              </a:rPr>
              <a:t>Додатково</a:t>
            </a:r>
            <a:r>
              <a:rPr lang="uk-UA" sz="2400" u="sng" dirty="0">
                <a:latin typeface="+mj-lt"/>
                <a:ea typeface="Times New Roman"/>
              </a:rPr>
              <a:t>:</a:t>
            </a:r>
            <a:r>
              <a:rPr lang="uk-UA" sz="2400" dirty="0">
                <a:latin typeface="+mj-lt"/>
                <a:ea typeface="Times New Roman"/>
              </a:rPr>
              <a:t> Придумайте задачу на визначення  електроенергії, яку споживають ваші побутові прилади.</a:t>
            </a:r>
            <a:endParaRPr lang="ru-RU" sz="2400" dirty="0">
              <a:latin typeface="+mj-lt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uk-UA" sz="2400" dirty="0">
                <a:latin typeface="Times New Roman"/>
                <a:ea typeface="Times New Roman"/>
              </a:rPr>
              <a:t> 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767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000108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Робота електричного струму </a:t>
            </a: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(А)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000108"/>
            <a:ext cx="8501122" cy="507209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uk-UA" b="1" i="1" dirty="0">
                <a:solidFill>
                  <a:schemeClr val="tx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на ділянці кола дорівнює добутку </a:t>
            </a:r>
            <a:r>
              <a:rPr lang="uk-UA" b="1" i="1" dirty="0" smtClean="0">
                <a:solidFill>
                  <a:srgbClr val="C00000"/>
                </a:solidFill>
                <a:latin typeface="+mj-lt"/>
                <a:ea typeface="Calibri"/>
                <a:cs typeface="Times New Roman"/>
              </a:rPr>
              <a:t>напруги (</a:t>
            </a:r>
            <a:r>
              <a:rPr lang="en-US" b="1" i="1" dirty="0" smtClean="0">
                <a:solidFill>
                  <a:srgbClr val="C00000"/>
                </a:solidFill>
                <a:ea typeface="Calibri"/>
                <a:cs typeface="Times New Roman"/>
              </a:rPr>
              <a:t>U</a:t>
            </a:r>
            <a:r>
              <a:rPr lang="uk-UA" b="1" i="1" dirty="0" smtClean="0">
                <a:solidFill>
                  <a:srgbClr val="C00000"/>
                </a:solidFill>
                <a:ea typeface="Calibri"/>
                <a:cs typeface="Times New Roman"/>
              </a:rPr>
              <a:t>)</a:t>
            </a:r>
            <a:r>
              <a:rPr lang="uk-UA" b="1" i="1" dirty="0" smtClean="0">
                <a:solidFill>
                  <a:srgbClr val="C0000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uk-UA" b="1" i="1" dirty="0">
                <a:solidFill>
                  <a:schemeClr val="tx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на кінцях цієї ділянки на</a:t>
            </a:r>
            <a:r>
              <a:rPr lang="uk-UA" b="1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uk-UA" b="1" i="1" dirty="0">
                <a:solidFill>
                  <a:srgbClr val="C00000"/>
                </a:solidFill>
                <a:latin typeface="+mj-lt"/>
                <a:ea typeface="Calibri"/>
                <a:cs typeface="Times New Roman"/>
              </a:rPr>
              <a:t>силу </a:t>
            </a:r>
            <a:r>
              <a:rPr lang="uk-UA" b="1" i="1" dirty="0" smtClean="0">
                <a:solidFill>
                  <a:srgbClr val="C00000"/>
                </a:solidFill>
                <a:latin typeface="+mj-lt"/>
                <a:ea typeface="Calibri"/>
                <a:cs typeface="Times New Roman"/>
              </a:rPr>
              <a:t>струму (І)</a:t>
            </a:r>
            <a:r>
              <a:rPr lang="uk-UA" b="1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uk-UA" b="1" i="1" dirty="0">
                <a:solidFill>
                  <a:schemeClr val="tx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і </a:t>
            </a:r>
            <a:r>
              <a:rPr lang="uk-UA" b="1" i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час </a:t>
            </a:r>
            <a:r>
              <a:rPr lang="uk-UA" b="1" i="1" dirty="0" smtClean="0">
                <a:solidFill>
                  <a:srgbClr val="C00000"/>
                </a:solidFill>
                <a:latin typeface="+mj-lt"/>
                <a:ea typeface="Calibri"/>
                <a:cs typeface="Times New Roman"/>
              </a:rPr>
              <a:t>(</a:t>
            </a:r>
            <a:r>
              <a:rPr lang="en-US" b="1" i="1" dirty="0" smtClean="0">
                <a:solidFill>
                  <a:srgbClr val="C00000"/>
                </a:solidFill>
                <a:latin typeface="+mj-lt"/>
                <a:ea typeface="Calibri"/>
                <a:cs typeface="Times New Roman"/>
              </a:rPr>
              <a:t>t)</a:t>
            </a:r>
            <a:r>
              <a:rPr lang="uk-UA" b="1" i="1" dirty="0" smtClean="0">
                <a:solidFill>
                  <a:srgbClr val="C00000"/>
                </a:solidFill>
                <a:latin typeface="+mj-lt"/>
                <a:ea typeface="Calibri"/>
                <a:cs typeface="Times New Roman"/>
              </a:rPr>
              <a:t>,</a:t>
            </a:r>
            <a:r>
              <a:rPr lang="uk-UA" b="1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uk-UA" b="1" i="1" dirty="0">
                <a:solidFill>
                  <a:schemeClr val="tx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протягом якого виконувалась робота</a:t>
            </a:r>
            <a:r>
              <a:rPr lang="uk-UA" b="1" i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.</a:t>
            </a: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uk-UA" b="1" i="1" dirty="0" smtClean="0">
                <a:solidFill>
                  <a:srgbClr val="C0000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uk-UA" sz="5400" b="1" i="1" dirty="0" smtClean="0">
                <a:solidFill>
                  <a:srgbClr val="C00000"/>
                </a:solidFill>
                <a:latin typeface="+mj-lt"/>
                <a:ea typeface="Calibri"/>
                <a:cs typeface="Times New Roman"/>
              </a:rPr>
              <a:t>А = </a:t>
            </a:r>
            <a:r>
              <a:rPr lang="en-US" sz="5400" b="1" i="1" dirty="0" smtClean="0">
                <a:solidFill>
                  <a:srgbClr val="C00000"/>
                </a:solidFill>
                <a:latin typeface="+mj-lt"/>
                <a:ea typeface="Calibri"/>
                <a:cs typeface="Times New Roman"/>
              </a:rPr>
              <a:t>U</a:t>
            </a:r>
            <a:r>
              <a:rPr lang="uk-UA" sz="5400" b="1" i="1" dirty="0" smtClean="0">
                <a:solidFill>
                  <a:srgbClr val="C00000"/>
                </a:solidFill>
                <a:latin typeface="+mj-lt"/>
                <a:ea typeface="Calibri"/>
                <a:cs typeface="Times New Roman"/>
              </a:rPr>
              <a:t>І</a:t>
            </a:r>
            <a:r>
              <a:rPr lang="en-US" sz="5400" b="1" i="1" dirty="0" smtClean="0">
                <a:solidFill>
                  <a:srgbClr val="C00000"/>
                </a:solidFill>
                <a:latin typeface="+mj-lt"/>
                <a:ea typeface="Calibri"/>
                <a:cs typeface="Times New Roman"/>
              </a:rPr>
              <a:t>t</a:t>
            </a:r>
            <a:endParaRPr lang="ru-RU" sz="5400" i="1" dirty="0">
              <a:solidFill>
                <a:schemeClr val="tx2">
                  <a:lumMod val="50000"/>
                </a:schemeClr>
              </a:solidFill>
              <a:latin typeface="+mj-lt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56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Одиниці роботи в СІ</a:t>
            </a:r>
            <a:endParaRPr lang="ru-RU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uk-UA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1 Дж = 1 В∙ А∙ с</a:t>
            </a:r>
            <a:endParaRPr lang="ru-RU" sz="2800" dirty="0">
              <a:solidFill>
                <a:srgbClr val="C00000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238125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68960"/>
            <a:ext cx="238125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808" y="3501008"/>
            <a:ext cx="2553096" cy="2479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39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accent6">
                    <a:lumMod val="50000"/>
                  </a:schemeClr>
                </a:solidFill>
              </a:rPr>
              <a:t>Задача 1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Яку роботу щосекунди виконує двигун електродриля, якщо за напруги 220 В сила струму дорівнює 4 А?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+mj-lt"/>
              <a:ea typeface="Calibri"/>
              <a:cs typeface="Times New Roman"/>
            </a:endParaRP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77072"/>
            <a:ext cx="3197265" cy="259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65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92088"/>
          </a:xfrm>
        </p:spPr>
        <p:txBody>
          <a:bodyPr>
            <a:normAutofit fontScale="90000"/>
          </a:bodyPr>
          <a:lstStyle/>
          <a:p>
            <a:pPr marL="457200" indent="-457200">
              <a:lnSpc>
                <a:spcPct val="150000"/>
              </a:lnSpc>
              <a:spcAft>
                <a:spcPts val="1000"/>
              </a:spcAft>
            </a:pPr>
            <a:r>
              <a:rPr lang="ru-RU" sz="4000" dirty="0">
                <a:ea typeface="Calibri"/>
                <a:cs typeface="Times New Roman"/>
              </a:rPr>
              <a:t/>
            </a:r>
            <a:br>
              <a:rPr lang="ru-RU" sz="4000" dirty="0">
                <a:ea typeface="Calibri"/>
                <a:cs typeface="Times New Roman"/>
              </a:rPr>
            </a:br>
            <a:r>
              <a:rPr lang="uk-UA" b="1" dirty="0">
                <a:solidFill>
                  <a:srgbClr val="1F497D">
                    <a:lumMod val="50000"/>
                  </a:srgbClr>
                </a:solidFill>
              </a:rPr>
              <a:t>Потужність електричного струму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:r>
                  <a:rPr lang="en-US" b="1" dirty="0">
                    <a:solidFill>
                      <a:srgbClr val="CC0000"/>
                    </a:solidFill>
                    <a:ea typeface="Calibri"/>
                  </a:rPr>
                  <a:t>P</a:t>
                </a:r>
                <a:r>
                  <a:rPr lang="ru-RU" b="1" dirty="0">
                    <a:solidFill>
                      <a:srgbClr val="CC0000"/>
                    </a:solidFill>
                    <a:ea typeface="Calibri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ru-RU" b="1" i="1">
                            <a:solidFill>
                              <a:srgbClr val="CC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𝑨</m:t>
                        </m:r>
                      </m:num>
                      <m:den>
                        <m:r>
                          <a:rPr lang="ru-RU" b="1" i="1">
                            <a:solidFill>
                              <a:srgbClr val="CC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𝒕</m:t>
                        </m:r>
                      </m:den>
                    </m:f>
                  </m:oMath>
                </a14:m>
                <a:endParaRPr lang="ru-RU" b="1" dirty="0">
                  <a:solidFill>
                    <a:srgbClr val="CC0000"/>
                  </a:solidFill>
                </a:endParaRPr>
              </a:p>
              <a:p>
                <a:pPr lvl="0" algn="just"/>
                <a:r>
                  <a:rPr lang="uk-UA" b="1" dirty="0">
                    <a:solidFill>
                      <a:srgbClr val="1F497D">
                        <a:lumMod val="75000"/>
                      </a:srgbClr>
                    </a:solidFill>
                    <a:ea typeface="Calibri"/>
                  </a:rPr>
                  <a:t>Потужність електричного струму –</a:t>
                </a:r>
                <a:r>
                  <a:rPr lang="uk-UA" dirty="0">
                    <a:solidFill>
                      <a:srgbClr val="1F497D">
                        <a:lumMod val="75000"/>
                      </a:srgbClr>
                    </a:solidFill>
                    <a:ea typeface="Calibri"/>
                  </a:rPr>
                  <a:t> </a:t>
                </a:r>
                <a:r>
                  <a:rPr lang="uk-UA" dirty="0">
                    <a:ea typeface="Calibri"/>
                  </a:rPr>
                  <a:t>фізична величина, що характеризує швидкість виконання струмом роботи й дорівнює відношенню </a:t>
                </a:r>
                <a:r>
                  <a:rPr lang="uk-UA" dirty="0">
                    <a:solidFill>
                      <a:srgbClr val="C00000"/>
                    </a:solidFill>
                    <a:ea typeface="Calibri"/>
                  </a:rPr>
                  <a:t>роботи А</a:t>
                </a:r>
                <a:r>
                  <a:rPr lang="uk-UA" dirty="0">
                    <a:ea typeface="Calibri"/>
                  </a:rPr>
                  <a:t> струму до </a:t>
                </a:r>
                <a:r>
                  <a:rPr lang="uk-UA" dirty="0">
                    <a:solidFill>
                      <a:srgbClr val="C00000"/>
                    </a:solidFill>
                    <a:ea typeface="Calibri"/>
                  </a:rPr>
                  <a:t>часу </a:t>
                </a:r>
                <a:r>
                  <a:rPr lang="en-US" dirty="0">
                    <a:solidFill>
                      <a:srgbClr val="C00000"/>
                    </a:solidFill>
                    <a:ea typeface="Calibri"/>
                  </a:rPr>
                  <a:t>t</a:t>
                </a:r>
                <a:r>
                  <a:rPr lang="uk-UA" dirty="0">
                    <a:solidFill>
                      <a:srgbClr val="C00000"/>
                    </a:solidFill>
                    <a:ea typeface="Calibri"/>
                  </a:rPr>
                  <a:t>,</a:t>
                </a:r>
                <a:r>
                  <a:rPr lang="uk-UA" dirty="0">
                    <a:ea typeface="Calibri"/>
                  </a:rPr>
                  <a:t> за який цю роботу виконано.</a:t>
                </a:r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r="-18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013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Кратні одиниці потужності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кіловат    1 кВт = 10</a:t>
            </a:r>
            <a:r>
              <a:rPr lang="uk-UA" baseline="30000" dirty="0">
                <a:solidFill>
                  <a:schemeClr val="tx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3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 Вт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+mj-lt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мегават   1 МВт = 10</a:t>
            </a:r>
            <a:r>
              <a:rPr lang="uk-UA" baseline="30000" dirty="0">
                <a:solidFill>
                  <a:schemeClr val="tx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6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 Вт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+mj-lt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uk-UA" dirty="0" err="1">
                <a:solidFill>
                  <a:schemeClr val="tx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гігават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     1 ГВт = 10</a:t>
            </a:r>
            <a:r>
              <a:rPr lang="uk-UA" baseline="30000" dirty="0">
                <a:solidFill>
                  <a:schemeClr val="tx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9 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Вт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+mj-lt"/>
              <a:ea typeface="Calibri"/>
              <a:cs typeface="Times New Roman"/>
            </a:endParaRP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43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2</a:t>
            </a:r>
            <a:endParaRPr lang="ru-RU" sz="3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Електроплитка розрахована на напругу </a:t>
            </a:r>
            <a:endParaRPr lang="uk-UA" dirty="0" smtClean="0">
              <a:solidFill>
                <a:schemeClr val="accent5">
                  <a:lumMod val="50000"/>
                </a:schemeClr>
              </a:solidFill>
              <a:latin typeface="+mj-lt"/>
              <a:ea typeface="Calibri"/>
              <a:cs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220 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В і силу струму 3 А. Визначте потужність струму у плитці.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+mj-lt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77072"/>
            <a:ext cx="3766483" cy="222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740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Номінальна і фактична потужності споживачів</a:t>
            </a:r>
            <a:endParaRPr lang="ru-RU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2060848"/>
            <a:ext cx="4040188" cy="639762"/>
          </a:xfrm>
        </p:spPr>
        <p:txBody>
          <a:bodyPr>
            <a:noAutofit/>
          </a:bodyPr>
          <a:lstStyle/>
          <a:p>
            <a:endParaRPr lang="uk-UA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Номінальна потужність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23528" y="2852936"/>
            <a:ext cx="4040188" cy="3951288"/>
          </a:xfrm>
        </p:spPr>
        <p:txBody>
          <a:bodyPr>
            <a:normAutofit/>
          </a:bodyPr>
          <a:lstStyle/>
          <a:p>
            <a:pPr marL="11430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- це потужність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, яка зазначена в паспорті електричного приладу (або безпосередньо на приладі</a:t>
            </a: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)</a:t>
            </a:r>
            <a:endParaRPr lang="ru-RU" sz="18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4008" y="2060848"/>
            <a:ext cx="4041775" cy="639762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Фактична потужність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572000" y="2780928"/>
            <a:ext cx="4041775" cy="3951288"/>
          </a:xfrm>
        </p:spPr>
        <p:txBody>
          <a:bodyPr/>
          <a:lstStyle/>
          <a:p>
            <a:pPr marL="11430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Вимірюючи потужність струму в споживачі, ми визначаємо його фактичну потужність.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+mj-lt"/>
              <a:ea typeface="Calibri"/>
              <a:cs typeface="Times New Roman"/>
            </a:endParaRP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29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Потужності деяких електричних пристроїв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7903946"/>
              </p:ext>
            </p:extLst>
          </p:nvPr>
        </p:nvGraphicFramePr>
        <p:xfrm>
          <a:off x="357158" y="857232"/>
          <a:ext cx="8358245" cy="4322618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912314"/>
                <a:gridCol w="3595503"/>
                <a:gridCol w="3850428"/>
              </a:tblGrid>
              <a:tr h="6192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</a:rPr>
                        <a:t>Назва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chemeClr val="bg1"/>
                          </a:solidFill>
                          <a:effectLst/>
                        </a:rPr>
                        <a:t>електроприлада</a:t>
                      </a:r>
                      <a:endParaRPr lang="ru-RU" sz="1600" dirty="0" smtClean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Потужність</a:t>
                      </a:r>
                      <a:r>
                        <a:rPr lang="ru-RU" sz="1800" dirty="0">
                          <a:effectLst/>
                        </a:rPr>
                        <a:t> у </a:t>
                      </a:r>
                      <a:r>
                        <a:rPr lang="ru-RU" sz="1800" dirty="0" smtClean="0">
                          <a:effectLst/>
                        </a:rPr>
                        <a:t>Вт</a:t>
                      </a:r>
                      <a:endParaRPr lang="ru-RU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944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Лампа від ліхтарика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944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Холодильник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200-</a:t>
                      </a:r>
                      <a:r>
                        <a:rPr lang="uk-UA" sz="1800">
                          <a:effectLst/>
                        </a:rPr>
                        <a:t>6</a:t>
                      </a:r>
                      <a:r>
                        <a:rPr lang="ru-RU" sz="1800">
                          <a:effectLst/>
                        </a:rPr>
                        <a:t>00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944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Комп'ютер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400-750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944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Праска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</a:rPr>
                        <a:t>500-2400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944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Пральна машина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500-3500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944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Пилосос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400-2000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944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Мікрохвильова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піч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900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944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Обігрівач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</a:rPr>
                        <a:t>2000-2500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944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effectLst/>
                        </a:rPr>
                        <a:t>Електрочайник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</a:rPr>
                        <a:t>1000-3000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016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</TotalTime>
  <Words>287</Words>
  <Application>Microsoft Office PowerPoint</Application>
  <PresentationFormat>Екран (4:3)</PresentationFormat>
  <Paragraphs>90</Paragraphs>
  <Slides>13</Slides>
  <Notes>1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 Math</vt:lpstr>
      <vt:lpstr>Gabriola</vt:lpstr>
      <vt:lpstr>Times New Roman</vt:lpstr>
      <vt:lpstr>Тема Office</vt:lpstr>
      <vt:lpstr>Формула</vt:lpstr>
      <vt:lpstr> “ Розум полягає не тільки у знанні,  але й у вмінні застосувати знання на ділі”                                                                                                                     Арістотель </vt:lpstr>
      <vt:lpstr>Робота електричного струму (А)</vt:lpstr>
      <vt:lpstr>Одиниці роботи в СІ</vt:lpstr>
      <vt:lpstr>Задача 1</vt:lpstr>
      <vt:lpstr> Потужність електричного струму</vt:lpstr>
      <vt:lpstr>Кратні одиниці потужності</vt:lpstr>
      <vt:lpstr>Задача 2</vt:lpstr>
      <vt:lpstr>Номінальна і фактична потужності споживачів</vt:lpstr>
      <vt:lpstr>Потужності деяких електричних пристроїв</vt:lpstr>
      <vt:lpstr>Прилади вимірювання Електролічильник  Ватметр </vt:lpstr>
      <vt:lpstr>Одиниці роботи електричного струму, які застосовуються на практиці</vt:lpstr>
      <vt:lpstr>Зняття даних лічильника </vt:lpstr>
      <vt:lpstr>Домашнє завдання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“ Розум полягає не тільки у знанні,  але й у вмінні застосувати знання на ділі”                                                                                                                     Арістотель </dc:title>
  <cp:lastModifiedBy>RePack by Diakov</cp:lastModifiedBy>
  <cp:revision>76</cp:revision>
  <dcterms:modified xsi:type="dcterms:W3CDTF">2021-04-01T14:19:36Z</dcterms:modified>
</cp:coreProperties>
</file>