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643" r:id="rId2"/>
    <p:sldId id="611" r:id="rId3"/>
    <p:sldId id="504" r:id="rId4"/>
    <p:sldId id="599" r:id="rId5"/>
    <p:sldId id="600" r:id="rId6"/>
    <p:sldId id="601" r:id="rId7"/>
    <p:sldId id="582" r:id="rId8"/>
    <p:sldId id="602" r:id="rId9"/>
    <p:sldId id="603" r:id="rId10"/>
    <p:sldId id="578" r:id="rId11"/>
    <p:sldId id="604" r:id="rId12"/>
    <p:sldId id="605" r:id="rId13"/>
    <p:sldId id="607" r:id="rId14"/>
    <p:sldId id="608" r:id="rId15"/>
    <p:sldId id="609" r:id="rId16"/>
    <p:sldId id="579" r:id="rId17"/>
    <p:sldId id="581" r:id="rId18"/>
    <p:sldId id="593" r:id="rId19"/>
    <p:sldId id="636" r:id="rId20"/>
    <p:sldId id="637" r:id="rId21"/>
    <p:sldId id="638" r:id="rId22"/>
    <p:sldId id="639" r:id="rId23"/>
    <p:sldId id="640" r:id="rId24"/>
    <p:sldId id="645" r:id="rId25"/>
  </p:sldIdLst>
  <p:sldSz cx="14400213" cy="8099425"/>
  <p:notesSz cx="6858000" cy="9144000"/>
  <p:defaultTextStyle>
    <a:defPPr>
      <a:defRPr lang="nl-NL"/>
    </a:defPPr>
    <a:lvl1pPr algn="l" defTabSz="1079500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39750" indent="-82550" algn="l" defTabSz="1079500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79500" indent="-165100" algn="l" defTabSz="1079500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619250" indent="-247650" algn="l" defTabSz="1079500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159000" indent="-330200" algn="l" defTabSz="1079500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51">
          <p15:clr>
            <a:srgbClr val="A4A3A4"/>
          </p15:clr>
        </p15:guide>
        <p15:guide id="2" pos="4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7447"/>
    <a:srgbClr val="FF9E00"/>
    <a:srgbClr val="6C992B"/>
    <a:srgbClr val="719F2D"/>
    <a:srgbClr val="79AA30"/>
    <a:srgbClr val="8CC739"/>
    <a:srgbClr val="F44236"/>
    <a:srgbClr val="0775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із теми 2 –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Помірний стиль 4 –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16DA210-FB5B-4158-B5E0-FEB733F419BA}" styleName="Світли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34" d="100"/>
          <a:sy n="34" d="100"/>
        </p:scale>
        <p:origin x="204" y="72"/>
      </p:cViewPr>
      <p:guideLst>
        <p:guide orient="horz" pos="2551"/>
        <p:guide pos="4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7972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7972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D6FD06-F3D5-4744-BD73-20E794522ED1}" type="datetimeFigureOut">
              <a:rPr lang="uk-UA"/>
              <a:pPr>
                <a:defRPr/>
              </a:pPr>
              <a:t>02.04.2021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/>
              <a:t>Редагувати стиль зразка тексту</a:t>
            </a:r>
          </a:p>
          <a:p>
            <a:pPr lvl="1"/>
            <a:r>
              <a:rPr lang="uk-UA" noProof="0"/>
              <a:t>Другий рівень</a:t>
            </a:r>
          </a:p>
          <a:p>
            <a:pPr lvl="2"/>
            <a:r>
              <a:rPr lang="uk-UA" noProof="0"/>
              <a:t>Третій рівень</a:t>
            </a:r>
          </a:p>
          <a:p>
            <a:pPr lvl="3"/>
            <a:r>
              <a:rPr lang="uk-UA" noProof="0"/>
              <a:t>Четвертий рівень</a:t>
            </a:r>
          </a:p>
          <a:p>
            <a:pPr lvl="4"/>
            <a:r>
              <a:rPr lang="uk-UA" noProof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7972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7972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E62B48-1079-4EAE-84F0-64999B859876}" type="slidenum">
              <a:rPr lang="uk-UA"/>
              <a:pPr>
                <a:defRPr/>
              </a:pPr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8839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B55A7-68DE-4D5D-97DD-DE30DF8826BC}" type="datetimeFigureOut">
              <a:rPr lang="nl-NL"/>
              <a:pPr>
                <a:defRPr/>
              </a:pPr>
              <a:t>2-4-2021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A658A-BEF8-44F7-8552-96E1B98C7B80}" type="slidenum">
              <a:rPr lang="nl-NL"/>
              <a:pPr>
                <a:defRPr/>
              </a:pPr>
              <a:t>‹№›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47548-7D97-4076-9F06-00283BAF3CED}" type="datetimeFigureOut">
              <a:rPr lang="nl-NL"/>
              <a:pPr>
                <a:defRPr/>
              </a:pPr>
              <a:t>2-4-2021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64160-52E8-4B65-A3CC-9B18C3455B54}" type="slidenum">
              <a:rPr lang="nl-NL"/>
              <a:pPr>
                <a:defRPr/>
              </a:pPr>
              <a:t>‹№›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31220"/>
            <a:ext cx="9135135" cy="6863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F281A-B5E7-44B8-B4F2-7B7B194B1B70}" type="datetimeFigureOut">
              <a:rPr lang="nl-NL"/>
              <a:pPr>
                <a:defRPr/>
              </a:pPr>
              <a:t>2-4-2021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6603C-D91A-43E2-B440-A1D21538EBBF}" type="slidenum">
              <a:rPr lang="nl-NL"/>
              <a:pPr>
                <a:defRPr/>
              </a:pPr>
              <a:t>‹№›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902A6-C463-47DF-88F5-EBBE69F08B69}" type="datetimeFigureOut">
              <a:rPr lang="nl-NL"/>
              <a:pPr>
                <a:defRPr/>
              </a:pPr>
              <a:t>2-4-2021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BADF4-14A1-4035-855E-051CD39F9C1D}" type="slidenum">
              <a:rPr lang="nl-NL"/>
              <a:pPr>
                <a:defRPr/>
              </a:pPr>
              <a:t>‹№›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3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9ECED-6645-42D7-B947-05825F6B663D}" type="datetimeFigureOut">
              <a:rPr lang="nl-NL"/>
              <a:pPr>
                <a:defRPr/>
              </a:pPr>
              <a:t>2-4-2021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E8DFA-9D4C-4A00-9D4F-1FF74E2384B2}" type="slidenum">
              <a:rPr lang="nl-NL"/>
              <a:pPr>
                <a:defRPr/>
              </a:pPr>
              <a:t>‹№›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AEBC4-8A8E-4416-B77D-9807C0D33B7B}" type="datetimeFigureOut">
              <a:rPr lang="nl-NL"/>
              <a:pPr>
                <a:defRPr/>
              </a:pPr>
              <a:t>2-4-2021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B5BC7-D452-472E-A489-735D8C05A928}" type="slidenum">
              <a:rPr lang="nl-NL"/>
              <a:pPr>
                <a:defRPr/>
              </a:pPr>
              <a:t>‹№›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0"/>
            <a:ext cx="12420184" cy="15655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2958540"/>
            <a:ext cx="6091965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E3919-FDF5-4D9C-A89B-2112651384E3}" type="datetimeFigureOut">
              <a:rPr lang="nl-NL"/>
              <a:pPr>
                <a:defRPr/>
              </a:pPr>
              <a:t>2-4-2021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05C91-75C1-414E-86AE-0242AC204EEE}" type="slidenum">
              <a:rPr lang="nl-NL"/>
              <a:pPr>
                <a:defRPr/>
              </a:pPr>
              <a:t>‹№›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3B704-6E0F-490C-AB7D-44016D3C83BE}" type="datetimeFigureOut">
              <a:rPr lang="nl-NL"/>
              <a:pPr>
                <a:defRPr/>
              </a:pPr>
              <a:t>2-4-2021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4E7C5-9FE2-4107-9754-0832F9AEA5AF}" type="slidenum">
              <a:rPr lang="nl-NL"/>
              <a:pPr>
                <a:defRPr/>
              </a:pPr>
              <a:t>‹№›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B3503-CD80-4244-8292-CB44DCBBC983}" type="datetimeFigureOut">
              <a:rPr lang="nl-NL"/>
              <a:pPr>
                <a:defRPr/>
              </a:pPr>
              <a:t>2-4-2021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CC82B-80F8-4961-ABC4-F1F57A98D2E3}" type="slidenum">
              <a:rPr lang="nl-NL"/>
              <a:pPr>
                <a:defRPr/>
              </a:pPr>
              <a:t>‹№›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8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3AD60-F486-4481-A014-F431DFF1BF14}" type="datetimeFigureOut">
              <a:rPr lang="nl-NL"/>
              <a:pPr>
                <a:defRPr/>
              </a:pPr>
              <a:t>2-4-2021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61927-B0E1-43D5-9F09-E84BC0527FAA}" type="slidenum">
              <a:rPr lang="nl-NL"/>
              <a:pPr>
                <a:defRPr/>
              </a:pPr>
              <a:t>‹№›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8"/>
            <a:ext cx="7290108" cy="5755841"/>
          </a:xfrm>
        </p:spPr>
        <p:txBody>
          <a:bodyPr rtlCol="0">
            <a:normAutofit/>
          </a:bodyPr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65679-6DA7-42B5-AB0E-F09E41962126}" type="datetimeFigureOut">
              <a:rPr lang="nl-NL"/>
              <a:pPr>
                <a:defRPr/>
              </a:pPr>
              <a:t>2-4-2021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3B55A-5239-40F1-B462-86031D419C9E}" type="slidenum">
              <a:rPr lang="nl-NL"/>
              <a:pPr>
                <a:defRPr/>
              </a:pPr>
              <a:t>‹№›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90600" y="431800"/>
            <a:ext cx="12419013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90600" y="2155825"/>
            <a:ext cx="12419013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7507288"/>
            <a:ext cx="3240088" cy="430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79727" fontAlgn="auto">
              <a:spcBef>
                <a:spcPts val="0"/>
              </a:spcBef>
              <a:spcAft>
                <a:spcPts val="0"/>
              </a:spcAft>
              <a:defRPr sz="141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ACBD3F-D16C-4B30-8371-94C336B01AF5}" type="datetimeFigureOut">
              <a:rPr lang="en-US"/>
              <a:pPr>
                <a:defRPr/>
              </a:pPr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438" y="7507288"/>
            <a:ext cx="4859337" cy="430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79727" fontAlgn="auto">
              <a:spcBef>
                <a:spcPts val="0"/>
              </a:spcBef>
              <a:spcAft>
                <a:spcPts val="0"/>
              </a:spcAft>
              <a:defRPr sz="141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9525" y="7507288"/>
            <a:ext cx="3240088" cy="430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079727" fontAlgn="auto">
              <a:spcBef>
                <a:spcPts val="0"/>
              </a:spcBef>
              <a:spcAft>
                <a:spcPts val="0"/>
              </a:spcAft>
              <a:defRPr sz="141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259974-9C2B-422F-8847-C046CC57837C}" type="slidenum">
              <a:rPr lang="nl-NL"/>
              <a:pPr>
                <a:defRPr/>
              </a:pPr>
              <a:t>‹№›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10795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795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 Light"/>
        </a:defRPr>
      </a:lvl2pPr>
      <a:lvl3pPr algn="l" defTabSz="10795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 Light"/>
        </a:defRPr>
      </a:lvl3pPr>
      <a:lvl4pPr algn="l" defTabSz="10795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 Light"/>
        </a:defRPr>
      </a:lvl4pPr>
      <a:lvl5pPr algn="l" defTabSz="10795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 Light"/>
        </a:defRPr>
      </a:lvl5pPr>
      <a:lvl6pPr marL="457200" algn="l" defTabSz="10795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 Light"/>
        </a:defRPr>
      </a:lvl6pPr>
      <a:lvl7pPr marL="914400" algn="l" defTabSz="10795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 Light"/>
        </a:defRPr>
      </a:lvl7pPr>
      <a:lvl8pPr marL="1371600" algn="l" defTabSz="10795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 Light"/>
        </a:defRPr>
      </a:lvl8pPr>
      <a:lvl9pPr marL="1828800" algn="l" defTabSz="10795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 Light"/>
        </a:defRPr>
      </a:lvl9pPr>
    </p:titleStyle>
    <p:bodyStyle>
      <a:lvl1pPr marL="269875" indent="-269875" algn="l" defTabSz="1079500" rtl="0" eaLnBrk="0" fontAlgn="base" hangingPunct="0">
        <a:lnSpc>
          <a:spcPct val="90000"/>
        </a:lnSpc>
        <a:spcBef>
          <a:spcPts val="1175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269875" algn="l" defTabSz="1079500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49375" indent="-269875" algn="l" defTabSz="1079500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89125" indent="-269875" algn="l" defTabSz="1079500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28875" indent="-269875" algn="l" defTabSz="1079500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Механічна енергія та її види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4400" dirty="0" smtClean="0"/>
              <a:t>Фізика 7 клас 08.04.2021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1612097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pectechzone.com/wp-content/uploads/2014/05/traktor-Kejs-Case-2.jpg"/>
          <p:cNvPicPr>
            <a:picLocks noChangeAspect="1" noChangeArrowheads="1"/>
          </p:cNvPicPr>
          <p:nvPr/>
        </p:nvPicPr>
        <p:blipFill rotWithShape="1">
          <a:blip r:embed="rId2"/>
          <a:srcRect b="11021"/>
          <a:stretch/>
        </p:blipFill>
        <p:spPr bwMode="auto">
          <a:xfrm>
            <a:off x="6910388" y="4000500"/>
            <a:ext cx="6691312" cy="3970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9" name="Button Color - Down"/>
          <p:cNvSpPr/>
          <p:nvPr/>
        </p:nvSpPr>
        <p:spPr>
          <a:xfrm>
            <a:off x="482600" y="1312863"/>
            <a:ext cx="5370513" cy="5816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Енергія</a:t>
            </a: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 — це фізична величина, яка характеризує здатність тіла (системи тіл) виконувати роботу.</a:t>
            </a:r>
          </a:p>
        </p:txBody>
      </p:sp>
      <p:sp>
        <p:nvSpPr>
          <p:cNvPr id="5" name="Rectangle 4"/>
          <p:cNvSpPr/>
          <p:nvPr/>
        </p:nvSpPr>
        <p:spPr>
          <a:xfrm>
            <a:off x="-160338" y="-38100"/>
            <a:ext cx="14722476" cy="9810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079727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511">
              <a:solidFill>
                <a:prstClr val="white"/>
              </a:solidFill>
            </a:endParaRPr>
          </a:p>
        </p:txBody>
      </p:sp>
      <p:pic>
        <p:nvPicPr>
          <p:cNvPr id="70660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3" y="96838"/>
            <a:ext cx="6302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68400" y="-38100"/>
            <a:ext cx="12763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kern="0" dirty="0">
                <a:solidFill>
                  <a:prstClr val="white"/>
                </a:solidFill>
                <a:latin typeface="+mn-lt"/>
                <a:cs typeface="+mn-cs"/>
              </a:rPr>
              <a:t>Енергія</a:t>
            </a:r>
          </a:p>
        </p:txBody>
      </p:sp>
      <p:grpSp>
        <p:nvGrpSpPr>
          <p:cNvPr id="70662" name="Групувати 19"/>
          <p:cNvGrpSpPr>
            <a:grpSpLocks/>
          </p:cNvGrpSpPr>
          <p:nvPr/>
        </p:nvGrpSpPr>
        <p:grpSpPr bwMode="auto">
          <a:xfrm>
            <a:off x="22225" y="7126288"/>
            <a:ext cx="963613" cy="963612"/>
            <a:chOff x="2781125" y="6672160"/>
            <a:chExt cx="1101146" cy="1101146"/>
          </a:xfrm>
        </p:grpSpPr>
        <p:grpSp>
          <p:nvGrpSpPr>
            <p:cNvPr id="70669" name="Action Button - Hover"/>
            <p:cNvGrpSpPr>
              <a:grpSpLocks/>
            </p:cNvGrpSpPr>
            <p:nvPr/>
          </p:nvGrpSpPr>
          <p:grpSpPr bwMode="auto"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3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29996" y="5455119"/>
                <a:ext cx="1557428" cy="155743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0670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2893361" y="6808958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0663" name="Групувати 24"/>
          <p:cNvGrpSpPr>
            <a:grpSpLocks/>
          </p:cNvGrpSpPr>
          <p:nvPr/>
        </p:nvGrpSpPr>
        <p:grpSpPr bwMode="auto">
          <a:xfrm>
            <a:off x="13454063" y="7145338"/>
            <a:ext cx="928687" cy="927100"/>
            <a:chOff x="6448951" y="6769763"/>
            <a:chExt cx="1101146" cy="1101146"/>
          </a:xfrm>
        </p:grpSpPr>
        <p:grpSp>
          <p:nvGrpSpPr>
            <p:cNvPr id="70665" name="Action Button - Hover"/>
            <p:cNvGrpSpPr>
              <a:grpSpLocks/>
            </p:cNvGrpSpPr>
            <p:nvPr/>
          </p:nvGrpSpPr>
          <p:grpSpPr bwMode="auto"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8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Actionbutton - Hover"/>
              <p:cNvSpPr/>
              <p:nvPr/>
            </p:nvSpPr>
            <p:spPr>
              <a:xfrm>
                <a:off x="9029509" y="5454902"/>
                <a:ext cx="1558402" cy="155786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0666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03116" y="6921825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Button Color - Down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49385" y="1104783"/>
            <a:ext cx="5212891" cy="273391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797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126">
                <a:noFill/>
                <a:latin typeface="+mn-lt"/>
                <a:cs typeface="+mn-cs"/>
              </a:rPr>
              <a:t> 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utton Color - Down"/>
          <p:cNvSpPr/>
          <p:nvPr/>
        </p:nvSpPr>
        <p:spPr>
          <a:xfrm>
            <a:off x="120650" y="1101725"/>
            <a:ext cx="14093825" cy="15144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Потенціальна енергія</a:t>
            </a:r>
            <a:r>
              <a:rPr lang="en-US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— </a:t>
            </a: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це енергія, зумовлена взаємодією тіл або частин тіла.</a:t>
            </a:r>
          </a:p>
        </p:txBody>
      </p:sp>
      <p:sp>
        <p:nvSpPr>
          <p:cNvPr id="5" name="Rectangle 4"/>
          <p:cNvSpPr/>
          <p:nvPr/>
        </p:nvSpPr>
        <p:spPr>
          <a:xfrm>
            <a:off x="-160338" y="-38100"/>
            <a:ext cx="14722476" cy="9810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079727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511">
              <a:solidFill>
                <a:prstClr val="white"/>
              </a:solidFill>
            </a:endParaRPr>
          </a:p>
        </p:txBody>
      </p:sp>
      <p:pic>
        <p:nvPicPr>
          <p:cNvPr id="7168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96838"/>
            <a:ext cx="6302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68400" y="-38100"/>
            <a:ext cx="12763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kern="0" dirty="0">
                <a:solidFill>
                  <a:prstClr val="white"/>
                </a:solidFill>
                <a:latin typeface="+mn-lt"/>
                <a:cs typeface="+mn-cs"/>
              </a:rPr>
              <a:t>Потенціальна енергія</a:t>
            </a:r>
          </a:p>
        </p:txBody>
      </p:sp>
      <p:grpSp>
        <p:nvGrpSpPr>
          <p:cNvPr id="71685" name="Групувати 19"/>
          <p:cNvGrpSpPr>
            <a:grpSpLocks/>
          </p:cNvGrpSpPr>
          <p:nvPr/>
        </p:nvGrpSpPr>
        <p:grpSpPr bwMode="auto">
          <a:xfrm>
            <a:off x="22225" y="7126288"/>
            <a:ext cx="963613" cy="963612"/>
            <a:chOff x="2781125" y="6672160"/>
            <a:chExt cx="1101146" cy="1101146"/>
          </a:xfrm>
        </p:grpSpPr>
        <p:grpSp>
          <p:nvGrpSpPr>
            <p:cNvPr id="71693" name="Action Button - Hover"/>
            <p:cNvGrpSpPr>
              <a:grpSpLocks/>
            </p:cNvGrpSpPr>
            <p:nvPr/>
          </p:nvGrpSpPr>
          <p:grpSpPr bwMode="auto"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3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29996" y="5455119"/>
                <a:ext cx="1557428" cy="155743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1694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2893361" y="6808958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686" name="Групувати 24"/>
          <p:cNvGrpSpPr>
            <a:grpSpLocks/>
          </p:cNvGrpSpPr>
          <p:nvPr/>
        </p:nvGrpSpPr>
        <p:grpSpPr bwMode="auto">
          <a:xfrm>
            <a:off x="13454063" y="7145338"/>
            <a:ext cx="928687" cy="927100"/>
            <a:chOff x="6448951" y="6769763"/>
            <a:chExt cx="1101146" cy="1101146"/>
          </a:xfrm>
        </p:grpSpPr>
        <p:grpSp>
          <p:nvGrpSpPr>
            <p:cNvPr id="71689" name="Action Button - Hover"/>
            <p:cNvGrpSpPr>
              <a:grpSpLocks/>
            </p:cNvGrpSpPr>
            <p:nvPr/>
          </p:nvGrpSpPr>
          <p:grpSpPr bwMode="auto"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8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Actionbutton - Hover"/>
              <p:cNvSpPr/>
              <p:nvPr/>
            </p:nvSpPr>
            <p:spPr>
              <a:xfrm>
                <a:off x="9029509" y="5454902"/>
                <a:ext cx="1558402" cy="155786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1690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03116" y="6921825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8" name="Рисунок 37"/>
          <p:cNvPicPr/>
          <p:nvPr/>
        </p:nvPicPr>
        <p:blipFill>
          <a:blip r:embed="rId4"/>
          <a:stretch>
            <a:fillRect/>
          </a:stretch>
        </p:blipFill>
        <p:spPr>
          <a:xfrm>
            <a:off x="1038225" y="3219450"/>
            <a:ext cx="6361113" cy="4389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" name="Рисунок 38"/>
          <p:cNvPicPr/>
          <p:nvPr/>
        </p:nvPicPr>
        <p:blipFill>
          <a:blip r:embed="rId5"/>
          <a:stretch>
            <a:fillRect/>
          </a:stretch>
        </p:blipFill>
        <p:spPr>
          <a:xfrm>
            <a:off x="8932863" y="3219450"/>
            <a:ext cx="3838575" cy="4389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Button Color - Down"/>
          <p:cNvSpPr/>
          <p:nvPr/>
        </p:nvSpPr>
        <p:spPr>
          <a:xfrm>
            <a:off x="9763125" y="6896100"/>
            <a:ext cx="3821113" cy="960438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4400" b="1" i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h</a:t>
            </a:r>
            <a:r>
              <a:rPr lang="uk-UA" sz="4400" b="1" i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 </a:t>
            </a:r>
            <a:r>
              <a:rPr lang="uk-UA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— </a:t>
            </a: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висота</a:t>
            </a:r>
            <a:r>
              <a:rPr lang="uk-UA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 </a:t>
            </a:r>
            <a:endParaRPr lang="nl-NL" sz="4400" b="1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31" name="Рисунок 3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25" y="2759075"/>
            <a:ext cx="4702175" cy="5235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-160338" y="-38100"/>
            <a:ext cx="14722476" cy="9810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079727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511">
              <a:solidFill>
                <a:prstClr val="white"/>
              </a:solidFill>
            </a:endParaRPr>
          </a:p>
        </p:txBody>
      </p:sp>
      <p:pic>
        <p:nvPicPr>
          <p:cNvPr id="72708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3" y="96838"/>
            <a:ext cx="6302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68400" y="-38100"/>
            <a:ext cx="12763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kern="0" dirty="0">
                <a:solidFill>
                  <a:prstClr val="white"/>
                </a:solidFill>
                <a:latin typeface="+mn-lt"/>
                <a:cs typeface="+mn-cs"/>
              </a:rPr>
              <a:t>Потенціальна енергія</a:t>
            </a:r>
          </a:p>
        </p:txBody>
      </p:sp>
      <p:grpSp>
        <p:nvGrpSpPr>
          <p:cNvPr id="72710" name="Групувати 19"/>
          <p:cNvGrpSpPr>
            <a:grpSpLocks/>
          </p:cNvGrpSpPr>
          <p:nvPr/>
        </p:nvGrpSpPr>
        <p:grpSpPr bwMode="auto">
          <a:xfrm>
            <a:off x="22225" y="7126288"/>
            <a:ext cx="963613" cy="963612"/>
            <a:chOff x="2781125" y="6672160"/>
            <a:chExt cx="1101146" cy="1101146"/>
          </a:xfrm>
        </p:grpSpPr>
        <p:grpSp>
          <p:nvGrpSpPr>
            <p:cNvPr id="72723" name="Action Button - Hover"/>
            <p:cNvGrpSpPr>
              <a:grpSpLocks/>
            </p:cNvGrpSpPr>
            <p:nvPr/>
          </p:nvGrpSpPr>
          <p:grpSpPr bwMode="auto"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3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29996" y="5455119"/>
                <a:ext cx="1557428" cy="155743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2724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2893361" y="6808958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2711" name="Групувати 24"/>
          <p:cNvGrpSpPr>
            <a:grpSpLocks/>
          </p:cNvGrpSpPr>
          <p:nvPr/>
        </p:nvGrpSpPr>
        <p:grpSpPr bwMode="auto">
          <a:xfrm>
            <a:off x="13454063" y="7145338"/>
            <a:ext cx="928687" cy="927100"/>
            <a:chOff x="6448951" y="6769763"/>
            <a:chExt cx="1101146" cy="1101146"/>
          </a:xfrm>
        </p:grpSpPr>
        <p:grpSp>
          <p:nvGrpSpPr>
            <p:cNvPr id="72719" name="Action Button - Hover"/>
            <p:cNvGrpSpPr>
              <a:grpSpLocks/>
            </p:cNvGrpSpPr>
            <p:nvPr/>
          </p:nvGrpSpPr>
          <p:grpSpPr bwMode="auto"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8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Actionbutton - Hover"/>
              <p:cNvSpPr/>
              <p:nvPr/>
            </p:nvSpPr>
            <p:spPr>
              <a:xfrm>
                <a:off x="9029509" y="5454902"/>
                <a:ext cx="1558402" cy="155786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2720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03116" y="6921825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Button Color - Down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17170" y="2774297"/>
            <a:ext cx="7796816" cy="111513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797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126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2" name="Button Color - Down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17170" y="4048137"/>
            <a:ext cx="4258726" cy="111513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797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126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3" name="Button Color - Down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565617" y="4048136"/>
            <a:ext cx="2648369" cy="1115139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797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126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4" name="Button Color - Down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277037" y="5321975"/>
            <a:ext cx="6070746" cy="1264164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797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126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5" name="Button Color - Down"/>
          <p:cNvSpPr/>
          <p:nvPr/>
        </p:nvSpPr>
        <p:spPr>
          <a:xfrm>
            <a:off x="2197100" y="6896100"/>
            <a:ext cx="3314700" cy="960438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4400" b="1" i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m</a:t>
            </a:r>
            <a:r>
              <a:rPr lang="uk-UA" sz="4400" b="1" i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 </a:t>
            </a:r>
            <a:r>
              <a:rPr lang="uk-UA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— </a:t>
            </a: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маса</a:t>
            </a:r>
            <a:r>
              <a:rPr lang="uk-UA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 </a:t>
            </a:r>
            <a:endParaRPr lang="nl-NL" sz="4400" b="1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7" name="Button Color - Down"/>
          <p:cNvSpPr/>
          <p:nvPr/>
        </p:nvSpPr>
        <p:spPr>
          <a:xfrm>
            <a:off x="5699125" y="6896100"/>
            <a:ext cx="3890963" cy="960438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4400" b="1" i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g</a:t>
            </a:r>
            <a:r>
              <a:rPr lang="en-US" sz="4400" b="1" i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=</a:t>
            </a:r>
            <a:r>
              <a:rPr lang="en-US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9,8</a:t>
            </a:r>
            <a:r>
              <a:rPr lang="uk-UA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 Н</a:t>
            </a:r>
            <a:r>
              <a:rPr lang="en-US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/</a:t>
            </a: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кг</a:t>
            </a:r>
            <a:r>
              <a:rPr lang="en-US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 </a:t>
            </a:r>
            <a:r>
              <a:rPr lang="uk-UA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 </a:t>
            </a:r>
            <a:endParaRPr lang="nl-NL" sz="4400" b="1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" name="Button Color - Down"/>
          <p:cNvSpPr/>
          <p:nvPr/>
        </p:nvSpPr>
        <p:spPr>
          <a:xfrm>
            <a:off x="496888" y="1131888"/>
            <a:ext cx="13435012" cy="142716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Потенціальна енергія тіла, </a:t>
            </a:r>
          </a:p>
          <a:p>
            <a:pPr algn="ctr" defTabSz="914400">
              <a:defRPr/>
            </a:pPr>
            <a:r>
              <a:rPr lang="ru-RU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піднятого над поверхнею Землі</a:t>
            </a:r>
            <a:endParaRPr lang="nl-NL" sz="4400" b="1">
              <a:solidFill>
                <a:srgbClr val="FFFF00"/>
              </a:solidFill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0" grpId="0"/>
      <p:bldP spid="35" grpId="0" animBg="1"/>
      <p:bldP spid="37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http://www.elit.ua/redactor_img/5514a74707c4c2d3e2e9745db4b08e5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2400" y="2747963"/>
            <a:ext cx="3865563" cy="5159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" name="Button Color - Down"/>
          <p:cNvSpPr/>
          <p:nvPr/>
        </p:nvSpPr>
        <p:spPr>
          <a:xfrm>
            <a:off x="7075488" y="6997700"/>
            <a:ext cx="5694362" cy="962025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4400" b="1" i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x</a:t>
            </a:r>
            <a:r>
              <a:rPr lang="uk-UA" sz="4400" b="1" i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 </a:t>
            </a:r>
            <a:r>
              <a:rPr lang="uk-UA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— </a:t>
            </a: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видовження</a:t>
            </a:r>
            <a:r>
              <a:rPr lang="uk-UA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 </a:t>
            </a:r>
            <a:endParaRPr lang="nl-NL" sz="4400" b="1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60338" y="-38100"/>
            <a:ext cx="14722476" cy="9810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079727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511">
              <a:solidFill>
                <a:prstClr val="white"/>
              </a:solidFill>
            </a:endParaRPr>
          </a:p>
        </p:txBody>
      </p:sp>
      <p:pic>
        <p:nvPicPr>
          <p:cNvPr id="7373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3" y="96838"/>
            <a:ext cx="6302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68400" y="-38100"/>
            <a:ext cx="12763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kern="0" dirty="0">
                <a:solidFill>
                  <a:prstClr val="white"/>
                </a:solidFill>
                <a:latin typeface="+mn-lt"/>
                <a:cs typeface="+mn-cs"/>
              </a:rPr>
              <a:t>Потенціальна енергія</a:t>
            </a:r>
          </a:p>
        </p:txBody>
      </p:sp>
      <p:grpSp>
        <p:nvGrpSpPr>
          <p:cNvPr id="73734" name="Групувати 19"/>
          <p:cNvGrpSpPr>
            <a:grpSpLocks/>
          </p:cNvGrpSpPr>
          <p:nvPr/>
        </p:nvGrpSpPr>
        <p:grpSpPr bwMode="auto">
          <a:xfrm>
            <a:off x="22225" y="7126288"/>
            <a:ext cx="963613" cy="963612"/>
            <a:chOff x="2781125" y="6672160"/>
            <a:chExt cx="1101146" cy="1101146"/>
          </a:xfrm>
        </p:grpSpPr>
        <p:grpSp>
          <p:nvGrpSpPr>
            <p:cNvPr id="73743" name="Action Button - Hover"/>
            <p:cNvGrpSpPr>
              <a:grpSpLocks/>
            </p:cNvGrpSpPr>
            <p:nvPr/>
          </p:nvGrpSpPr>
          <p:grpSpPr bwMode="auto"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3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29996" y="5455119"/>
                <a:ext cx="1557428" cy="155743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3744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2893361" y="6808958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3735" name="Групувати 24"/>
          <p:cNvGrpSpPr>
            <a:grpSpLocks/>
          </p:cNvGrpSpPr>
          <p:nvPr/>
        </p:nvGrpSpPr>
        <p:grpSpPr bwMode="auto">
          <a:xfrm>
            <a:off x="13454063" y="7145338"/>
            <a:ext cx="928687" cy="927100"/>
            <a:chOff x="6448951" y="6769763"/>
            <a:chExt cx="1101146" cy="1101146"/>
          </a:xfrm>
        </p:grpSpPr>
        <p:grpSp>
          <p:nvGrpSpPr>
            <p:cNvPr id="73739" name="Action Button - Hover"/>
            <p:cNvGrpSpPr>
              <a:grpSpLocks/>
            </p:cNvGrpSpPr>
            <p:nvPr/>
          </p:nvGrpSpPr>
          <p:grpSpPr bwMode="auto"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8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Actionbutton - Hover"/>
              <p:cNvSpPr/>
              <p:nvPr/>
            </p:nvSpPr>
            <p:spPr>
              <a:xfrm>
                <a:off x="9029509" y="5454902"/>
                <a:ext cx="1558402" cy="155786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3740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03116" y="6921825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Button Color - Down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87390" y="2747929"/>
            <a:ext cx="6070746" cy="30217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797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126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5" name="Button Color - Down"/>
          <p:cNvSpPr/>
          <p:nvPr/>
        </p:nvSpPr>
        <p:spPr>
          <a:xfrm>
            <a:off x="7075488" y="5902325"/>
            <a:ext cx="5694362" cy="962025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4400" b="1" i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k</a:t>
            </a:r>
            <a:r>
              <a:rPr lang="uk-UA" sz="4400" b="1" i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 </a:t>
            </a:r>
            <a:r>
              <a:rPr lang="uk-UA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— жорсткість </a:t>
            </a:r>
            <a:endParaRPr lang="nl-NL" sz="4400" b="1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" name="Button Color - Down"/>
          <p:cNvSpPr/>
          <p:nvPr/>
        </p:nvSpPr>
        <p:spPr>
          <a:xfrm>
            <a:off x="496888" y="1131888"/>
            <a:ext cx="13435012" cy="142716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Потенціальна енергія </a:t>
            </a:r>
          </a:p>
          <a:p>
            <a:pPr algn="ctr" defTabSz="914400">
              <a:defRPr/>
            </a:pPr>
            <a:r>
              <a:rPr lang="ru-RU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пружно деформованого тіла</a:t>
            </a:r>
            <a:endParaRPr lang="nl-NL" sz="4400" b="1">
              <a:solidFill>
                <a:srgbClr val="FFFF00"/>
              </a:solidFill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0" grpId="0"/>
      <p:bldP spid="35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utton Color - Down"/>
          <p:cNvSpPr/>
          <p:nvPr/>
        </p:nvSpPr>
        <p:spPr>
          <a:xfrm>
            <a:off x="120650" y="1101725"/>
            <a:ext cx="14093825" cy="13541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Кінетична енергія </a:t>
            </a: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— це енергія, яка зумовлена рухом тіла.</a:t>
            </a:r>
          </a:p>
        </p:txBody>
      </p:sp>
      <p:sp>
        <p:nvSpPr>
          <p:cNvPr id="5" name="Rectangle 4"/>
          <p:cNvSpPr/>
          <p:nvPr/>
        </p:nvSpPr>
        <p:spPr>
          <a:xfrm>
            <a:off x="-160338" y="-38100"/>
            <a:ext cx="14722476" cy="9810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079727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511">
              <a:solidFill>
                <a:prstClr val="white"/>
              </a:solidFill>
            </a:endParaRPr>
          </a:p>
        </p:txBody>
      </p:sp>
      <p:pic>
        <p:nvPicPr>
          <p:cNvPr id="7475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96838"/>
            <a:ext cx="6302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68400" y="-38100"/>
            <a:ext cx="12763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kern="0" dirty="0">
                <a:solidFill>
                  <a:prstClr val="white"/>
                </a:solidFill>
                <a:latin typeface="+mn-lt"/>
                <a:cs typeface="+mn-cs"/>
              </a:rPr>
              <a:t>Кінетична енергія</a:t>
            </a:r>
          </a:p>
        </p:txBody>
      </p:sp>
      <p:grpSp>
        <p:nvGrpSpPr>
          <p:cNvPr id="74757" name="Групувати 19"/>
          <p:cNvGrpSpPr>
            <a:grpSpLocks/>
          </p:cNvGrpSpPr>
          <p:nvPr/>
        </p:nvGrpSpPr>
        <p:grpSpPr bwMode="auto">
          <a:xfrm>
            <a:off x="22225" y="7126288"/>
            <a:ext cx="963613" cy="963612"/>
            <a:chOff x="2781125" y="6672160"/>
            <a:chExt cx="1101146" cy="1101146"/>
          </a:xfrm>
        </p:grpSpPr>
        <p:grpSp>
          <p:nvGrpSpPr>
            <p:cNvPr id="74769" name="Action Button - Hover"/>
            <p:cNvGrpSpPr>
              <a:grpSpLocks/>
            </p:cNvGrpSpPr>
            <p:nvPr/>
          </p:nvGrpSpPr>
          <p:grpSpPr bwMode="auto"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3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29996" y="5455119"/>
                <a:ext cx="1557428" cy="155743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4770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2893361" y="6808958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4758" name="Групувати 24"/>
          <p:cNvGrpSpPr>
            <a:grpSpLocks/>
          </p:cNvGrpSpPr>
          <p:nvPr/>
        </p:nvGrpSpPr>
        <p:grpSpPr bwMode="auto">
          <a:xfrm>
            <a:off x="13454063" y="7145338"/>
            <a:ext cx="928687" cy="927100"/>
            <a:chOff x="6448951" y="6769763"/>
            <a:chExt cx="1101146" cy="1101146"/>
          </a:xfrm>
        </p:grpSpPr>
        <p:grpSp>
          <p:nvGrpSpPr>
            <p:cNvPr id="74765" name="Action Button - Hover"/>
            <p:cNvGrpSpPr>
              <a:grpSpLocks/>
            </p:cNvGrpSpPr>
            <p:nvPr/>
          </p:nvGrpSpPr>
          <p:grpSpPr bwMode="auto"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8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Actionbutton - Hover"/>
              <p:cNvSpPr/>
              <p:nvPr/>
            </p:nvSpPr>
            <p:spPr>
              <a:xfrm>
                <a:off x="9029509" y="5454902"/>
                <a:ext cx="1558402" cy="155786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4766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03116" y="6921825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Button Color - Down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13897" y="2747929"/>
            <a:ext cx="6070746" cy="30217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797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126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0" name="Button Color - Down"/>
          <p:cNvSpPr/>
          <p:nvPr/>
        </p:nvSpPr>
        <p:spPr>
          <a:xfrm>
            <a:off x="7702550" y="6997700"/>
            <a:ext cx="5694363" cy="962025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4400" b="1" i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v</a:t>
            </a:r>
            <a:r>
              <a:rPr lang="uk-UA" sz="4400" b="1" i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 </a:t>
            </a:r>
            <a:r>
              <a:rPr lang="uk-UA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— </a:t>
            </a: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швидкість</a:t>
            </a:r>
            <a:r>
              <a:rPr lang="uk-UA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 </a:t>
            </a:r>
            <a:endParaRPr lang="nl-NL" sz="4400" b="1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1" name="Button Color - Down"/>
          <p:cNvSpPr/>
          <p:nvPr/>
        </p:nvSpPr>
        <p:spPr>
          <a:xfrm>
            <a:off x="7702550" y="5902325"/>
            <a:ext cx="5694363" cy="962025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4400" b="1" i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m</a:t>
            </a:r>
            <a:r>
              <a:rPr lang="uk-UA" sz="4400" b="1" i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 </a:t>
            </a:r>
            <a:r>
              <a:rPr lang="uk-UA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— маса </a:t>
            </a:r>
            <a:endParaRPr lang="nl-NL" sz="4400" b="1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32" name="Рисунок 31" descr="http://www.jaguar.ua/images/doc/d/b/db08e37-f-type-scottish-car-of-the-year-awards--1-_1366xauto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8913" y="2660650"/>
            <a:ext cx="3614737" cy="2408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Рисунок 32" descr="http://vkurse.ua/i/2007-08/internet-na-bortu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4875" y="4376738"/>
            <a:ext cx="3767138" cy="2359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Рисунок 33" descr="http://ortcom.kz/media/upload/1/2015/12/24/cdbd18ad1ed930bfdcb8e1e2d5d6950b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87763" y="5484813"/>
            <a:ext cx="3557587" cy="2544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utton Color - Down"/>
          <p:cNvSpPr/>
          <p:nvPr/>
        </p:nvSpPr>
        <p:spPr>
          <a:xfrm>
            <a:off x="120650" y="1101725"/>
            <a:ext cx="6975475" cy="43862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Суму кінетичної і потенціальної енергій тіла називають</a:t>
            </a:r>
          </a:p>
          <a:p>
            <a:pPr algn="ctr" defTabSz="914400">
              <a:defRPr/>
            </a:pPr>
            <a:r>
              <a:rPr lang="ru-RU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повною механічною енергією тіла.</a:t>
            </a:r>
          </a:p>
        </p:txBody>
      </p:sp>
      <p:sp>
        <p:nvSpPr>
          <p:cNvPr id="5" name="Rectangle 4"/>
          <p:cNvSpPr/>
          <p:nvPr/>
        </p:nvSpPr>
        <p:spPr>
          <a:xfrm>
            <a:off x="-160338" y="-38100"/>
            <a:ext cx="14722476" cy="9810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079727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511">
              <a:solidFill>
                <a:prstClr val="white"/>
              </a:solidFill>
            </a:endParaRPr>
          </a:p>
        </p:txBody>
      </p:sp>
      <p:pic>
        <p:nvPicPr>
          <p:cNvPr id="7577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96838"/>
            <a:ext cx="6302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68400" y="-38100"/>
            <a:ext cx="12763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kern="0" dirty="0">
                <a:solidFill>
                  <a:prstClr val="white"/>
                </a:solidFill>
                <a:latin typeface="+mn-lt"/>
                <a:cs typeface="+mn-cs"/>
              </a:rPr>
              <a:t>Кінетична енергія</a:t>
            </a:r>
          </a:p>
        </p:txBody>
      </p:sp>
      <p:grpSp>
        <p:nvGrpSpPr>
          <p:cNvPr id="75781" name="Групувати 19"/>
          <p:cNvGrpSpPr>
            <a:grpSpLocks/>
          </p:cNvGrpSpPr>
          <p:nvPr/>
        </p:nvGrpSpPr>
        <p:grpSpPr bwMode="auto">
          <a:xfrm>
            <a:off x="22225" y="7126288"/>
            <a:ext cx="963613" cy="963612"/>
            <a:chOff x="2781125" y="6672160"/>
            <a:chExt cx="1101146" cy="1101146"/>
          </a:xfrm>
        </p:grpSpPr>
        <p:grpSp>
          <p:nvGrpSpPr>
            <p:cNvPr id="75789" name="Action Button - Hover"/>
            <p:cNvGrpSpPr>
              <a:grpSpLocks/>
            </p:cNvGrpSpPr>
            <p:nvPr/>
          </p:nvGrpSpPr>
          <p:grpSpPr bwMode="auto"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3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29996" y="5455119"/>
                <a:ext cx="1557428" cy="155743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5790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2893361" y="6808958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5782" name="Групувати 24"/>
          <p:cNvGrpSpPr>
            <a:grpSpLocks/>
          </p:cNvGrpSpPr>
          <p:nvPr/>
        </p:nvGrpSpPr>
        <p:grpSpPr bwMode="auto">
          <a:xfrm>
            <a:off x="13454063" y="7145338"/>
            <a:ext cx="928687" cy="927100"/>
            <a:chOff x="6448951" y="6769763"/>
            <a:chExt cx="1101146" cy="1101146"/>
          </a:xfrm>
        </p:grpSpPr>
        <p:grpSp>
          <p:nvGrpSpPr>
            <p:cNvPr id="75785" name="Action Button - Hover"/>
            <p:cNvGrpSpPr>
              <a:grpSpLocks/>
            </p:cNvGrpSpPr>
            <p:nvPr/>
          </p:nvGrpSpPr>
          <p:grpSpPr bwMode="auto"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8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Actionbutton - Hover"/>
              <p:cNvSpPr/>
              <p:nvPr/>
            </p:nvSpPr>
            <p:spPr>
              <a:xfrm>
                <a:off x="9029509" y="5454902"/>
                <a:ext cx="1558402" cy="155786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5786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03116" y="6921825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Button Color - Down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39673" y="5995869"/>
            <a:ext cx="8912734" cy="182713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797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126">
                <a:noFill/>
                <a:latin typeface="+mn-lt"/>
                <a:cs typeface="+mn-cs"/>
              </a:rPr>
              <a:t> </a:t>
            </a:r>
          </a:p>
        </p:txBody>
      </p:sp>
      <p:pic>
        <p:nvPicPr>
          <p:cNvPr id="33" name="Рисунок 32" descr="http://vkurse.ua/i/2007-08/internet-na-bortu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00900" y="1101725"/>
            <a:ext cx="7081838" cy="4433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0338" y="-38100"/>
            <a:ext cx="14722476" cy="9810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079727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511">
              <a:solidFill>
                <a:prstClr val="white"/>
              </a:solidFill>
            </a:endParaRPr>
          </a:p>
        </p:txBody>
      </p:sp>
      <p:pic>
        <p:nvPicPr>
          <p:cNvPr id="7680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96838"/>
            <a:ext cx="6302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68400" y="-38100"/>
            <a:ext cx="12763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kern="0" dirty="0">
                <a:solidFill>
                  <a:prstClr val="white"/>
                </a:solidFill>
                <a:latin typeface="+mn-lt"/>
                <a:cs typeface="+mn-cs"/>
              </a:rPr>
              <a:t>Розв’язування задач</a:t>
            </a:r>
          </a:p>
        </p:txBody>
      </p:sp>
      <p:sp>
        <p:nvSpPr>
          <p:cNvPr id="18" name="Button Color - Down"/>
          <p:cNvSpPr/>
          <p:nvPr/>
        </p:nvSpPr>
        <p:spPr>
          <a:xfrm>
            <a:off x="482600" y="1579563"/>
            <a:ext cx="6519863" cy="491172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algn="ctr" defTabSz="914400">
              <a:buFontTx/>
              <a:buAutoNum type="arabicPeriod"/>
              <a:defRPr/>
            </a:pP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Обчисліть кінетичну енергію кулі </a:t>
            </a:r>
            <a:r>
              <a:rPr lang="ru-RU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масою 9 г</a:t>
            </a: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, яка летить зі швидкістю </a:t>
            </a:r>
          </a:p>
          <a:p>
            <a:pPr marL="742950" indent="-742950" algn="ctr" defTabSz="914400">
              <a:defRPr/>
            </a:pPr>
            <a:r>
              <a:rPr lang="ru-RU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700 м/с.</a:t>
            </a:r>
          </a:p>
        </p:txBody>
      </p:sp>
      <p:grpSp>
        <p:nvGrpSpPr>
          <p:cNvPr id="76805" name="Групувати 19"/>
          <p:cNvGrpSpPr>
            <a:grpSpLocks/>
          </p:cNvGrpSpPr>
          <p:nvPr/>
        </p:nvGrpSpPr>
        <p:grpSpPr bwMode="auto">
          <a:xfrm>
            <a:off x="22225" y="7126288"/>
            <a:ext cx="963613" cy="963612"/>
            <a:chOff x="2781125" y="6672160"/>
            <a:chExt cx="1101146" cy="1101146"/>
          </a:xfrm>
        </p:grpSpPr>
        <p:grpSp>
          <p:nvGrpSpPr>
            <p:cNvPr id="76812" name="Action Button - Hover"/>
            <p:cNvGrpSpPr>
              <a:grpSpLocks/>
            </p:cNvGrpSpPr>
            <p:nvPr/>
          </p:nvGrpSpPr>
          <p:grpSpPr bwMode="auto"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3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29996" y="5455119"/>
                <a:ext cx="1557428" cy="155743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6813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2893361" y="6808958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6806" name="Групувати 24"/>
          <p:cNvGrpSpPr>
            <a:grpSpLocks/>
          </p:cNvGrpSpPr>
          <p:nvPr/>
        </p:nvGrpSpPr>
        <p:grpSpPr bwMode="auto">
          <a:xfrm>
            <a:off x="13454063" y="7145338"/>
            <a:ext cx="928687" cy="927100"/>
            <a:chOff x="6448951" y="6769763"/>
            <a:chExt cx="1101146" cy="1101146"/>
          </a:xfrm>
        </p:grpSpPr>
        <p:grpSp>
          <p:nvGrpSpPr>
            <p:cNvPr id="76808" name="Action Button - Hover"/>
            <p:cNvGrpSpPr>
              <a:grpSpLocks/>
            </p:cNvGrpSpPr>
            <p:nvPr/>
          </p:nvGrpSpPr>
          <p:grpSpPr bwMode="auto"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8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Actionbutton - Hover"/>
              <p:cNvSpPr/>
              <p:nvPr/>
            </p:nvSpPr>
            <p:spPr>
              <a:xfrm>
                <a:off x="9029509" y="5454902"/>
                <a:ext cx="1558402" cy="155786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6809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03116" y="6921825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46" name="Picture 2" descr="http://bm.img.com.ua/nxs/img/prikol/images/large/6/3/87836_1015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3125" y="2101850"/>
            <a:ext cx="6708775" cy="4011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0338" y="-38100"/>
            <a:ext cx="14722476" cy="9810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079727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511">
              <a:solidFill>
                <a:prstClr val="white"/>
              </a:solidFill>
            </a:endParaRPr>
          </a:p>
        </p:txBody>
      </p:sp>
      <p:pic>
        <p:nvPicPr>
          <p:cNvPr id="7782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96838"/>
            <a:ext cx="6302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68400" y="-38100"/>
            <a:ext cx="12763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kern="0" dirty="0">
                <a:solidFill>
                  <a:prstClr val="white"/>
                </a:solidFill>
                <a:latin typeface="+mn-lt"/>
                <a:cs typeface="+mn-cs"/>
              </a:rPr>
              <a:t>Розв’язування задач</a:t>
            </a:r>
          </a:p>
        </p:txBody>
      </p:sp>
      <p:sp>
        <p:nvSpPr>
          <p:cNvPr id="18" name="Button Color - Down"/>
          <p:cNvSpPr/>
          <p:nvPr/>
        </p:nvSpPr>
        <p:spPr>
          <a:xfrm>
            <a:off x="482600" y="1306513"/>
            <a:ext cx="6519863" cy="517207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2. На якій висоті тіло </a:t>
            </a:r>
            <a:r>
              <a:rPr lang="ru-RU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масою 200 г </a:t>
            </a: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має </a:t>
            </a:r>
            <a:r>
              <a:rPr lang="ru-RU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потенціальну енергію 8 Дж?</a:t>
            </a:r>
          </a:p>
        </p:txBody>
      </p:sp>
      <p:grpSp>
        <p:nvGrpSpPr>
          <p:cNvPr id="77829" name="Групувати 19"/>
          <p:cNvGrpSpPr>
            <a:grpSpLocks/>
          </p:cNvGrpSpPr>
          <p:nvPr/>
        </p:nvGrpSpPr>
        <p:grpSpPr bwMode="auto">
          <a:xfrm>
            <a:off x="22225" y="7126288"/>
            <a:ext cx="963613" cy="963612"/>
            <a:chOff x="2781125" y="6672160"/>
            <a:chExt cx="1101146" cy="1101146"/>
          </a:xfrm>
        </p:grpSpPr>
        <p:grpSp>
          <p:nvGrpSpPr>
            <p:cNvPr id="77836" name="Action Button - Hover"/>
            <p:cNvGrpSpPr>
              <a:grpSpLocks/>
            </p:cNvGrpSpPr>
            <p:nvPr/>
          </p:nvGrpSpPr>
          <p:grpSpPr bwMode="auto"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3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29996" y="5455119"/>
                <a:ext cx="1557428" cy="155743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7837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2893361" y="6808958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7830" name="Групувати 24"/>
          <p:cNvGrpSpPr>
            <a:grpSpLocks/>
          </p:cNvGrpSpPr>
          <p:nvPr/>
        </p:nvGrpSpPr>
        <p:grpSpPr bwMode="auto">
          <a:xfrm>
            <a:off x="13454063" y="7145338"/>
            <a:ext cx="928687" cy="927100"/>
            <a:chOff x="6448951" y="6769763"/>
            <a:chExt cx="1101146" cy="1101146"/>
          </a:xfrm>
        </p:grpSpPr>
        <p:grpSp>
          <p:nvGrpSpPr>
            <p:cNvPr id="77832" name="Action Button - Hover"/>
            <p:cNvGrpSpPr>
              <a:grpSpLocks/>
            </p:cNvGrpSpPr>
            <p:nvPr/>
          </p:nvGrpSpPr>
          <p:grpSpPr bwMode="auto"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8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Actionbutton - Hover"/>
              <p:cNvSpPr/>
              <p:nvPr/>
            </p:nvSpPr>
            <p:spPr>
              <a:xfrm>
                <a:off x="9029509" y="5454902"/>
                <a:ext cx="1558402" cy="155786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78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03116" y="6921825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Рисунок 1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5988" y="1425575"/>
            <a:ext cx="4700587" cy="5235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0338" y="-38100"/>
            <a:ext cx="14722476" cy="9810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079727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511">
              <a:solidFill>
                <a:prstClr val="white"/>
              </a:solidFill>
            </a:endParaRPr>
          </a:p>
        </p:txBody>
      </p:sp>
      <p:pic>
        <p:nvPicPr>
          <p:cNvPr id="7885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96838"/>
            <a:ext cx="6302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68400" y="-38100"/>
            <a:ext cx="12763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kern="0" dirty="0">
                <a:solidFill>
                  <a:prstClr val="white"/>
                </a:solidFill>
                <a:latin typeface="+mn-lt"/>
                <a:cs typeface="+mn-cs"/>
              </a:rPr>
              <a:t>Розв’язування задач</a:t>
            </a:r>
          </a:p>
        </p:txBody>
      </p:sp>
      <p:sp>
        <p:nvSpPr>
          <p:cNvPr id="18" name="Button Color - Down"/>
          <p:cNvSpPr/>
          <p:nvPr/>
        </p:nvSpPr>
        <p:spPr>
          <a:xfrm>
            <a:off x="482600" y="1306513"/>
            <a:ext cx="6519863" cy="517207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3. Обчисліть потенціальну енергію пружини жорсткістю </a:t>
            </a:r>
          </a:p>
          <a:p>
            <a:pPr algn="ctr" defTabSz="914400">
              <a:defRPr/>
            </a:pPr>
            <a:r>
              <a:rPr lang="ru-RU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40 Н/м, </a:t>
            </a: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деформація якої становить </a:t>
            </a:r>
            <a:r>
              <a:rPr lang="ru-RU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4 см.</a:t>
            </a:r>
          </a:p>
        </p:txBody>
      </p:sp>
      <p:grpSp>
        <p:nvGrpSpPr>
          <p:cNvPr id="78853" name="Групувати 19"/>
          <p:cNvGrpSpPr>
            <a:grpSpLocks/>
          </p:cNvGrpSpPr>
          <p:nvPr/>
        </p:nvGrpSpPr>
        <p:grpSpPr bwMode="auto">
          <a:xfrm>
            <a:off x="22225" y="7126288"/>
            <a:ext cx="963613" cy="963612"/>
            <a:chOff x="2781125" y="6672160"/>
            <a:chExt cx="1101146" cy="1101146"/>
          </a:xfrm>
        </p:grpSpPr>
        <p:grpSp>
          <p:nvGrpSpPr>
            <p:cNvPr id="78860" name="Action Button - Hover"/>
            <p:cNvGrpSpPr>
              <a:grpSpLocks/>
            </p:cNvGrpSpPr>
            <p:nvPr/>
          </p:nvGrpSpPr>
          <p:grpSpPr bwMode="auto"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3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29996" y="5455119"/>
                <a:ext cx="1557428" cy="155743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886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2893361" y="6808958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8854" name="Групувати 24"/>
          <p:cNvGrpSpPr>
            <a:grpSpLocks/>
          </p:cNvGrpSpPr>
          <p:nvPr/>
        </p:nvGrpSpPr>
        <p:grpSpPr bwMode="auto">
          <a:xfrm>
            <a:off x="13454063" y="7145338"/>
            <a:ext cx="928687" cy="927100"/>
            <a:chOff x="6448951" y="6769763"/>
            <a:chExt cx="1101146" cy="1101146"/>
          </a:xfrm>
        </p:grpSpPr>
        <p:grpSp>
          <p:nvGrpSpPr>
            <p:cNvPr id="78856" name="Action Button - Hover"/>
            <p:cNvGrpSpPr>
              <a:grpSpLocks/>
            </p:cNvGrpSpPr>
            <p:nvPr/>
          </p:nvGrpSpPr>
          <p:grpSpPr bwMode="auto"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8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Actionbutton - Hover"/>
              <p:cNvSpPr/>
              <p:nvPr/>
            </p:nvSpPr>
            <p:spPr>
              <a:xfrm>
                <a:off x="9029509" y="5454902"/>
                <a:ext cx="1558402" cy="155786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8857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03116" y="6921825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0" name="Picture 2" descr="http://wertudin.edurm.ru/7%20klass/lesson/image/06g-i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67813" y="1593850"/>
            <a:ext cx="3292475" cy="5891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 descr="Маш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3509963"/>
            <a:ext cx="840105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4" name="Rectangle 3"/>
          <p:cNvSpPr>
            <a:spLocks noGrp="1"/>
          </p:cNvSpPr>
          <p:nvPr>
            <p:ph type="title" idx="4294967295"/>
          </p:nvPr>
        </p:nvSpPr>
        <p:spPr>
          <a:xfrm>
            <a:off x="4559300" y="269875"/>
            <a:ext cx="5640388" cy="1349375"/>
          </a:xfrm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Тест</a:t>
            </a:r>
          </a:p>
        </p:txBody>
      </p:sp>
      <p:sp>
        <p:nvSpPr>
          <p:cNvPr id="79875" name="Rectangle 4"/>
          <p:cNvSpPr>
            <a:spLocks noGrp="1"/>
          </p:cNvSpPr>
          <p:nvPr>
            <p:ph type="body" sz="half" idx="4294967295"/>
          </p:nvPr>
        </p:nvSpPr>
        <p:spPr>
          <a:xfrm>
            <a:off x="600075" y="1439863"/>
            <a:ext cx="11520488" cy="18002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000" b="1" smtClean="0">
                <a:solidFill>
                  <a:schemeClr val="bg1"/>
                </a:solidFill>
              </a:rPr>
              <a:t>1.Енергія руху</a:t>
            </a:r>
            <a:r>
              <a:rPr lang="ru-RU" b="1" smtClean="0">
                <a:solidFill>
                  <a:schemeClr val="bg1"/>
                </a:solidFill>
              </a:rPr>
              <a:t> -</a:t>
            </a:r>
          </a:p>
        </p:txBody>
      </p:sp>
      <p:sp>
        <p:nvSpPr>
          <p:cNvPr id="79876" name="Rectangle 5"/>
          <p:cNvSpPr>
            <a:spLocks noGrp="1"/>
          </p:cNvSpPr>
          <p:nvPr>
            <p:ph type="body" sz="half" idx="4294967295"/>
          </p:nvPr>
        </p:nvSpPr>
        <p:spPr>
          <a:xfrm>
            <a:off x="8640763" y="5849938"/>
            <a:ext cx="5759450" cy="1979612"/>
          </a:xfrm>
        </p:spPr>
        <p:txBody>
          <a:bodyPr/>
          <a:lstStyle/>
          <a:p>
            <a:pPr marL="533400" indent="-533400" defTabSz="914400">
              <a:buFontTx/>
              <a:buAutoNum type="arabicParenR"/>
            </a:pPr>
            <a:r>
              <a:rPr lang="ru-RU" sz="4000" b="1" smtClean="0">
                <a:solidFill>
                  <a:schemeClr val="accent1"/>
                </a:solidFill>
              </a:rPr>
              <a:t>Кінетична</a:t>
            </a:r>
          </a:p>
          <a:p>
            <a:pPr marL="533400" indent="-533400" defTabSz="914400">
              <a:buFontTx/>
              <a:buAutoNum type="arabicParenR"/>
            </a:pPr>
            <a:r>
              <a:rPr lang="ru-RU" sz="4000" b="1" smtClean="0">
                <a:solidFill>
                  <a:schemeClr val="accent1"/>
                </a:solidFill>
              </a:rPr>
              <a:t>Не знаю</a:t>
            </a:r>
          </a:p>
          <a:p>
            <a:pPr marL="533400" indent="-533400" defTabSz="914400">
              <a:buFontTx/>
              <a:buAutoNum type="arabicParenR"/>
            </a:pPr>
            <a:r>
              <a:rPr lang="uk-UA" sz="4000" b="1" smtClean="0">
                <a:solidFill>
                  <a:schemeClr val="accent1"/>
                </a:solidFill>
              </a:rPr>
              <a:t>Потенціальна</a:t>
            </a:r>
            <a:endParaRPr lang="ru-RU" sz="4000" b="1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solidFill>
                  <a:srgbClr val="FFFFFF"/>
                </a:solidFill>
              </a:rPr>
              <a:t>Проблемне питання</a:t>
            </a:r>
            <a:endParaRPr lang="ru-RU" b="1" smtClean="0">
              <a:solidFill>
                <a:srgbClr val="FFFFFF"/>
              </a:solidFill>
            </a:endParaRPr>
          </a:p>
        </p:txBody>
      </p:sp>
      <p:sp>
        <p:nvSpPr>
          <p:cNvPr id="6246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uk-UA" sz="8300" smtClean="0">
                <a:latin typeface="Times New Roman" pitchFamily="18" charset="0"/>
              </a:rPr>
              <a:t>Мало каші з</a:t>
            </a:r>
            <a:r>
              <a:rPr lang="uk-UA" sz="8300" smtClean="0"/>
              <a:t>’</a:t>
            </a:r>
            <a:r>
              <a:rPr lang="uk-UA" sz="8300" smtClean="0">
                <a:latin typeface="Times New Roman" pitchFamily="18" charset="0"/>
              </a:rPr>
              <a:t>їв</a:t>
            </a:r>
            <a:endParaRPr lang="ru-RU" sz="8300" smtClean="0">
              <a:latin typeface="Times New Roman" pitchFamily="18" charset="0"/>
            </a:endParaRPr>
          </a:p>
        </p:txBody>
      </p:sp>
      <p:pic>
        <p:nvPicPr>
          <p:cNvPr id="62467" name="Picture 4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3709988"/>
            <a:ext cx="260985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ChangeArrowheads="1"/>
          </p:cNvSpPr>
          <p:nvPr/>
        </p:nvSpPr>
        <p:spPr bwMode="auto">
          <a:xfrm>
            <a:off x="720725" y="809625"/>
            <a:ext cx="9729788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565" tIns="64282" rIns="128565" bIns="64282">
            <a:spAutoFit/>
          </a:bodyPr>
          <a:lstStyle/>
          <a:p>
            <a:pPr defTabSz="1517650">
              <a:lnSpc>
                <a:spcPct val="80000"/>
              </a:lnSpc>
              <a:spcBef>
                <a:spcPct val="20000"/>
              </a:spcBef>
            </a:pPr>
            <a:r>
              <a:rPr lang="ru-RU" sz="5100" b="1">
                <a:solidFill>
                  <a:schemeClr val="bg1"/>
                </a:solidFill>
              </a:rPr>
              <a:t>2. Енергія стиснутої </a:t>
            </a:r>
          </a:p>
          <a:p>
            <a:pPr defTabSz="1517650">
              <a:lnSpc>
                <a:spcPct val="80000"/>
              </a:lnSpc>
              <a:spcBef>
                <a:spcPct val="20000"/>
              </a:spcBef>
            </a:pPr>
            <a:endParaRPr lang="ru-RU" sz="5100" b="1">
              <a:solidFill>
                <a:schemeClr val="bg1"/>
              </a:solidFill>
            </a:endParaRPr>
          </a:p>
          <a:p>
            <a:pPr defTabSz="1517650">
              <a:lnSpc>
                <a:spcPct val="80000"/>
              </a:lnSpc>
              <a:spcBef>
                <a:spcPct val="20000"/>
              </a:spcBef>
            </a:pPr>
            <a:r>
              <a:rPr lang="ru-RU" sz="5100" b="1">
                <a:solidFill>
                  <a:schemeClr val="bg1"/>
                </a:solidFill>
              </a:rPr>
              <a:t>пружини -</a:t>
            </a:r>
          </a:p>
        </p:txBody>
      </p:sp>
      <p:sp>
        <p:nvSpPr>
          <p:cNvPr id="80898" name="Rectangle 3"/>
          <p:cNvSpPr>
            <a:spLocks noChangeArrowheads="1"/>
          </p:cNvSpPr>
          <p:nvPr/>
        </p:nvSpPr>
        <p:spPr bwMode="auto">
          <a:xfrm>
            <a:off x="7920038" y="6029325"/>
            <a:ext cx="600075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565" tIns="64282" rIns="128565" bIns="64282">
            <a:spAutoFit/>
          </a:bodyPr>
          <a:lstStyle/>
          <a:p>
            <a:pPr marL="482600" indent="-482600" defTabSz="1285875">
              <a:buFontTx/>
              <a:buAutoNum type="arabicPeriod"/>
            </a:pPr>
            <a:r>
              <a:rPr lang="uk-UA" sz="3900" b="1">
                <a:solidFill>
                  <a:schemeClr val="accent1"/>
                </a:solidFill>
              </a:rPr>
              <a:t>Кінетична</a:t>
            </a:r>
          </a:p>
          <a:p>
            <a:pPr marL="482600" indent="-482600" defTabSz="1285875">
              <a:buFontTx/>
              <a:buAutoNum type="arabicPeriod"/>
            </a:pPr>
            <a:r>
              <a:rPr lang="uk-UA" sz="3900" b="1">
                <a:solidFill>
                  <a:schemeClr val="accent1"/>
                </a:solidFill>
              </a:rPr>
              <a:t>Потенціальна</a:t>
            </a:r>
            <a:endParaRPr lang="ru-RU" sz="3900" b="1">
              <a:solidFill>
                <a:schemeClr val="accent1"/>
              </a:solidFill>
            </a:endParaRPr>
          </a:p>
          <a:p>
            <a:pPr marL="482600" indent="-482600" defTabSz="1285875"/>
            <a:r>
              <a:rPr lang="ru-RU" sz="3900" b="1">
                <a:solidFill>
                  <a:schemeClr val="accent1"/>
                </a:solidFill>
              </a:rPr>
              <a:t>3) Не знаю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/>
          </p:cNvSpPr>
          <p:nvPr>
            <p:ph type="body" idx="4294967295"/>
          </p:nvPr>
        </p:nvSpPr>
        <p:spPr>
          <a:xfrm>
            <a:off x="960438" y="5399088"/>
            <a:ext cx="12960350" cy="2430462"/>
          </a:xfrm>
        </p:spPr>
        <p:txBody>
          <a:bodyPr/>
          <a:lstStyle/>
          <a:p>
            <a:r>
              <a:rPr lang="uk-UA" sz="4000" b="1" smtClean="0">
                <a:solidFill>
                  <a:schemeClr val="accent1"/>
                </a:solidFill>
              </a:rPr>
              <a:t>1. У дерев’яної більша</a:t>
            </a:r>
          </a:p>
          <a:p>
            <a:r>
              <a:rPr lang="uk-UA" sz="4000" b="1" smtClean="0">
                <a:solidFill>
                  <a:schemeClr val="accent1"/>
                </a:solidFill>
              </a:rPr>
              <a:t>2. У свинцевої більша</a:t>
            </a:r>
          </a:p>
          <a:p>
            <a:r>
              <a:rPr lang="uk-UA" sz="4000" b="1" smtClean="0">
                <a:solidFill>
                  <a:schemeClr val="accent1"/>
                </a:solidFill>
              </a:rPr>
              <a:t>3. Однакові</a:t>
            </a:r>
            <a:endParaRPr lang="ru-RU" sz="4000" b="1" smtClean="0">
              <a:solidFill>
                <a:schemeClr val="accent1"/>
              </a:solidFill>
            </a:endParaRPr>
          </a:p>
        </p:txBody>
      </p:sp>
      <p:sp>
        <p:nvSpPr>
          <p:cNvPr id="81922" name="Rectangle 3"/>
          <p:cNvSpPr>
            <a:spLocks noChangeArrowheads="1"/>
          </p:cNvSpPr>
          <p:nvPr/>
        </p:nvSpPr>
        <p:spPr bwMode="auto">
          <a:xfrm>
            <a:off x="720725" y="269875"/>
            <a:ext cx="12479338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565" tIns="64282" rIns="128565" bIns="64282">
            <a:spAutoFit/>
          </a:bodyPr>
          <a:lstStyle/>
          <a:p>
            <a:pPr defTabSz="1517650">
              <a:spcBef>
                <a:spcPct val="20000"/>
              </a:spcBef>
            </a:pPr>
            <a:r>
              <a:rPr lang="ru-RU" sz="4500" b="1">
                <a:solidFill>
                  <a:schemeClr val="bg1"/>
                </a:solidFill>
              </a:rPr>
              <a:t>3. Дві кульки дерев’яна і свинцева падають з однакової висоти. Чи однакова в них потенціальна енергія?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/>
          </p:cNvSpPr>
          <p:nvPr>
            <p:ph type="body" sz="half" idx="4294967295"/>
          </p:nvPr>
        </p:nvSpPr>
        <p:spPr>
          <a:xfrm>
            <a:off x="600075" y="449263"/>
            <a:ext cx="13079413" cy="25209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>
                <a:solidFill>
                  <a:schemeClr val="bg1"/>
                </a:solidFill>
              </a:rPr>
              <a:t>4</a:t>
            </a:r>
            <a:r>
              <a:rPr lang="ru-RU" sz="4000" b="1" smtClean="0">
                <a:solidFill>
                  <a:schemeClr val="bg1"/>
                </a:solidFill>
              </a:rPr>
              <a:t>. Вертоліт летить над Землею. Що треба зробити, щоб збільшити його потенціальну енергію?</a:t>
            </a:r>
          </a:p>
        </p:txBody>
      </p:sp>
      <p:sp>
        <p:nvSpPr>
          <p:cNvPr id="82946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220788" y="3886200"/>
            <a:ext cx="12188825" cy="3408363"/>
          </a:xfrm>
        </p:spPr>
        <p:txBody>
          <a:bodyPr/>
          <a:lstStyle/>
          <a:p>
            <a:pPr marL="533400" indent="-533400" defTabSz="914400">
              <a:buFontTx/>
              <a:buAutoNum type="arabicParenR"/>
            </a:pPr>
            <a:r>
              <a:rPr lang="uk-UA" sz="4000" b="1" smtClean="0">
                <a:solidFill>
                  <a:schemeClr val="accent1"/>
                </a:solidFill>
              </a:rPr>
              <a:t>Підняти вертоліт вище</a:t>
            </a:r>
          </a:p>
          <a:p>
            <a:pPr marL="533400" indent="-533400" defTabSz="914400">
              <a:buFontTx/>
              <a:buAutoNum type="arabicParenR"/>
            </a:pPr>
            <a:r>
              <a:rPr lang="uk-UA" sz="4000" b="1" smtClean="0">
                <a:solidFill>
                  <a:schemeClr val="accent1"/>
                </a:solidFill>
              </a:rPr>
              <a:t>Опустити вертоліт</a:t>
            </a:r>
          </a:p>
          <a:p>
            <a:pPr marL="533400" indent="-533400" defTabSz="914400">
              <a:buFontTx/>
              <a:buAutoNum type="arabicParenR"/>
            </a:pPr>
            <a:r>
              <a:rPr lang="uk-UA" sz="4000" b="1" smtClean="0">
                <a:solidFill>
                  <a:schemeClr val="accent1"/>
                </a:solidFill>
              </a:rPr>
              <a:t>Збільшити швидкість</a:t>
            </a:r>
          </a:p>
          <a:p>
            <a:pPr marL="533400" indent="-533400" defTabSz="914400">
              <a:buFontTx/>
              <a:buAutoNum type="arabicParenR"/>
            </a:pPr>
            <a:r>
              <a:rPr lang="uk-UA" sz="4000" b="1" smtClean="0">
                <a:solidFill>
                  <a:schemeClr val="accent1"/>
                </a:solidFill>
              </a:rPr>
              <a:t>Зменшити щвидкість</a:t>
            </a:r>
          </a:p>
          <a:p>
            <a:pPr marL="533400" indent="-533400" defTabSz="914400">
              <a:buFontTx/>
              <a:buAutoNum type="arabicParenR"/>
            </a:pPr>
            <a:r>
              <a:rPr lang="uk-UA" sz="4000" b="1" smtClean="0">
                <a:solidFill>
                  <a:schemeClr val="accent1"/>
                </a:solidFill>
              </a:rPr>
              <a:t>Опустити на Землю</a:t>
            </a:r>
            <a:endParaRPr lang="ru-RU" sz="4000" b="1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/>
          </p:cNvSpPr>
          <p:nvPr>
            <p:ph type="body" sz="half" idx="4294967295"/>
          </p:nvPr>
        </p:nvSpPr>
        <p:spPr>
          <a:xfrm>
            <a:off x="720725" y="360363"/>
            <a:ext cx="12958763" cy="14398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>
                <a:solidFill>
                  <a:schemeClr val="bg1"/>
                </a:solidFill>
              </a:rPr>
              <a:t>5. </a:t>
            </a:r>
            <a:r>
              <a:rPr lang="ru-RU" sz="3600" b="1" smtClean="0">
                <a:solidFill>
                  <a:schemeClr val="bg1"/>
                </a:solidFill>
              </a:rPr>
              <a:t>Яку енергію має крапля дощу, що падає на землю</a:t>
            </a:r>
            <a:r>
              <a:rPr lang="ru-RU" b="1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83970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104900" y="2155825"/>
            <a:ext cx="12304713" cy="5138738"/>
          </a:xfrm>
        </p:spPr>
        <p:txBody>
          <a:bodyPr/>
          <a:lstStyle/>
          <a:p>
            <a:pPr marL="533400" indent="-533400" defTabSz="914400">
              <a:buFontTx/>
              <a:buAutoNum type="arabicParenR"/>
            </a:pPr>
            <a:r>
              <a:rPr lang="uk-UA" sz="3200" b="1" smtClean="0">
                <a:solidFill>
                  <a:schemeClr val="accent1"/>
                </a:solidFill>
              </a:rPr>
              <a:t>Тільки кінетичну</a:t>
            </a:r>
          </a:p>
          <a:p>
            <a:pPr marL="533400" indent="-533400" defTabSz="914400">
              <a:buFontTx/>
              <a:buAutoNum type="arabicParenR"/>
            </a:pPr>
            <a:r>
              <a:rPr lang="uk-UA" sz="3200" b="1" smtClean="0">
                <a:solidFill>
                  <a:schemeClr val="accent1"/>
                </a:solidFill>
              </a:rPr>
              <a:t>Тільки потенціальну</a:t>
            </a:r>
          </a:p>
          <a:p>
            <a:pPr marL="533400" indent="-533400" defTabSz="914400">
              <a:buFontTx/>
              <a:buAutoNum type="arabicParenR"/>
            </a:pPr>
            <a:r>
              <a:rPr lang="uk-UA" sz="3200" b="1" smtClean="0">
                <a:solidFill>
                  <a:schemeClr val="accent1"/>
                </a:solidFill>
              </a:rPr>
              <a:t>Кінетичну і потенціальну</a:t>
            </a:r>
          </a:p>
          <a:p>
            <a:pPr marL="533400" indent="-533400" defTabSz="914400">
              <a:buFontTx/>
              <a:buAutoNum type="arabicParenR"/>
            </a:pPr>
            <a:r>
              <a:rPr lang="uk-UA" sz="3200" b="1" smtClean="0">
                <a:solidFill>
                  <a:schemeClr val="accent1"/>
                </a:solidFill>
              </a:rPr>
              <a:t>Ніяку</a:t>
            </a:r>
          </a:p>
          <a:p>
            <a:pPr marL="533400" indent="-533400" defTabSz="914400">
              <a:buFontTx/>
              <a:buAutoNum type="arabicParenR"/>
            </a:pPr>
            <a:r>
              <a:rPr lang="uk-UA" sz="3200" b="1" smtClean="0">
                <a:solidFill>
                  <a:schemeClr val="accent1"/>
                </a:solidFill>
              </a:rPr>
              <a:t>Не знаю</a:t>
            </a:r>
            <a:endParaRPr lang="ru-RU" sz="3200" b="1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на урок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Опрацюйте новий матеріал по презентації</a:t>
            </a:r>
          </a:p>
          <a:p>
            <a:r>
              <a:rPr lang="uk-UA" dirty="0" smtClean="0"/>
              <a:t>Виконайте запропоновані завдання письмово</a:t>
            </a:r>
          </a:p>
          <a:p>
            <a:r>
              <a:rPr lang="uk-UA" dirty="0" err="1" smtClean="0"/>
              <a:t>Відправте</a:t>
            </a:r>
            <a:r>
              <a:rPr lang="uk-UA" dirty="0" smtClean="0"/>
              <a:t> на перевірку</a:t>
            </a:r>
          </a:p>
          <a:p>
            <a:endParaRPr lang="uk-UA" dirty="0"/>
          </a:p>
          <a:p>
            <a:r>
              <a:rPr lang="uk-UA" dirty="0" smtClean="0"/>
              <a:t>Домашнє завдання :вивчити параграф 32</a:t>
            </a:r>
          </a:p>
          <a:p>
            <a:r>
              <a:rPr lang="uk-UA" dirty="0" smtClean="0"/>
              <a:t>Вправа 32 (на вибір)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2507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96838"/>
            <a:ext cx="6302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490" name="Групувати 3"/>
          <p:cNvGrpSpPr>
            <a:grpSpLocks/>
          </p:cNvGrpSpPr>
          <p:nvPr/>
        </p:nvGrpSpPr>
        <p:grpSpPr bwMode="auto">
          <a:xfrm>
            <a:off x="13454063" y="7145338"/>
            <a:ext cx="928687" cy="927100"/>
            <a:chOff x="6448951" y="6769763"/>
            <a:chExt cx="1101146" cy="1101146"/>
          </a:xfrm>
        </p:grpSpPr>
        <p:grpSp>
          <p:nvGrpSpPr>
            <p:cNvPr id="63501" name="Action Button - Hover"/>
            <p:cNvGrpSpPr>
              <a:grpSpLocks/>
            </p:cNvGrpSpPr>
            <p:nvPr/>
          </p:nvGrpSpPr>
          <p:grpSpPr bwMode="auto"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6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Actionbutton - Hover"/>
              <p:cNvSpPr/>
              <p:nvPr/>
            </p:nvSpPr>
            <p:spPr>
              <a:xfrm>
                <a:off x="9029509" y="5454902"/>
                <a:ext cx="1558402" cy="155786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63502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03116" y="6921825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Button Color - Down"/>
          <p:cNvSpPr/>
          <p:nvPr/>
        </p:nvSpPr>
        <p:spPr>
          <a:xfrm>
            <a:off x="503238" y="1209675"/>
            <a:ext cx="13436600" cy="67151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Слово </a:t>
            </a:r>
            <a:r>
              <a:rPr lang="ru-RU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«енергія» </a:t>
            </a: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ми зустрічаємо в:</a:t>
            </a:r>
            <a:endParaRPr lang="nl-NL" sz="4400" b="1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grpSp>
        <p:nvGrpSpPr>
          <p:cNvPr id="63492" name="Групувати 1"/>
          <p:cNvGrpSpPr>
            <a:grpSpLocks/>
          </p:cNvGrpSpPr>
          <p:nvPr/>
        </p:nvGrpSpPr>
        <p:grpSpPr bwMode="auto">
          <a:xfrm>
            <a:off x="22225" y="7126288"/>
            <a:ext cx="963613" cy="963612"/>
            <a:chOff x="2781125" y="6672160"/>
            <a:chExt cx="1101146" cy="1101146"/>
          </a:xfrm>
        </p:grpSpPr>
        <p:grpSp>
          <p:nvGrpSpPr>
            <p:cNvPr id="63497" name="Action Button - Hover"/>
            <p:cNvGrpSpPr>
              <a:grpSpLocks/>
            </p:cNvGrpSpPr>
            <p:nvPr/>
          </p:nvGrpSpPr>
          <p:grpSpPr bwMode="auto"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2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29996" y="5455119"/>
                <a:ext cx="1557428" cy="155743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63498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2893361" y="6808958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Button Color - Down"/>
          <p:cNvSpPr/>
          <p:nvPr/>
        </p:nvSpPr>
        <p:spPr>
          <a:xfrm>
            <a:off x="1038225" y="6467475"/>
            <a:ext cx="5937250" cy="1476375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50825" algn="ctr">
              <a:lnSpc>
                <a:spcPct val="115000"/>
              </a:lnSpc>
              <a:defRPr/>
            </a:pPr>
            <a:r>
              <a:rPr lang="uk-UA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Телевізійних репортажах</a:t>
            </a:r>
          </a:p>
        </p:txBody>
      </p:sp>
      <p:sp>
        <p:nvSpPr>
          <p:cNvPr id="31" name="Button Color - Down"/>
          <p:cNvSpPr/>
          <p:nvPr/>
        </p:nvSpPr>
        <p:spPr>
          <a:xfrm>
            <a:off x="7516813" y="6467475"/>
            <a:ext cx="5937250" cy="1476375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50825" algn="ctr">
              <a:lnSpc>
                <a:spcPct val="115000"/>
              </a:lnSpc>
              <a:defRPr/>
            </a:pPr>
            <a:r>
              <a:rPr lang="uk-UA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Шпальтах </a:t>
            </a:r>
          </a:p>
          <a:p>
            <a:pPr indent="250825" algn="ctr">
              <a:lnSpc>
                <a:spcPct val="115000"/>
              </a:lnSpc>
              <a:defRPr/>
            </a:pPr>
            <a:r>
              <a:rPr lang="uk-UA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газет</a:t>
            </a:r>
          </a:p>
        </p:txBody>
      </p:sp>
      <p:pic>
        <p:nvPicPr>
          <p:cNvPr id="1028" name="Picture 4" descr="http://www.jiht.ru/science/temp/Energia_9_%D1%81%D0%BE%D0%B4%D0%B5%D1%80%D0%B6%D0%B0%D0%BD%D0%B8%D0%B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56688" y="2052638"/>
            <a:ext cx="2859087" cy="424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r="2386"/>
          <a:stretch/>
        </p:blipFill>
        <p:spPr>
          <a:xfrm>
            <a:off x="819150" y="2008188"/>
            <a:ext cx="6340475" cy="4287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0338" y="-38100"/>
            <a:ext cx="14722476" cy="9810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079727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511">
              <a:solidFill>
                <a:prstClr val="white"/>
              </a:solidFill>
            </a:endParaRPr>
          </a:p>
        </p:txBody>
      </p:sp>
      <p:pic>
        <p:nvPicPr>
          <p:cNvPr id="6451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96838"/>
            <a:ext cx="6302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68400" y="-38100"/>
            <a:ext cx="12763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kern="0" dirty="0">
                <a:solidFill>
                  <a:prstClr val="white"/>
                </a:solidFill>
                <a:latin typeface="+mn-lt"/>
                <a:cs typeface="+mn-cs"/>
              </a:rPr>
              <a:t>Проблемне питання</a:t>
            </a:r>
          </a:p>
        </p:txBody>
      </p:sp>
      <p:grpSp>
        <p:nvGrpSpPr>
          <p:cNvPr id="64516" name="Групувати 3"/>
          <p:cNvGrpSpPr>
            <a:grpSpLocks/>
          </p:cNvGrpSpPr>
          <p:nvPr/>
        </p:nvGrpSpPr>
        <p:grpSpPr bwMode="auto">
          <a:xfrm>
            <a:off x="13454063" y="7145338"/>
            <a:ext cx="928687" cy="927100"/>
            <a:chOff x="6448951" y="6769763"/>
            <a:chExt cx="1101146" cy="1101146"/>
          </a:xfrm>
        </p:grpSpPr>
        <p:grpSp>
          <p:nvGrpSpPr>
            <p:cNvPr id="64527" name="Action Button - Hover"/>
            <p:cNvGrpSpPr>
              <a:grpSpLocks/>
            </p:cNvGrpSpPr>
            <p:nvPr/>
          </p:nvGrpSpPr>
          <p:grpSpPr bwMode="auto"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6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Actionbutton - Hover"/>
              <p:cNvSpPr/>
              <p:nvPr/>
            </p:nvSpPr>
            <p:spPr>
              <a:xfrm>
                <a:off x="9029509" y="5454902"/>
                <a:ext cx="1558402" cy="155786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64528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03116" y="6921825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Button Color - Down"/>
          <p:cNvSpPr/>
          <p:nvPr/>
        </p:nvSpPr>
        <p:spPr>
          <a:xfrm>
            <a:off x="503238" y="1209675"/>
            <a:ext cx="13436600" cy="67151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Говоримо:</a:t>
            </a:r>
            <a:endParaRPr lang="nl-NL" sz="4400" b="1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grpSp>
        <p:nvGrpSpPr>
          <p:cNvPr id="64518" name="Групувати 1"/>
          <p:cNvGrpSpPr>
            <a:grpSpLocks/>
          </p:cNvGrpSpPr>
          <p:nvPr/>
        </p:nvGrpSpPr>
        <p:grpSpPr bwMode="auto">
          <a:xfrm>
            <a:off x="22225" y="7126288"/>
            <a:ext cx="963613" cy="963612"/>
            <a:chOff x="2781125" y="6672160"/>
            <a:chExt cx="1101146" cy="1101146"/>
          </a:xfrm>
        </p:grpSpPr>
        <p:grpSp>
          <p:nvGrpSpPr>
            <p:cNvPr id="64523" name="Action Button - Hover"/>
            <p:cNvGrpSpPr>
              <a:grpSpLocks/>
            </p:cNvGrpSpPr>
            <p:nvPr/>
          </p:nvGrpSpPr>
          <p:grpSpPr bwMode="auto"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2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29996" y="5455119"/>
                <a:ext cx="1557428" cy="155743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64524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2893361" y="6808958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Button Color - Down"/>
          <p:cNvSpPr/>
          <p:nvPr/>
        </p:nvSpPr>
        <p:spPr>
          <a:xfrm>
            <a:off x="1038225" y="6467475"/>
            <a:ext cx="5937250" cy="1476375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50825" algn="ctr">
              <a:lnSpc>
                <a:spcPct val="115000"/>
              </a:lnSpc>
              <a:defRPr/>
            </a:pPr>
            <a:r>
              <a:rPr lang="uk-UA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Енергійна людина</a:t>
            </a:r>
          </a:p>
        </p:txBody>
      </p:sp>
      <p:sp>
        <p:nvSpPr>
          <p:cNvPr id="31" name="Button Color - Down"/>
          <p:cNvSpPr/>
          <p:nvPr/>
        </p:nvSpPr>
        <p:spPr>
          <a:xfrm>
            <a:off x="7516813" y="6467475"/>
            <a:ext cx="5937250" cy="1476375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50825" algn="ctr">
              <a:lnSpc>
                <a:spcPct val="115000"/>
              </a:lnSpc>
              <a:defRPr/>
            </a:pPr>
            <a:r>
              <a:rPr lang="uk-UA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Енергія землетрусу</a:t>
            </a:r>
          </a:p>
        </p:txBody>
      </p:sp>
      <p:pic>
        <p:nvPicPr>
          <p:cNvPr id="2050" name="Picture 2" descr="http://molomo.com.ua/img/bec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238" y="1998663"/>
            <a:ext cx="6359525" cy="4238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052" name="Picture 4" descr="http://www.ednist.info/media/images/23937/raw/ced0dfcd8cadf3ec5562e733a05af56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62825" y="1998663"/>
            <a:ext cx="6577013" cy="4238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 animBg="1"/>
      <p:bldP spid="18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0338" y="-38100"/>
            <a:ext cx="14722476" cy="9810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079727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511">
              <a:solidFill>
                <a:prstClr val="white"/>
              </a:solidFill>
            </a:endParaRPr>
          </a:p>
        </p:txBody>
      </p:sp>
      <p:pic>
        <p:nvPicPr>
          <p:cNvPr id="655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96838"/>
            <a:ext cx="6302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68400" y="-38100"/>
            <a:ext cx="12763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kern="0" dirty="0">
                <a:solidFill>
                  <a:prstClr val="white"/>
                </a:solidFill>
                <a:latin typeface="+mn-lt"/>
                <a:cs typeface="+mn-cs"/>
              </a:rPr>
              <a:t>Проблемне питання</a:t>
            </a:r>
          </a:p>
        </p:txBody>
      </p:sp>
      <p:grpSp>
        <p:nvGrpSpPr>
          <p:cNvPr id="65540" name="Групувати 3"/>
          <p:cNvGrpSpPr>
            <a:grpSpLocks/>
          </p:cNvGrpSpPr>
          <p:nvPr/>
        </p:nvGrpSpPr>
        <p:grpSpPr bwMode="auto">
          <a:xfrm>
            <a:off x="13454063" y="7145338"/>
            <a:ext cx="928687" cy="927100"/>
            <a:chOff x="6448951" y="6769763"/>
            <a:chExt cx="1101146" cy="1101146"/>
          </a:xfrm>
        </p:grpSpPr>
        <p:grpSp>
          <p:nvGrpSpPr>
            <p:cNvPr id="65551" name="Action Button - Hover"/>
            <p:cNvGrpSpPr>
              <a:grpSpLocks/>
            </p:cNvGrpSpPr>
            <p:nvPr/>
          </p:nvGrpSpPr>
          <p:grpSpPr bwMode="auto"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6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Actionbutton - Hover"/>
              <p:cNvSpPr/>
              <p:nvPr/>
            </p:nvSpPr>
            <p:spPr>
              <a:xfrm>
                <a:off x="9029509" y="5454902"/>
                <a:ext cx="1558402" cy="155786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65552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03116" y="6921825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Button Color - Down"/>
          <p:cNvSpPr/>
          <p:nvPr/>
        </p:nvSpPr>
        <p:spPr>
          <a:xfrm>
            <a:off x="503238" y="1209675"/>
            <a:ext cx="13436600" cy="67151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Говоримо:</a:t>
            </a:r>
            <a:endParaRPr lang="nl-NL" sz="4400" b="1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grpSp>
        <p:nvGrpSpPr>
          <p:cNvPr id="65542" name="Групувати 1"/>
          <p:cNvGrpSpPr>
            <a:grpSpLocks/>
          </p:cNvGrpSpPr>
          <p:nvPr/>
        </p:nvGrpSpPr>
        <p:grpSpPr bwMode="auto">
          <a:xfrm>
            <a:off x="22225" y="7126288"/>
            <a:ext cx="963613" cy="963612"/>
            <a:chOff x="2781125" y="6672160"/>
            <a:chExt cx="1101146" cy="1101146"/>
          </a:xfrm>
        </p:grpSpPr>
        <p:grpSp>
          <p:nvGrpSpPr>
            <p:cNvPr id="65547" name="Action Button - Hover"/>
            <p:cNvGrpSpPr>
              <a:grpSpLocks/>
            </p:cNvGrpSpPr>
            <p:nvPr/>
          </p:nvGrpSpPr>
          <p:grpSpPr bwMode="auto"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2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29996" y="5455119"/>
                <a:ext cx="1557428" cy="155743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65548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2893361" y="6808958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Button Color - Down"/>
          <p:cNvSpPr/>
          <p:nvPr/>
        </p:nvSpPr>
        <p:spPr>
          <a:xfrm>
            <a:off x="1038225" y="6467475"/>
            <a:ext cx="5937250" cy="1476375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50825" algn="ctr">
              <a:lnSpc>
                <a:spcPct val="115000"/>
              </a:lnSpc>
              <a:defRPr/>
            </a:pPr>
            <a:r>
              <a:rPr lang="uk-UA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Енергія урагану</a:t>
            </a:r>
          </a:p>
        </p:txBody>
      </p:sp>
      <p:sp>
        <p:nvSpPr>
          <p:cNvPr id="31" name="Button Color - Down"/>
          <p:cNvSpPr/>
          <p:nvPr/>
        </p:nvSpPr>
        <p:spPr>
          <a:xfrm>
            <a:off x="7516813" y="6467475"/>
            <a:ext cx="5937250" cy="1476375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50825" algn="ctr">
              <a:lnSpc>
                <a:spcPct val="115000"/>
              </a:lnSpc>
              <a:defRPr/>
            </a:pPr>
            <a:r>
              <a:rPr lang="uk-UA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Елетроенергія</a:t>
            </a:r>
          </a:p>
        </p:txBody>
      </p:sp>
      <p:pic>
        <p:nvPicPr>
          <p:cNvPr id="3074" name="Picture 2" descr="http://ridna.ua/wp-content/uploads/2015/08/1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1750" y="2144713"/>
            <a:ext cx="6288088" cy="4176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3076" name="Picture 4" descr="http://tampereclub.ru/uploads/posts/2013-05/1369231555_uraga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238" y="2144713"/>
            <a:ext cx="6688137" cy="4179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 animBg="1"/>
      <p:bldP spid="18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0338" y="-38100"/>
            <a:ext cx="14722476" cy="9810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079727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511">
              <a:solidFill>
                <a:prstClr val="white"/>
              </a:solidFill>
            </a:endParaRPr>
          </a:p>
        </p:txBody>
      </p:sp>
      <p:pic>
        <p:nvPicPr>
          <p:cNvPr id="6656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96838"/>
            <a:ext cx="6302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68400" y="-38100"/>
            <a:ext cx="12763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kern="0" dirty="0">
                <a:solidFill>
                  <a:prstClr val="white"/>
                </a:solidFill>
                <a:latin typeface="+mn-lt"/>
                <a:cs typeface="+mn-cs"/>
              </a:rPr>
              <a:t>Проблемне питання</a:t>
            </a:r>
          </a:p>
        </p:txBody>
      </p:sp>
      <p:grpSp>
        <p:nvGrpSpPr>
          <p:cNvPr id="66564" name="Групувати 3"/>
          <p:cNvGrpSpPr>
            <a:grpSpLocks/>
          </p:cNvGrpSpPr>
          <p:nvPr/>
        </p:nvGrpSpPr>
        <p:grpSpPr bwMode="auto">
          <a:xfrm>
            <a:off x="13454063" y="7145338"/>
            <a:ext cx="928687" cy="927100"/>
            <a:chOff x="6448951" y="6769763"/>
            <a:chExt cx="1101146" cy="1101146"/>
          </a:xfrm>
        </p:grpSpPr>
        <p:grpSp>
          <p:nvGrpSpPr>
            <p:cNvPr id="66572" name="Action Button - Hover"/>
            <p:cNvGrpSpPr>
              <a:grpSpLocks/>
            </p:cNvGrpSpPr>
            <p:nvPr/>
          </p:nvGrpSpPr>
          <p:grpSpPr bwMode="auto"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6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Actionbutton - Hover"/>
              <p:cNvSpPr/>
              <p:nvPr/>
            </p:nvSpPr>
            <p:spPr>
              <a:xfrm>
                <a:off x="9029509" y="5454902"/>
                <a:ext cx="1558402" cy="155786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6657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03116" y="6921825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Button Color - Down"/>
          <p:cNvSpPr/>
          <p:nvPr/>
        </p:nvSpPr>
        <p:spPr>
          <a:xfrm>
            <a:off x="503238" y="1209675"/>
            <a:ext cx="13436600" cy="122078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Що ж таке енергія з точки зору фізики?</a:t>
            </a:r>
            <a:endParaRPr lang="nl-NL" sz="4400" b="1">
              <a:solidFill>
                <a:srgbClr val="FFFF00"/>
              </a:solidFill>
              <a:latin typeface="Verdana" pitchFamily="34" charset="0"/>
              <a:cs typeface="Arial" charset="0"/>
            </a:endParaRPr>
          </a:p>
        </p:txBody>
      </p:sp>
      <p:grpSp>
        <p:nvGrpSpPr>
          <p:cNvPr id="66566" name="Групувати 1"/>
          <p:cNvGrpSpPr>
            <a:grpSpLocks/>
          </p:cNvGrpSpPr>
          <p:nvPr/>
        </p:nvGrpSpPr>
        <p:grpSpPr bwMode="auto">
          <a:xfrm>
            <a:off x="22225" y="7126288"/>
            <a:ext cx="963613" cy="963612"/>
            <a:chOff x="2781125" y="6672160"/>
            <a:chExt cx="1101146" cy="1101146"/>
          </a:xfrm>
        </p:grpSpPr>
        <p:grpSp>
          <p:nvGrpSpPr>
            <p:cNvPr id="66568" name="Action Button - Hover"/>
            <p:cNvGrpSpPr>
              <a:grpSpLocks/>
            </p:cNvGrpSpPr>
            <p:nvPr/>
          </p:nvGrpSpPr>
          <p:grpSpPr bwMode="auto"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2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29996" y="5455119"/>
                <a:ext cx="1557428" cy="155743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66569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2893361" y="6808958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8" name="Picture 2" descr="http://savenergy.info/uploads/2013/alternativnye-istochniki-energi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8950" y="2697163"/>
            <a:ext cx="8388350" cy="5102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0338" y="-38100"/>
            <a:ext cx="14722476" cy="9810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079727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511">
              <a:solidFill>
                <a:prstClr val="white"/>
              </a:solidFill>
            </a:endParaRPr>
          </a:p>
        </p:txBody>
      </p:sp>
      <p:pic>
        <p:nvPicPr>
          <p:cNvPr id="6758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96838"/>
            <a:ext cx="6302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68400" y="-38100"/>
            <a:ext cx="12763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kern="0" dirty="0">
                <a:solidFill>
                  <a:prstClr val="white"/>
                </a:solidFill>
                <a:latin typeface="+mn-lt"/>
                <a:cs typeface="+mn-cs"/>
              </a:rPr>
              <a:t>Енергія</a:t>
            </a:r>
          </a:p>
        </p:txBody>
      </p:sp>
      <p:grpSp>
        <p:nvGrpSpPr>
          <p:cNvPr id="67588" name="Групувати 3"/>
          <p:cNvGrpSpPr>
            <a:grpSpLocks/>
          </p:cNvGrpSpPr>
          <p:nvPr/>
        </p:nvGrpSpPr>
        <p:grpSpPr bwMode="auto">
          <a:xfrm>
            <a:off x="13454063" y="7145338"/>
            <a:ext cx="928687" cy="927100"/>
            <a:chOff x="6448951" y="6769763"/>
            <a:chExt cx="1101146" cy="1101146"/>
          </a:xfrm>
        </p:grpSpPr>
        <p:grpSp>
          <p:nvGrpSpPr>
            <p:cNvPr id="67596" name="Action Button - Hover"/>
            <p:cNvGrpSpPr>
              <a:grpSpLocks/>
            </p:cNvGrpSpPr>
            <p:nvPr/>
          </p:nvGrpSpPr>
          <p:grpSpPr bwMode="auto"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6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Actionbutton - Hover"/>
              <p:cNvSpPr/>
              <p:nvPr/>
            </p:nvSpPr>
            <p:spPr>
              <a:xfrm>
                <a:off x="9029509" y="5454902"/>
                <a:ext cx="1558402" cy="155786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67597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03116" y="6921825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Button Color - Down"/>
          <p:cNvSpPr/>
          <p:nvPr/>
        </p:nvSpPr>
        <p:spPr>
          <a:xfrm>
            <a:off x="587375" y="1192213"/>
            <a:ext cx="4794250" cy="585311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Приклад 1. </a:t>
            </a:r>
          </a:p>
          <a:p>
            <a:pPr algn="ctr" defTabSz="914400">
              <a:defRPr/>
            </a:pPr>
            <a:r>
              <a:rPr lang="ru-RU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Якщо камінь упаде, то він виконає роботу</a:t>
            </a:r>
            <a:endParaRPr lang="nl-NL" sz="4400" b="1">
              <a:solidFill>
                <a:srgbClr val="FFFF00"/>
              </a:solidFill>
              <a:latin typeface="Verdana" pitchFamily="34" charset="0"/>
              <a:cs typeface="Arial" charset="0"/>
            </a:endParaRPr>
          </a:p>
        </p:txBody>
      </p:sp>
      <p:grpSp>
        <p:nvGrpSpPr>
          <p:cNvPr id="67590" name="Групувати 1"/>
          <p:cNvGrpSpPr>
            <a:grpSpLocks/>
          </p:cNvGrpSpPr>
          <p:nvPr/>
        </p:nvGrpSpPr>
        <p:grpSpPr bwMode="auto">
          <a:xfrm>
            <a:off x="22225" y="7126288"/>
            <a:ext cx="963613" cy="963612"/>
            <a:chOff x="2781125" y="6672160"/>
            <a:chExt cx="1101146" cy="1101146"/>
          </a:xfrm>
        </p:grpSpPr>
        <p:grpSp>
          <p:nvGrpSpPr>
            <p:cNvPr id="67592" name="Action Button - Hover"/>
            <p:cNvGrpSpPr>
              <a:grpSpLocks/>
            </p:cNvGrpSpPr>
            <p:nvPr/>
          </p:nvGrpSpPr>
          <p:grpSpPr bwMode="auto"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2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29996" y="5455119"/>
                <a:ext cx="1557428" cy="155743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67593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2893361" y="6808958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Рисунок 16"/>
          <p:cNvPicPr/>
          <p:nvPr/>
        </p:nvPicPr>
        <p:blipFill>
          <a:blip r:embed="rId4"/>
          <a:stretch>
            <a:fillRect/>
          </a:stretch>
        </p:blipFill>
        <p:spPr>
          <a:xfrm>
            <a:off x="5918200" y="1474788"/>
            <a:ext cx="7666038" cy="5287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0338" y="-38100"/>
            <a:ext cx="14722476" cy="9810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079727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511">
              <a:solidFill>
                <a:prstClr val="white"/>
              </a:solidFill>
            </a:endParaRPr>
          </a:p>
        </p:txBody>
      </p:sp>
      <p:pic>
        <p:nvPicPr>
          <p:cNvPr id="6861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96838"/>
            <a:ext cx="6302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68400" y="-38100"/>
            <a:ext cx="12763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kern="0" dirty="0">
                <a:solidFill>
                  <a:prstClr val="white"/>
                </a:solidFill>
                <a:latin typeface="+mn-lt"/>
                <a:cs typeface="+mn-cs"/>
              </a:rPr>
              <a:t>Енергія</a:t>
            </a:r>
          </a:p>
        </p:txBody>
      </p:sp>
      <p:grpSp>
        <p:nvGrpSpPr>
          <p:cNvPr id="68612" name="Групувати 3"/>
          <p:cNvGrpSpPr>
            <a:grpSpLocks/>
          </p:cNvGrpSpPr>
          <p:nvPr/>
        </p:nvGrpSpPr>
        <p:grpSpPr bwMode="auto">
          <a:xfrm>
            <a:off x="13454063" y="7145338"/>
            <a:ext cx="928687" cy="927100"/>
            <a:chOff x="6448951" y="6769763"/>
            <a:chExt cx="1101146" cy="1101146"/>
          </a:xfrm>
        </p:grpSpPr>
        <p:grpSp>
          <p:nvGrpSpPr>
            <p:cNvPr id="68620" name="Action Button - Hover"/>
            <p:cNvGrpSpPr>
              <a:grpSpLocks/>
            </p:cNvGrpSpPr>
            <p:nvPr/>
          </p:nvGrpSpPr>
          <p:grpSpPr bwMode="auto"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6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Actionbutton - Hover"/>
              <p:cNvSpPr/>
              <p:nvPr/>
            </p:nvSpPr>
            <p:spPr>
              <a:xfrm>
                <a:off x="9029509" y="5454902"/>
                <a:ext cx="1558402" cy="155786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68621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03116" y="6921825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Button Color - Down"/>
          <p:cNvSpPr/>
          <p:nvPr/>
        </p:nvSpPr>
        <p:spPr>
          <a:xfrm>
            <a:off x="587375" y="1192213"/>
            <a:ext cx="4794250" cy="585311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Приклад 2. </a:t>
            </a:r>
            <a:r>
              <a:rPr lang="ru-RU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Натягнута тятива лука може виконати роботу з переміщення стріли.</a:t>
            </a:r>
            <a:endParaRPr lang="nl-NL" sz="4400" b="1">
              <a:solidFill>
                <a:srgbClr val="FFFF00"/>
              </a:solidFill>
              <a:latin typeface="Verdana" pitchFamily="34" charset="0"/>
              <a:cs typeface="Arial" charset="0"/>
            </a:endParaRPr>
          </a:p>
        </p:txBody>
      </p:sp>
      <p:grpSp>
        <p:nvGrpSpPr>
          <p:cNvPr id="68614" name="Групувати 1"/>
          <p:cNvGrpSpPr>
            <a:grpSpLocks/>
          </p:cNvGrpSpPr>
          <p:nvPr/>
        </p:nvGrpSpPr>
        <p:grpSpPr bwMode="auto">
          <a:xfrm>
            <a:off x="22225" y="7126288"/>
            <a:ext cx="963613" cy="963612"/>
            <a:chOff x="2781125" y="6672160"/>
            <a:chExt cx="1101146" cy="1101146"/>
          </a:xfrm>
        </p:grpSpPr>
        <p:grpSp>
          <p:nvGrpSpPr>
            <p:cNvPr id="68616" name="Action Button - Hover"/>
            <p:cNvGrpSpPr>
              <a:grpSpLocks/>
            </p:cNvGrpSpPr>
            <p:nvPr/>
          </p:nvGrpSpPr>
          <p:grpSpPr bwMode="auto"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2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29996" y="5455119"/>
                <a:ext cx="1557428" cy="155743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68617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2893361" y="6808958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Рисунок 17"/>
          <p:cNvPicPr/>
          <p:nvPr/>
        </p:nvPicPr>
        <p:blipFill>
          <a:blip r:embed="rId4"/>
          <a:stretch>
            <a:fillRect/>
          </a:stretch>
        </p:blipFill>
        <p:spPr>
          <a:xfrm>
            <a:off x="7148513" y="1192213"/>
            <a:ext cx="5678487" cy="6494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0338" y="-38100"/>
            <a:ext cx="14722476" cy="9810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079727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511">
              <a:solidFill>
                <a:prstClr val="white"/>
              </a:solidFill>
            </a:endParaRPr>
          </a:p>
        </p:txBody>
      </p:sp>
      <p:pic>
        <p:nvPicPr>
          <p:cNvPr id="6963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96838"/>
            <a:ext cx="6302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68400" y="-38100"/>
            <a:ext cx="12763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kern="0" dirty="0">
                <a:solidFill>
                  <a:prstClr val="white"/>
                </a:solidFill>
                <a:latin typeface="+mn-lt"/>
                <a:cs typeface="+mn-cs"/>
              </a:rPr>
              <a:t>Енергія</a:t>
            </a:r>
          </a:p>
        </p:txBody>
      </p:sp>
      <p:grpSp>
        <p:nvGrpSpPr>
          <p:cNvPr id="69636" name="Групувати 3"/>
          <p:cNvGrpSpPr>
            <a:grpSpLocks/>
          </p:cNvGrpSpPr>
          <p:nvPr/>
        </p:nvGrpSpPr>
        <p:grpSpPr bwMode="auto">
          <a:xfrm>
            <a:off x="13454063" y="7145338"/>
            <a:ext cx="928687" cy="927100"/>
            <a:chOff x="6448951" y="6769763"/>
            <a:chExt cx="1101146" cy="1101146"/>
          </a:xfrm>
        </p:grpSpPr>
        <p:grpSp>
          <p:nvGrpSpPr>
            <p:cNvPr id="69644" name="Action Button - Hover"/>
            <p:cNvGrpSpPr>
              <a:grpSpLocks/>
            </p:cNvGrpSpPr>
            <p:nvPr/>
          </p:nvGrpSpPr>
          <p:grpSpPr bwMode="auto"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6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Actionbutton - Hover"/>
              <p:cNvSpPr/>
              <p:nvPr/>
            </p:nvSpPr>
            <p:spPr>
              <a:xfrm>
                <a:off x="9029509" y="5454902"/>
                <a:ext cx="1558402" cy="155786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69645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03116" y="6921825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Button Color - Down"/>
          <p:cNvSpPr/>
          <p:nvPr/>
        </p:nvSpPr>
        <p:spPr>
          <a:xfrm>
            <a:off x="587375" y="1192213"/>
            <a:ext cx="6075363" cy="603091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Приклад 3. </a:t>
            </a:r>
            <a:r>
              <a:rPr lang="ru-RU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Стальна кулька, яка скотилася з похилої площини, переміщує циліндр на деяку відстань (виконується робота).</a:t>
            </a:r>
            <a:endParaRPr lang="nl-NL" sz="4400" b="1">
              <a:solidFill>
                <a:srgbClr val="FFFF00"/>
              </a:solidFill>
              <a:latin typeface="Verdana" pitchFamily="34" charset="0"/>
              <a:cs typeface="Arial" charset="0"/>
            </a:endParaRPr>
          </a:p>
        </p:txBody>
      </p:sp>
      <p:grpSp>
        <p:nvGrpSpPr>
          <p:cNvPr id="69638" name="Групувати 1"/>
          <p:cNvGrpSpPr>
            <a:grpSpLocks/>
          </p:cNvGrpSpPr>
          <p:nvPr/>
        </p:nvGrpSpPr>
        <p:grpSpPr bwMode="auto">
          <a:xfrm>
            <a:off x="22225" y="7126288"/>
            <a:ext cx="963613" cy="963612"/>
            <a:chOff x="2781125" y="6672160"/>
            <a:chExt cx="1101146" cy="1101146"/>
          </a:xfrm>
        </p:grpSpPr>
        <p:grpSp>
          <p:nvGrpSpPr>
            <p:cNvPr id="69640" name="Action Button - Hover"/>
            <p:cNvGrpSpPr>
              <a:grpSpLocks/>
            </p:cNvGrpSpPr>
            <p:nvPr/>
          </p:nvGrpSpPr>
          <p:grpSpPr bwMode="auto"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2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29996" y="5455119"/>
                <a:ext cx="1557428" cy="155743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6964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2893361" y="6808958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Рисунок 16"/>
          <p:cNvPicPr/>
          <p:nvPr/>
        </p:nvPicPr>
        <p:blipFill>
          <a:blip r:embed="rId4"/>
          <a:stretch>
            <a:fillRect/>
          </a:stretch>
        </p:blipFill>
        <p:spPr>
          <a:xfrm>
            <a:off x="7132638" y="1703388"/>
            <a:ext cx="6799262" cy="4645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4336"/>
      </a:accent1>
      <a:accent2>
        <a:srgbClr val="FF4081"/>
      </a:accent2>
      <a:accent3>
        <a:srgbClr val="3F51B5"/>
      </a:accent3>
      <a:accent4>
        <a:srgbClr val="2196F3"/>
      </a:accent4>
      <a:accent5>
        <a:srgbClr val="4CAF50"/>
      </a:accent5>
      <a:accent6>
        <a:srgbClr val="FFC10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4363</TotalTime>
  <Words>382</Words>
  <Application>Microsoft Office PowerPoint</Application>
  <PresentationFormat>Довільний</PresentationFormat>
  <Paragraphs>97</Paragraphs>
  <Slides>24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Roboto</vt:lpstr>
      <vt:lpstr>Times New Roman</vt:lpstr>
      <vt:lpstr>Verdana</vt:lpstr>
      <vt:lpstr>Office Theme</vt:lpstr>
      <vt:lpstr>Механічна енергія та її види</vt:lpstr>
      <vt:lpstr>Проблемне питання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Тест</vt:lpstr>
      <vt:lpstr>Презентація PowerPoint</vt:lpstr>
      <vt:lpstr>Презентація PowerPoint</vt:lpstr>
      <vt:lpstr>Презентація PowerPoint</vt:lpstr>
      <vt:lpstr>Презентація PowerPoint</vt:lpstr>
      <vt:lpstr>Завдання на урок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Мартин Коноплянка</dc:creator>
  <cp:lastModifiedBy>RePack by Diakov</cp:lastModifiedBy>
  <cp:revision>453</cp:revision>
  <dcterms:created xsi:type="dcterms:W3CDTF">2015-01-15T13:10:55Z</dcterms:created>
  <dcterms:modified xsi:type="dcterms:W3CDTF">2021-04-02T12:18:31Z</dcterms:modified>
</cp:coreProperties>
</file>