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7"/>
  </p:notesMasterIdLst>
  <p:sldIdLst>
    <p:sldId id="310" r:id="rId2"/>
    <p:sldId id="309" r:id="rId3"/>
    <p:sldId id="324" r:id="rId4"/>
    <p:sldId id="311" r:id="rId5"/>
    <p:sldId id="313" r:id="rId6"/>
    <p:sldId id="314" r:id="rId7"/>
    <p:sldId id="315" r:id="rId8"/>
    <p:sldId id="316" r:id="rId9"/>
    <p:sldId id="317" r:id="rId10"/>
    <p:sldId id="331" r:id="rId11"/>
    <p:sldId id="296" r:id="rId12"/>
    <p:sldId id="318" r:id="rId13"/>
    <p:sldId id="325" r:id="rId14"/>
    <p:sldId id="335" r:id="rId15"/>
    <p:sldId id="300" r:id="rId16"/>
    <p:sldId id="339" r:id="rId17"/>
    <p:sldId id="328" r:id="rId18"/>
    <p:sldId id="329" r:id="rId19"/>
    <p:sldId id="337" r:id="rId20"/>
    <p:sldId id="334" r:id="rId21"/>
    <p:sldId id="307" r:id="rId22"/>
    <p:sldId id="266" r:id="rId23"/>
    <p:sldId id="341" r:id="rId24"/>
    <p:sldId id="351" r:id="rId25"/>
    <p:sldId id="352" r:id="rId26"/>
    <p:sldId id="273" r:id="rId27"/>
    <p:sldId id="281" r:id="rId28"/>
    <p:sldId id="271" r:id="rId29"/>
    <p:sldId id="350" r:id="rId30"/>
    <p:sldId id="345" r:id="rId31"/>
    <p:sldId id="346" r:id="rId32"/>
    <p:sldId id="347" r:id="rId33"/>
    <p:sldId id="263" r:id="rId34"/>
    <p:sldId id="353" r:id="rId35"/>
    <p:sldId id="27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0E8"/>
    <a:srgbClr val="25B8D5"/>
    <a:srgbClr val="549BF2"/>
    <a:srgbClr val="000066"/>
    <a:srgbClr val="808000"/>
    <a:srgbClr val="009900"/>
    <a:srgbClr val="6666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2ACBB-7836-4C36-AF70-A43811B2BDA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DB813-9FFD-4B4F-970A-39A80F5A274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5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B78ED-06DB-401A-81C4-270FF56EEAB9}" type="slidenum">
              <a:rPr lang="ru-RU"/>
              <a:pPr/>
              <a:t>12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Слайд 17</a:t>
            </a:r>
          </a:p>
        </p:txBody>
      </p:sp>
    </p:spTree>
    <p:extLst>
      <p:ext uri="{BB962C8B-B14F-4D97-AF65-F5344CB8AC3E}">
        <p14:creationId xmlns:p14="http://schemas.microsoft.com/office/powerpoint/2010/main" val="138105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2EA5E-3CEF-40FA-A300-88C6DCF92D29}" type="slidenum">
              <a:rPr lang="ru-RU"/>
              <a:pPr/>
              <a:t>16</a:t>
            </a:fld>
            <a:endParaRPr 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Слайд 34</a:t>
            </a:r>
          </a:p>
        </p:txBody>
      </p:sp>
    </p:spTree>
    <p:extLst>
      <p:ext uri="{BB962C8B-B14F-4D97-AF65-F5344CB8AC3E}">
        <p14:creationId xmlns:p14="http://schemas.microsoft.com/office/powerpoint/2010/main" val="300547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7924D-BAFA-4060-8A24-45799F0321AD}" type="slidenum">
              <a:rPr lang="ru-RU"/>
              <a:pPr/>
              <a:t>18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6..Відео фрагмент. Веселка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57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C88D1-62C4-40B7-B52A-FF48440F07E8}" type="slidenum">
              <a:rPr lang="ru-RU"/>
              <a:pPr/>
              <a:t>27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Слайд 33</a:t>
            </a:r>
          </a:p>
        </p:txBody>
      </p:sp>
    </p:spTree>
    <p:extLst>
      <p:ext uri="{BB962C8B-B14F-4D97-AF65-F5344CB8AC3E}">
        <p14:creationId xmlns:p14="http://schemas.microsoft.com/office/powerpoint/2010/main" val="33617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9E093-F975-4C04-916A-C737777D7093}" type="slidenum">
              <a:rPr lang="ru-RU"/>
              <a:pPr/>
              <a:t>29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Мал..веселки.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3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D465E-0B0D-44D5-9233-5E9211C72FB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F0FA6-0887-4DC0-A664-6F642D828F8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11936-0230-422A-8768-6E622F5E0E8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7CE1D-445D-487B-A9D1-AFD8541333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E56D58-7EDD-4F12-A418-AAB99071DF1C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82D0E-8F3D-4883-A8BF-0E141ED1AE1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5BDE-9EF8-4530-B81F-AC64D1310AF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164E2-A65B-4E10-8F53-F25A540EE66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8885-934B-4877-8062-3C3D71CA496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03887-5DB9-4D86-B2A8-33476C99D00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EF594-0E15-4A24-B2A6-C2464F147A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33939-9A17-4C6C-929D-8A163F8EB64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2AB70-33BF-49B3-BB73-D043374AE5A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F4B57D2-2E27-4040-A9D2-6C99B0DFFF6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0FA68E1-1A52-4B5F-9F0D-6FDAA60A38D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2" r:id="rId13"/>
    <p:sldLayoutId id="2147483743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audio" Target="&#1088;&#1072;&#1076;&#1091;&#1075;.wav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 smtClean="0"/>
              <a:t>Дисперсія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світла.Спектроскоп</a:t>
            </a:r>
            <a:r>
              <a:rPr lang="ru-RU" sz="5400" b="1" dirty="0" smtClean="0"/>
              <a:t>.</a:t>
            </a:r>
            <a:br>
              <a:rPr lang="ru-RU" sz="5400" b="1" dirty="0" smtClean="0"/>
            </a:br>
            <a:r>
              <a:rPr lang="ru-RU" sz="5400" b="1" dirty="0" err="1" smtClean="0"/>
              <a:t>Неперервний</a:t>
            </a:r>
            <a:r>
              <a:rPr lang="ru-RU" sz="5400" b="1" dirty="0" smtClean="0"/>
              <a:t> спектр </a:t>
            </a:r>
            <a:r>
              <a:rPr lang="ru-RU" sz="5400" b="1" dirty="0" err="1" smtClean="0"/>
              <a:t>світла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err="1" smtClean="0"/>
              <a:t>фізика</a:t>
            </a:r>
            <a:r>
              <a:rPr lang="ru-RU" sz="5400" b="1" dirty="0" smtClean="0"/>
              <a:t> 11 </a:t>
            </a:r>
            <a:r>
              <a:rPr lang="ru-RU" sz="5400" b="1" dirty="0" err="1" smtClean="0"/>
              <a:t>клас</a:t>
            </a:r>
            <a:r>
              <a:rPr lang="ru-RU" sz="5400" b="1" dirty="0" smtClean="0"/>
              <a:t> 11.02.2021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785794"/>
            <a:ext cx="7981950" cy="9715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/>
              <a:t>Спектральний склад світла.</a:t>
            </a:r>
            <a:br>
              <a:rPr lang="uk-UA" sz="4000" dirty="0"/>
            </a:br>
            <a:endParaRPr lang="ru-RU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Біле світло  є складеним, тобто всіх кольорів веселки: </a:t>
            </a:r>
            <a:r>
              <a:rPr lang="uk-UA" sz="3200" dirty="0">
                <a:solidFill>
                  <a:srgbClr val="FF0000"/>
                </a:solidFill>
              </a:rPr>
              <a:t>червоний</a:t>
            </a:r>
            <a:r>
              <a:rPr lang="uk-UA" sz="3200" dirty="0"/>
              <a:t>, </a:t>
            </a:r>
            <a:r>
              <a:rPr lang="uk-UA" sz="3200" dirty="0">
                <a:solidFill>
                  <a:srgbClr val="FF6600"/>
                </a:solidFill>
              </a:rPr>
              <a:t>жовтогарячий</a:t>
            </a:r>
            <a:r>
              <a:rPr lang="uk-UA" sz="3200" dirty="0">
                <a:solidFill>
                  <a:srgbClr val="FFCC99"/>
                </a:solidFill>
              </a:rPr>
              <a:t>,  жовтий</a:t>
            </a:r>
            <a:r>
              <a:rPr lang="uk-UA" sz="3200" dirty="0">
                <a:solidFill>
                  <a:srgbClr val="FFFF66"/>
                </a:solidFill>
              </a:rPr>
              <a:t>,</a:t>
            </a:r>
            <a:r>
              <a:rPr lang="uk-UA" sz="3200" dirty="0"/>
              <a:t> </a:t>
            </a:r>
            <a:r>
              <a:rPr lang="uk-UA" sz="3200" dirty="0">
                <a:solidFill>
                  <a:srgbClr val="339933"/>
                </a:solidFill>
              </a:rPr>
              <a:t>зелений</a:t>
            </a:r>
            <a:r>
              <a:rPr lang="uk-UA" sz="3200" dirty="0"/>
              <a:t>, </a:t>
            </a:r>
            <a:r>
              <a:rPr lang="uk-UA" sz="3200" dirty="0">
                <a:solidFill>
                  <a:schemeClr val="bg2"/>
                </a:solidFill>
              </a:rPr>
              <a:t>блакитний,</a:t>
            </a:r>
            <a:r>
              <a:rPr lang="uk-UA" sz="3200" dirty="0"/>
              <a:t> </a:t>
            </a:r>
            <a:r>
              <a:rPr lang="uk-UA" sz="3200" dirty="0">
                <a:solidFill>
                  <a:schemeClr val="tx2"/>
                </a:solidFill>
              </a:rPr>
              <a:t>синій</a:t>
            </a:r>
            <a:r>
              <a:rPr lang="uk-UA" sz="3200" dirty="0">
                <a:solidFill>
                  <a:srgbClr val="6600FF"/>
                </a:solidFill>
              </a:rPr>
              <a:t>, фіолетовий</a:t>
            </a:r>
            <a:r>
              <a:rPr lang="uk-UA" sz="3200" dirty="0"/>
              <a:t>.</a:t>
            </a:r>
          </a:p>
          <a:p>
            <a:r>
              <a:rPr lang="uk-UA" sz="3200" dirty="0"/>
              <a:t>Цю кольорову смугу Ньютон назвав спектром.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dirty="0" smtClean="0">
                <a:solidFill>
                  <a:srgbClr val="CC0099"/>
                </a:solidFill>
              </a:rPr>
              <a:t>ПОЯСНЕННЯ ДИСПЕРСІЇ</a:t>
            </a:r>
            <a:endParaRPr lang="ru-RU" dirty="0" smtClean="0">
              <a:solidFill>
                <a:srgbClr val="CC0099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 err="1" smtClean="0"/>
              <a:t>Явище</a:t>
            </a:r>
            <a:r>
              <a:rPr lang="ru-RU" sz="2800" dirty="0" smtClean="0"/>
              <a:t> </a:t>
            </a:r>
            <a:r>
              <a:rPr lang="ru-RU" sz="2800" dirty="0" err="1" smtClean="0"/>
              <a:t>дисперсії</a:t>
            </a:r>
            <a:endParaRPr lang="ru-RU" sz="2800" dirty="0" smtClean="0"/>
          </a:p>
          <a:p>
            <a:pPr>
              <a:lnSpc>
                <a:spcPct val="90000"/>
              </a:lnSpc>
              <a:buNone/>
            </a:pPr>
            <a:r>
              <a:rPr lang="ru-RU" sz="2800" dirty="0" smtClean="0"/>
              <a:t> </a:t>
            </a:r>
            <a:r>
              <a:rPr lang="ru-RU" sz="2800" dirty="0" err="1" smtClean="0"/>
              <a:t>виявляється</a:t>
            </a:r>
            <a:r>
              <a:rPr lang="ru-RU" sz="2800" dirty="0" smtClean="0"/>
              <a:t> в </a:t>
            </a:r>
            <a:r>
              <a:rPr lang="ru-RU" sz="2800" dirty="0" err="1" smtClean="0"/>
              <a:t>процесі</a:t>
            </a:r>
            <a:r>
              <a:rPr lang="ru-RU" sz="2800" dirty="0" smtClean="0"/>
              <a:t> </a:t>
            </a:r>
            <a:r>
              <a:rPr lang="ru-RU" sz="2800" dirty="0" err="1" smtClean="0"/>
              <a:t>заломленнясвітла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err="1" smtClean="0"/>
              <a:t>Різна</a:t>
            </a:r>
            <a:r>
              <a:rPr lang="ru-RU" sz="2800" dirty="0" smtClean="0"/>
              <a:t> «</a:t>
            </a:r>
            <a:r>
              <a:rPr lang="ru-RU" sz="2800" dirty="0" err="1" smtClean="0"/>
              <a:t>ступінь</a:t>
            </a:r>
            <a:r>
              <a:rPr lang="ru-RU" sz="2800" dirty="0" smtClean="0"/>
              <a:t> 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err="1" smtClean="0"/>
              <a:t>заломлення</a:t>
            </a:r>
            <a:r>
              <a:rPr lang="ru-RU" sz="2800" dirty="0" smtClean="0"/>
              <a:t>» </a:t>
            </a:r>
            <a:r>
              <a:rPr lang="ru-RU" sz="2800" dirty="0" err="1" smtClean="0"/>
              <a:t>пов'язана</a:t>
            </a:r>
            <a:r>
              <a:rPr lang="ru-RU" sz="2800" dirty="0" smtClean="0"/>
              <a:t> </a:t>
            </a:r>
            <a:r>
              <a:rPr lang="ru-RU" sz="2800" dirty="0" err="1" smtClean="0"/>
              <a:t>з</a:t>
            </a:r>
            <a:r>
              <a:rPr lang="ru-RU" sz="2800" dirty="0" smtClean="0"/>
              <a:t> </a:t>
            </a:r>
            <a:r>
              <a:rPr lang="ru-RU" sz="2800" dirty="0" err="1" smtClean="0"/>
              <a:t>різною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поширення</a:t>
            </a:r>
            <a:r>
              <a:rPr lang="ru-RU" sz="2800" dirty="0" smtClean="0"/>
              <a:t> </a:t>
            </a:r>
            <a:r>
              <a:rPr lang="ru-RU" sz="2800" dirty="0" err="1" smtClean="0"/>
              <a:t>світла</a:t>
            </a:r>
            <a:r>
              <a:rPr lang="ru-RU" sz="2800" dirty="0" smtClean="0"/>
              <a:t> 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err="1" smtClean="0"/>
              <a:t>різних</a:t>
            </a:r>
            <a:r>
              <a:rPr lang="ru-RU" sz="2800" dirty="0" smtClean="0"/>
              <a:t> частот (</a:t>
            </a:r>
            <a:r>
              <a:rPr lang="ru-RU" sz="2800" dirty="0" err="1" smtClean="0"/>
              <a:t>кольорів</a:t>
            </a:r>
            <a:r>
              <a:rPr lang="ru-RU" sz="2800" dirty="0" smtClean="0"/>
              <a:t>) у </a:t>
            </a:r>
            <a:r>
              <a:rPr lang="ru-RU" sz="2800" dirty="0" err="1" smtClean="0"/>
              <a:t>даному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середовищі</a:t>
            </a:r>
            <a:r>
              <a:rPr lang="ru-RU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16688" y="1700213"/>
          <a:ext cx="1214437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Microsoft Equation 3.0" r:id="rId3" imgW="380880" imgH="393480" progId="Equation.3">
                  <p:embed/>
                </p:oleObj>
              </mc:Choice>
              <mc:Fallback>
                <p:oleObj name="Microsoft Equation 3.0" r:id="rId3" imgW="3808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700213"/>
                        <a:ext cx="1214437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3141663"/>
          <a:ext cx="3279775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Microsoft Equation 3.0" r:id="rId5" imgW="1066680" imgH="444240" progId="Equation.3">
                  <p:embed/>
                </p:oleObj>
              </mc:Choice>
              <mc:Fallback>
                <p:oleObj name="Microsoft Equation 3.0" r:id="rId5" imgW="106668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141663"/>
                        <a:ext cx="3279775" cy="136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4427538" y="4724400"/>
          <a:ext cx="4535487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Microsoft Equation 3.0" r:id="rId7" imgW="1536480" imgH="469800" progId="Equation.3">
                  <p:embed/>
                </p:oleObj>
              </mc:Choice>
              <mc:Fallback>
                <p:oleObj name="Microsoft Equation 3.0" r:id="rId7" imgW="153648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724400"/>
                        <a:ext cx="4535487" cy="143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{CC7D31B8-2436-4C20-B59F-F532F0280E80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9140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2. Характеризуємо кольори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6699"/>
                </a:solidFill>
              </a:rPr>
              <a:t>Синтез білого кольору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797425"/>
            <a:ext cx="7931150" cy="1544638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808000"/>
                </a:solidFill>
              </a:rPr>
              <a:t>З білого кольору можна виділити пучки різних кольорів. А спільна дія кольорових пучків викликає у нас враження білого кольору.</a:t>
            </a:r>
          </a:p>
          <a:p>
            <a:pPr marL="0" indent="0" eaLnBrk="1" hangingPunct="1">
              <a:buFontTx/>
              <a:buNone/>
            </a:pPr>
            <a:endParaRPr lang="ru-RU" sz="2800" smtClean="0">
              <a:solidFill>
                <a:srgbClr val="808000"/>
              </a:solidFill>
            </a:endParaRPr>
          </a:p>
        </p:txBody>
      </p:sp>
      <p:pic>
        <p:nvPicPr>
          <p:cNvPr id="14341" name="Picture 5" descr="ris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557338"/>
            <a:ext cx="55435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772400" cy="5562600"/>
          </a:xfrm>
        </p:spPr>
        <p:txBody>
          <a:bodyPr/>
          <a:lstStyle/>
          <a:p>
            <a:r>
              <a:rPr lang="uk-UA" sz="8000"/>
              <a:t>Білий колір є суміш всіх кольорів спектра</a:t>
            </a:r>
            <a:endParaRPr lang="ru-RU" sz="8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chemeClr val="bg1"/>
                </a:solidFill>
                <a:latin typeface="Arial Black" pitchFamily="34" charset="0"/>
              </a:rPr>
              <a:t>Спектральный круг</a:t>
            </a:r>
          </a:p>
        </p:txBody>
      </p:sp>
      <p:pic>
        <p:nvPicPr>
          <p:cNvPr id="47109" name="Picture 5" descr="bmp1b10_05_01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2867025" cy="3962400"/>
          </a:xfrm>
          <a:prstGeom prst="rect">
            <a:avLst/>
          </a:prstGeom>
          <a:noFill/>
        </p:spPr>
      </p:pic>
      <p:pic>
        <p:nvPicPr>
          <p:cNvPr id="47110" name="Picture 6" descr="bmp1b10_05_02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2874963" cy="397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6000" dirty="0">
                <a:solidFill>
                  <a:schemeClr val="accent2">
                    <a:lumMod val="75000"/>
                  </a:schemeClr>
                </a:solidFill>
              </a:rPr>
              <a:t>Колір, який не можна розкласти на складові  називається основним кольором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uk-UA" dirty="0"/>
              <a:t>Основними  кольорами є</a:t>
            </a: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колір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553200" cy="4530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85728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6699"/>
                </a:solidFill>
              </a:rPr>
              <a:t>Основні кольори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468313" y="1341438"/>
            <a:ext cx="1511300" cy="1584325"/>
          </a:xfrm>
          <a:prstGeom prst="ellipse">
            <a:avLst/>
          </a:prstGeom>
          <a:solidFill>
            <a:srgbClr val="FB09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468313" y="3284538"/>
            <a:ext cx="1511300" cy="1584325"/>
          </a:xfrm>
          <a:prstGeom prst="ellipse">
            <a:avLst/>
          </a:prstGeom>
          <a:solidFill>
            <a:srgbClr val="22980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468313" y="5084763"/>
            <a:ext cx="1512887" cy="1584325"/>
          </a:xfrm>
          <a:prstGeom prst="ellipse">
            <a:avLst/>
          </a:prstGeom>
          <a:solidFill>
            <a:srgbClr val="280F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98" name="Picture 18" descr="RG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989138"/>
            <a:ext cx="48260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051050" y="1700213"/>
            <a:ext cx="1798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808000"/>
                </a:solidFill>
              </a:rPr>
              <a:t>Червоний</a:t>
            </a:r>
            <a:endParaRPr lang="ru-RU" sz="2800">
              <a:solidFill>
                <a:srgbClr val="808000"/>
              </a:solidFill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176463" y="3613150"/>
            <a:ext cx="1597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808000"/>
                </a:solidFill>
              </a:rPr>
              <a:t>Зелений</a:t>
            </a:r>
            <a:endParaRPr lang="ru-RU" sz="2800">
              <a:solidFill>
                <a:srgbClr val="808000"/>
              </a:solidFill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339975" y="5445125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>
                <a:solidFill>
                  <a:srgbClr val="808000"/>
                </a:solidFill>
              </a:rPr>
              <a:t>Синій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nimBg="1"/>
      <p:bldP spid="20485" grpId="0" animBg="1"/>
      <p:bldP spid="20486" grpId="0" animBg="1"/>
      <p:bldP spid="20500" grpId="0"/>
      <p:bldP spid="20501" grpId="0"/>
      <p:bldP spid="205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 smtClean="0"/>
              <a:t>План вивчення нової 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1. Вивчаємо розкладання білого світла в спектр</a:t>
            </a:r>
            <a:endParaRPr lang="ru-RU" dirty="0" smtClean="0"/>
          </a:p>
          <a:p>
            <a:r>
              <a:rPr lang="uk-UA" b="1" dirty="0" smtClean="0"/>
              <a:t>2. Характеризуємо кольори</a:t>
            </a:r>
            <a:endParaRPr lang="ru-RU" dirty="0" smtClean="0"/>
          </a:p>
          <a:p>
            <a:r>
              <a:rPr lang="uk-UA" b="1" dirty="0" smtClean="0"/>
              <a:t>3. З'ясовуємо, чому світ є різноколірним</a:t>
            </a:r>
            <a:endParaRPr lang="ru-RU" dirty="0" smtClean="0"/>
          </a:p>
          <a:p>
            <a:r>
              <a:rPr lang="uk-UA" b="1" dirty="0" smtClean="0"/>
              <a:t>4. Утворення веселки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15714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91471" cy="630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-357214"/>
            <a:ext cx="4787900" cy="2590800"/>
          </a:xfrm>
        </p:spPr>
        <p:txBody>
          <a:bodyPr/>
          <a:lstStyle/>
          <a:p>
            <a:pPr algn="ctr"/>
            <a:r>
              <a:rPr lang="uk-UA" sz="4000" dirty="0"/>
              <a:t>Утворення </a:t>
            </a:r>
            <a:br>
              <a:rPr lang="uk-UA" sz="4000" dirty="0"/>
            </a:br>
            <a:r>
              <a:rPr lang="uk-UA" sz="4000" dirty="0"/>
              <a:t>кольорів</a:t>
            </a:r>
            <a:endParaRPr lang="ru-RU" sz="4000" dirty="0"/>
          </a:p>
        </p:txBody>
      </p:sp>
      <p:sp>
        <p:nvSpPr>
          <p:cNvPr id="19466" name="Rectangle 10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19461" name="Picture 5" descr="лист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71750"/>
            <a:ext cx="4064000" cy="3617913"/>
          </a:xfrm>
          <a:prstGeom prst="rect">
            <a:avLst/>
          </a:prstGeom>
          <a:noFill/>
        </p:spPr>
      </p:pic>
      <p:pic>
        <p:nvPicPr>
          <p:cNvPr id="19462" name="Picture 6" descr="изум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0"/>
            <a:ext cx="4064000" cy="3048000"/>
          </a:xfrm>
          <a:prstGeom prst="rect">
            <a:avLst/>
          </a:prstGeom>
          <a:noFill/>
        </p:spPr>
      </p:pic>
      <p:pic>
        <p:nvPicPr>
          <p:cNvPr id="19463" name="Picture 7" descr="1b10_06_08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2131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6699"/>
                </a:solidFill>
              </a:rPr>
              <a:t>Закони поєднання кольорів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2492375"/>
            <a:ext cx="4124325" cy="25923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08000"/>
                </a:solidFill>
              </a:rPr>
              <a:t>Кольори повинні бути споріднені. </a:t>
            </a:r>
          </a:p>
          <a:p>
            <a:pPr eaLnBrk="1" hangingPunct="1"/>
            <a:r>
              <a:rPr lang="ru-RU" smtClean="0">
                <a:solidFill>
                  <a:srgbClr val="808000"/>
                </a:solidFill>
              </a:rPr>
              <a:t>Один колір пануючий. </a:t>
            </a:r>
          </a:p>
          <a:p>
            <a:pPr eaLnBrk="1" hangingPunct="1"/>
            <a:endParaRPr lang="ru-RU" smtClean="0">
              <a:solidFill>
                <a:srgbClr val="808000"/>
              </a:solidFill>
            </a:endParaRPr>
          </a:p>
        </p:txBody>
      </p:sp>
      <p:pic>
        <p:nvPicPr>
          <p:cNvPr id="15366" name="Picture 6" descr="Рисунок145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41751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3. З'ясовуємо, чому світ є різноколірним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6699"/>
                </a:solidFill>
              </a:rPr>
              <a:t>Кольори непрозорих тіл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00563" y="1844675"/>
            <a:ext cx="4248150" cy="43926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uk-UA" dirty="0" smtClean="0">
                <a:solidFill>
                  <a:srgbClr val="808000"/>
                </a:solidFill>
              </a:rPr>
              <a:t> Тіла білого кольору відбивають однаково промені всіх кольорів.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uk-UA" dirty="0" smtClean="0">
                <a:solidFill>
                  <a:srgbClr val="808000"/>
                </a:solidFill>
              </a:rPr>
              <a:t> Тіла чорного кольору поглинають промені всіх кольорів.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uk-UA" dirty="0" smtClean="0">
                <a:solidFill>
                  <a:srgbClr val="808000"/>
                </a:solidFill>
              </a:rPr>
              <a:t> Непрозорі тіла зафарбовуються в той колір, промені світла якого вони добре відбивають.</a:t>
            </a:r>
            <a:endParaRPr lang="ru-RU" dirty="0" smtClean="0">
              <a:solidFill>
                <a:srgbClr val="808000"/>
              </a:solidFill>
            </a:endParaRPr>
          </a:p>
        </p:txBody>
      </p:sp>
      <p:pic>
        <p:nvPicPr>
          <p:cNvPr id="16395" name="Picture 11" descr="J0145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36623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6699"/>
                </a:solidFill>
              </a:rPr>
              <a:t>Кольори прозорих тіл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716463" y="1844675"/>
            <a:ext cx="4038600" cy="4105275"/>
          </a:xfrm>
        </p:spPr>
        <p:txBody>
          <a:bodyPr/>
          <a:lstStyle/>
          <a:p>
            <a:pPr marL="0" indent="0" eaLnBrk="1" hangingPunct="1"/>
            <a:r>
              <a:rPr lang="uk-UA" smtClean="0">
                <a:solidFill>
                  <a:srgbClr val="808000"/>
                </a:solidFill>
              </a:rPr>
              <a:t> Колір прозорого тіла визначається складом того світла, який проходить крізь нього. </a:t>
            </a:r>
          </a:p>
          <a:p>
            <a:pPr marL="0" indent="0" eaLnBrk="1" hangingPunct="1"/>
            <a:r>
              <a:rPr lang="uk-UA" smtClean="0">
                <a:solidFill>
                  <a:srgbClr val="808000"/>
                </a:solidFill>
              </a:rPr>
              <a:t> Зафарбоване скло пропускає лише ті промені,  колір яких воно має.</a:t>
            </a:r>
          </a:p>
          <a:p>
            <a:pPr marL="0" indent="0" eaLnBrk="1" hangingPunct="1">
              <a:buFontTx/>
              <a:buNone/>
            </a:pPr>
            <a:endParaRPr lang="ru-RU" smtClean="0">
              <a:solidFill>
                <a:srgbClr val="808000"/>
              </a:solidFill>
            </a:endParaRPr>
          </a:p>
        </p:txBody>
      </p:sp>
      <p:pic>
        <p:nvPicPr>
          <p:cNvPr id="11273" name="Picture 9" descr="DSC01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4008437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6699"/>
                </a:solidFill>
              </a:rPr>
              <a:t>Світ крізь кольорове скло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sp>
        <p:nvSpPr>
          <p:cNvPr id="24587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3276600" y="2565400"/>
            <a:ext cx="2736850" cy="50323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sz="2400" smtClean="0">
                <a:solidFill>
                  <a:srgbClr val="808000"/>
                </a:solidFill>
              </a:rPr>
              <a:t>Крізь зелене скло</a:t>
            </a:r>
            <a:endParaRPr lang="ru-RU" sz="2400" smtClean="0">
              <a:solidFill>
                <a:srgbClr val="808000"/>
              </a:solidFill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6443663" y="4797425"/>
            <a:ext cx="2447925" cy="70961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sz="2400" smtClean="0">
                <a:solidFill>
                  <a:srgbClr val="808000"/>
                </a:solidFill>
              </a:rPr>
              <a:t>Крізь червоне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sz="2400" smtClean="0">
                <a:solidFill>
                  <a:srgbClr val="808000"/>
                </a:solidFill>
              </a:rPr>
              <a:t>       скло</a:t>
            </a:r>
            <a:endParaRPr lang="ru-RU" sz="2400" smtClean="0">
              <a:solidFill>
                <a:srgbClr val="808000"/>
              </a:solidFill>
            </a:endParaRP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84538"/>
            <a:ext cx="27892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75"/>
            <a:ext cx="27209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484313"/>
            <a:ext cx="26939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50825" y="4868863"/>
            <a:ext cx="2754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>
                <a:solidFill>
                  <a:srgbClr val="808000"/>
                </a:solidFill>
              </a:rPr>
              <a:t>Звичайний вигляд</a:t>
            </a:r>
            <a:endParaRPr lang="ru-RU" sz="2400">
              <a:solidFill>
                <a:srgbClr val="8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7" grpId="0" build="p"/>
      <p:bldP spid="24588" grpId="0" build="p"/>
      <p:bldP spid="245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810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Arial Black" pitchFamily="34" charset="0"/>
              </a:rPr>
              <a:t>Наш город через зеленые очки</a:t>
            </a:r>
          </a:p>
        </p:txBody>
      </p:sp>
      <p:pic>
        <p:nvPicPr>
          <p:cNvPr id="46085" name="Picture 5" descr="1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95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1 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895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666699"/>
                </a:solidFill>
              </a:rPr>
              <a:t>Чому виникає веселка</a:t>
            </a:r>
            <a:endParaRPr lang="ru-RU" b="1" smtClean="0">
              <a:solidFill>
                <a:srgbClr val="666699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084888" y="1844675"/>
            <a:ext cx="2889250" cy="43926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sz="2400" smtClean="0">
                <a:solidFill>
                  <a:srgbClr val="808000"/>
                </a:solidFill>
              </a:rPr>
              <a:t>Веселка виникає внаслідок розкладання дощовими краплями сонячних променів на сім однакових кольорів. Спостерігається дисперсія світла у крапельках дощу.</a:t>
            </a:r>
            <a:endParaRPr lang="ru-RU" sz="2400" smtClean="0">
              <a:solidFill>
                <a:srgbClr val="808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ru-RU" sz="2400" smtClean="0">
              <a:solidFill>
                <a:srgbClr val="808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2400" smtClean="0">
              <a:solidFill>
                <a:srgbClr val="808000"/>
              </a:solidFill>
            </a:endParaRPr>
          </a:p>
        </p:txBody>
      </p:sp>
      <p:pic>
        <p:nvPicPr>
          <p:cNvPr id="22532" name="Picture 4" descr="раду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58324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1450" y="476250"/>
            <a:ext cx="5937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to240x3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gallery_720_27_1496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 descr="P10107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/>
              <a:t>Веселка.</a:t>
            </a:r>
            <a:br>
              <a:rPr lang="uk-UA" sz="4000"/>
            </a:br>
            <a:endParaRPr lang="ru-RU" sz="400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7975" y="795338"/>
            <a:ext cx="8362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FontTx/>
              <a:buBlip>
                <a:blip r:embed="rId7"/>
              </a:buBlip>
            </a:pPr>
            <a:r>
              <a:rPr kumimoji="0" lang="uk-UA" sz="3200">
                <a:solidFill>
                  <a:srgbClr val="FFFF66"/>
                </a:solidFill>
                <a:latin typeface="Tahoma" charset="0"/>
              </a:rPr>
              <a:t>Веселка – це природній спектр сонячного світла.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07975" y="2263775"/>
            <a:ext cx="52006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FontTx/>
              <a:buBlip>
                <a:blip r:embed="rId7"/>
              </a:buBlip>
            </a:pPr>
            <a:r>
              <a:rPr kumimoji="0" lang="uk-UA" sz="3200">
                <a:solidFill>
                  <a:srgbClr val="FFFF66"/>
                </a:solidFill>
                <a:latin typeface="Tahoma" charset="0"/>
              </a:rPr>
              <a:t>Зовнішня частина веселки забарвлена в червоний колір, а внутрішня –в фіолетовий.</a:t>
            </a:r>
            <a:r>
              <a:rPr kumimoji="0" lang="uk-UA" sz="3200">
                <a:latin typeface="Tahoma" charset="0"/>
              </a:rPr>
              <a:t> </a:t>
            </a:r>
          </a:p>
        </p:txBody>
      </p:sp>
      <p:pic>
        <p:nvPicPr>
          <p:cNvPr id="13320" name="радуг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84213" y="50847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4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072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audio>
          </p:childTnLst>
        </p:cTn>
      </p:par>
    </p:tnLst>
    <p:bldLst>
      <p:bldP spid="13317" grpId="0"/>
      <p:bldP spid="133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8229600" cy="379648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1. Вивчаємо розкладання білого світла в спектр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85720" y="1214422"/>
            <a:ext cx="850109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ПІДБИВАЄМО ПІДСУМКИ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Залежність швидкості поширення пучка світла в певному середовищі від кольору пучка називають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дисперсією світла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У результаті дисперсії біле світло, що пройшло, наприклад, крізь призму, утворює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спектр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тобто виявляється розкладеним на сім спектральних кольорів (червоний, оранжевий, жовтий, зелений, блакитний, синій, фіолетовий).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У разі накладання двох різних спектральних кольорів утворюються інші кольори.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Завдяки тому що різні тіла по-різному відбивають, заломлюють і поглинають світло, ми бачимо навколишній світ різноколірним.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642910" y="1000108"/>
            <a:ext cx="778671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Що називають дисперсією світла?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У чому причина дисперсії світла?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Які природні явища можна пояснити дисперсією світла?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Поясніть, що означає вираз «біле світло — складне світло»?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72152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/>
            <a:r>
              <a:rPr lang="uk-UA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5. Які кольори називають доповняльними?</a:t>
            </a:r>
          </a:p>
          <a:p>
            <a:pPr lvl="0" indent="449263" algn="just"/>
            <a:endParaRPr lang="uk-UA" sz="3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lvl="0" indent="449263" algn="just"/>
            <a:r>
              <a:rPr lang="uk-UA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б. Назвіть властивості основних кольорів спектра. </a:t>
            </a:r>
          </a:p>
          <a:p>
            <a:pPr lvl="0" indent="449263" algn="just"/>
            <a:endParaRPr lang="uk-UA" sz="3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lvl="0" indent="449263" algn="just"/>
            <a:r>
              <a:rPr lang="uk-UA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7. Світло якого кольору відбиває зелений виноград?</a:t>
            </a:r>
            <a:endParaRPr lang="uk-UA" sz="3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6699"/>
                </a:solidFill>
              </a:rPr>
              <a:t>Пояснити дане явище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pic>
        <p:nvPicPr>
          <p:cNvPr id="12295" name="Picture 7" descr="PH02148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365625"/>
            <a:ext cx="345757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Interference-col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34559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Soap_bubble_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484313"/>
            <a:ext cx="340836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285992"/>
            <a:ext cx="5937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1000100" y="2214554"/>
            <a:ext cx="7215238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8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625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Домашнє завдання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1625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 за підручником. Вивчити конспект,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 2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 відповіді на запитання в зошит.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1625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 за задачником: 9.2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9.10, 9.12, 9.17, 9.19.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6699"/>
                </a:solidFill>
              </a:rPr>
              <a:t>Домашній експеримент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uk-UA" dirty="0" smtClean="0">
              <a:solidFill>
                <a:srgbClr val="808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uk-UA" b="1" dirty="0" smtClean="0">
                <a:solidFill>
                  <a:srgbClr val="808000"/>
                </a:solidFill>
              </a:rPr>
              <a:t>Напишіть на білому папері синім олівцем будь – яке слово. Потім червоним чорнилом замалюйте написане слово так, щоб його не можна було прочитати. Тепер візьміть червоне скло і подивіться крізь нього на заштриховане місце. Що ви побачили? У чому </a:t>
            </a:r>
            <a:r>
              <a:rPr lang="uk-UA" b="1" dirty="0" err="1" smtClean="0">
                <a:solidFill>
                  <a:srgbClr val="808000"/>
                </a:solidFill>
              </a:rPr>
              <a:t>“секрет”</a:t>
            </a:r>
            <a:r>
              <a:rPr lang="uk-UA" b="1" dirty="0" smtClean="0">
                <a:solidFill>
                  <a:srgbClr val="808000"/>
                </a:solidFill>
              </a:rPr>
              <a:t> цього досліду?</a:t>
            </a:r>
            <a:endParaRPr lang="ru-RU" b="1" dirty="0" smtClean="0">
              <a:solidFill>
                <a:srgbClr val="808000"/>
              </a:solidFill>
            </a:endParaRPr>
          </a:p>
        </p:txBody>
      </p:sp>
      <p:pic>
        <p:nvPicPr>
          <p:cNvPr id="26628" name="Picture 4" descr="opy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373688"/>
            <a:ext cx="16256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42852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err="1" smtClean="0">
                <a:solidFill>
                  <a:srgbClr val="666699"/>
                </a:solidFill>
              </a:rPr>
              <a:t>Ісаак</a:t>
            </a:r>
            <a:r>
              <a:rPr lang="uk-UA" b="1" dirty="0" smtClean="0">
                <a:solidFill>
                  <a:srgbClr val="666699"/>
                </a:solidFill>
              </a:rPr>
              <a:t> Ньютон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635375" y="1557338"/>
            <a:ext cx="5051425" cy="45688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Ісаак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Нютон</a:t>
            </a:r>
            <a:r>
              <a:rPr lang="ru-RU" sz="2000" dirty="0" smtClean="0">
                <a:solidFill>
                  <a:srgbClr val="808000"/>
                </a:solidFill>
              </a:rPr>
              <a:t> (1643 -1727) – </a:t>
            </a:r>
            <a:r>
              <a:rPr lang="ru-RU" sz="2000" dirty="0" err="1" smtClean="0">
                <a:solidFill>
                  <a:srgbClr val="808000"/>
                </a:solidFill>
              </a:rPr>
              <a:t>англійський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вчений</a:t>
            </a:r>
            <a:r>
              <a:rPr lang="ru-RU" sz="2000" dirty="0" smtClean="0">
                <a:solidFill>
                  <a:srgbClr val="808000"/>
                </a:solidFill>
              </a:rPr>
              <a:t>, заклав </a:t>
            </a:r>
            <a:r>
              <a:rPr lang="ru-RU" sz="2000" dirty="0" err="1" smtClean="0">
                <a:solidFill>
                  <a:srgbClr val="808000"/>
                </a:solidFill>
              </a:rPr>
              <a:t>основи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класичної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фізики</a:t>
            </a:r>
            <a:r>
              <a:rPr lang="ru-RU" sz="2000" dirty="0" smtClean="0">
                <a:solidFill>
                  <a:srgbClr val="808000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sz="2000" dirty="0" smtClean="0">
                <a:solidFill>
                  <a:srgbClr val="808000"/>
                </a:solidFill>
              </a:rPr>
              <a:t>Відкрив і дослідив багато оптичних явищ. </a:t>
            </a:r>
            <a:endParaRPr lang="ru-RU" sz="2000" dirty="0" smtClean="0">
              <a:solidFill>
                <a:srgbClr val="808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Відкриття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явища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дисперсії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світла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вважається</a:t>
            </a:r>
            <a:r>
              <a:rPr lang="ru-RU" sz="2000" dirty="0" smtClean="0">
                <a:solidFill>
                  <a:srgbClr val="808000"/>
                </a:solidFill>
              </a:rPr>
              <a:t> одним </a:t>
            </a:r>
            <a:r>
              <a:rPr lang="ru-RU" sz="2000" dirty="0" err="1" smtClean="0">
                <a:solidFill>
                  <a:srgbClr val="808000"/>
                </a:solidFill>
              </a:rPr>
              <a:t>із</a:t>
            </a:r>
            <a:r>
              <a:rPr lang="ru-RU" sz="2000" dirty="0" smtClean="0">
                <a:solidFill>
                  <a:srgbClr val="808000"/>
                </a:solidFill>
              </a:rPr>
              <a:t>  </a:t>
            </a:r>
            <a:r>
              <a:rPr lang="ru-RU" sz="2000" dirty="0" err="1" smtClean="0">
                <a:solidFill>
                  <a:srgbClr val="808000"/>
                </a:solidFill>
              </a:rPr>
              <a:t>найважливіших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його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наукових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відкриттів</a:t>
            </a:r>
            <a:r>
              <a:rPr lang="ru-RU" sz="2000" dirty="0" smtClean="0">
                <a:solidFill>
                  <a:srgbClr val="808000"/>
                </a:solidFill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Надгробний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пам’ятник</a:t>
            </a:r>
            <a:r>
              <a:rPr lang="ru-RU" sz="2000" dirty="0" smtClean="0">
                <a:solidFill>
                  <a:srgbClr val="808000"/>
                </a:solidFill>
              </a:rPr>
              <a:t> Ньютона </a:t>
            </a:r>
            <a:r>
              <a:rPr lang="ru-RU" sz="2000" dirty="0" err="1" smtClean="0">
                <a:solidFill>
                  <a:srgbClr val="808000"/>
                </a:solidFill>
              </a:rPr>
              <a:t>прикрашений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фігурами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юнаків</a:t>
            </a:r>
            <a:r>
              <a:rPr lang="ru-RU" sz="2000" dirty="0" smtClean="0">
                <a:solidFill>
                  <a:srgbClr val="808000"/>
                </a:solidFill>
              </a:rPr>
              <a:t>, </a:t>
            </a:r>
            <a:r>
              <a:rPr lang="ru-RU" sz="2000" dirty="0" err="1" smtClean="0">
                <a:solidFill>
                  <a:srgbClr val="808000"/>
                </a:solidFill>
              </a:rPr>
              <a:t>які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тримають</a:t>
            </a:r>
            <a:r>
              <a:rPr lang="ru-RU" sz="2000" dirty="0" smtClean="0">
                <a:solidFill>
                  <a:srgbClr val="808000"/>
                </a:solidFill>
              </a:rPr>
              <a:t> в руках </a:t>
            </a:r>
            <a:r>
              <a:rPr lang="ru-RU" sz="2000" dirty="0" err="1" smtClean="0">
                <a:solidFill>
                  <a:srgbClr val="808000"/>
                </a:solidFill>
              </a:rPr>
              <a:t>емблеми</a:t>
            </a:r>
            <a:r>
              <a:rPr lang="ru-RU" sz="2000" dirty="0" smtClean="0">
                <a:solidFill>
                  <a:srgbClr val="808000"/>
                </a:solidFill>
              </a:rPr>
              <a:t>  </a:t>
            </a:r>
            <a:r>
              <a:rPr lang="ru-RU" sz="2000" dirty="0" err="1" smtClean="0">
                <a:solidFill>
                  <a:srgbClr val="808000"/>
                </a:solidFill>
              </a:rPr>
              <a:t>його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відкритів</a:t>
            </a:r>
            <a:r>
              <a:rPr lang="ru-RU" sz="2000" dirty="0" smtClean="0">
                <a:solidFill>
                  <a:srgbClr val="808000"/>
                </a:solidFill>
              </a:rPr>
              <a:t>. Одна </a:t>
            </a:r>
            <a:r>
              <a:rPr lang="ru-RU" sz="2000" dirty="0" err="1" smtClean="0">
                <a:solidFill>
                  <a:srgbClr val="808000"/>
                </a:solidFill>
              </a:rPr>
              <a:t>фігура</a:t>
            </a:r>
            <a:r>
              <a:rPr lang="ru-RU" sz="2000" dirty="0" smtClean="0">
                <a:solidFill>
                  <a:srgbClr val="808000"/>
                </a:solidFill>
              </a:rPr>
              <a:t> </a:t>
            </a:r>
            <a:r>
              <a:rPr lang="ru-RU" sz="2000" dirty="0" err="1" smtClean="0">
                <a:solidFill>
                  <a:srgbClr val="808000"/>
                </a:solidFill>
              </a:rPr>
              <a:t>тримає</a:t>
            </a:r>
            <a:r>
              <a:rPr lang="ru-RU" sz="2000" dirty="0" smtClean="0">
                <a:solidFill>
                  <a:srgbClr val="808000"/>
                </a:solidFill>
              </a:rPr>
              <a:t> призму </a:t>
            </a:r>
            <a:r>
              <a:rPr lang="ru-RU" sz="2000" dirty="0" err="1" smtClean="0">
                <a:solidFill>
                  <a:srgbClr val="808000"/>
                </a:solidFill>
              </a:rPr>
              <a:t>і</a:t>
            </a:r>
            <a:r>
              <a:rPr lang="ru-RU" sz="2000" dirty="0" smtClean="0">
                <a:solidFill>
                  <a:srgbClr val="808000"/>
                </a:solidFill>
              </a:rPr>
              <a:t> там </a:t>
            </a:r>
            <a:r>
              <a:rPr lang="ru-RU" sz="2000" dirty="0" err="1" smtClean="0">
                <a:solidFill>
                  <a:srgbClr val="808000"/>
                </a:solidFill>
              </a:rPr>
              <a:t>є</a:t>
            </a:r>
            <a:r>
              <a:rPr lang="ru-RU" sz="2000" dirty="0" smtClean="0">
                <a:solidFill>
                  <a:srgbClr val="808000"/>
                </a:solidFill>
              </a:rPr>
              <a:t> слова: </a:t>
            </a:r>
            <a:r>
              <a:rPr lang="ru-RU" sz="2000" b="1" i="1" dirty="0" smtClean="0">
                <a:solidFill>
                  <a:srgbClr val="009900"/>
                </a:solidFill>
              </a:rPr>
              <a:t>«</a:t>
            </a:r>
            <a:r>
              <a:rPr lang="ru-RU" sz="2000" b="1" i="1" dirty="0" err="1" smtClean="0">
                <a:solidFill>
                  <a:srgbClr val="009900"/>
                </a:solidFill>
              </a:rPr>
              <a:t>Він</a:t>
            </a:r>
            <a:r>
              <a:rPr lang="ru-RU" sz="20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досліджував</a:t>
            </a:r>
            <a:r>
              <a:rPr lang="ru-RU" sz="20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різноманіття</a:t>
            </a:r>
            <a:r>
              <a:rPr lang="ru-RU" sz="20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світлових</a:t>
            </a:r>
            <a:r>
              <a:rPr lang="ru-RU" sz="20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променів</a:t>
            </a:r>
            <a:r>
              <a:rPr lang="ru-RU" sz="20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і</a:t>
            </a:r>
            <a:r>
              <a:rPr lang="ru-RU" sz="20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різні</a:t>
            </a:r>
            <a:r>
              <a:rPr lang="ru-RU" sz="20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властивості</a:t>
            </a:r>
            <a:r>
              <a:rPr lang="ru-RU" sz="20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кольорів</a:t>
            </a:r>
            <a:r>
              <a:rPr lang="ru-RU" sz="2000" b="1" i="1" dirty="0" smtClean="0">
                <a:solidFill>
                  <a:srgbClr val="009900"/>
                </a:solidFill>
              </a:rPr>
              <a:t>,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чого</a:t>
            </a:r>
            <a:r>
              <a:rPr lang="ru-RU" sz="20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раніше</a:t>
            </a:r>
            <a:r>
              <a:rPr lang="ru-RU" sz="20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ніхто</a:t>
            </a:r>
            <a:r>
              <a:rPr lang="ru-RU" sz="2000" b="1" i="1" dirty="0" smtClean="0">
                <a:solidFill>
                  <a:srgbClr val="009900"/>
                </a:solidFill>
              </a:rPr>
              <a:t> не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підозрював</a:t>
            </a:r>
            <a:r>
              <a:rPr lang="ru-RU" sz="2000" b="1" i="1" dirty="0" smtClean="0">
                <a:solidFill>
                  <a:srgbClr val="009900"/>
                </a:solidFill>
              </a:rPr>
              <a:t>».</a:t>
            </a:r>
            <a:r>
              <a:rPr lang="ru-RU" sz="2000" b="1" i="1" dirty="0" smtClean="0">
                <a:solidFill>
                  <a:srgbClr val="808000"/>
                </a:solidFill>
              </a:rPr>
              <a:t> </a:t>
            </a:r>
          </a:p>
        </p:txBody>
      </p:sp>
      <p:pic>
        <p:nvPicPr>
          <p:cNvPr id="4103" name="Picture 7" descr="PH07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30575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85728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6699"/>
                </a:solidFill>
              </a:rPr>
              <a:t>Дослід Ньютона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pic>
        <p:nvPicPr>
          <p:cNvPr id="5131" name="Picture 11" descr="Image00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12875"/>
            <a:ext cx="6985000" cy="3384550"/>
          </a:xfrm>
          <a:noFill/>
        </p:spPr>
      </p:pic>
      <p:sp>
        <p:nvSpPr>
          <p:cNvPr id="512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1258888" y="4941888"/>
            <a:ext cx="6775450" cy="17097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400" smtClean="0">
                <a:solidFill>
                  <a:srgbClr val="808000"/>
                </a:solidFill>
              </a:rPr>
              <a:t>Ньютон через отвір в ставні пропускав в кімнату світловий пучок. Падаючи на скляну призму він заломлювався і давав на стіні зображення веселкової смужки.</a:t>
            </a:r>
            <a:endParaRPr lang="ru-RU" sz="2400" smtClean="0">
              <a:solidFill>
                <a:srgbClr val="8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6699"/>
                </a:solidFill>
              </a:rPr>
              <a:t>Спектр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476375" y="5461000"/>
            <a:ext cx="7056438" cy="1397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mtClean="0">
                <a:solidFill>
                  <a:srgbClr val="808000"/>
                </a:solidFill>
              </a:rPr>
              <a:t>Сім кольорів, розсташовані в певній послідовності утворюють спектр.</a:t>
            </a:r>
            <a:endParaRPr lang="ru-RU" smtClean="0">
              <a:solidFill>
                <a:srgbClr val="808000"/>
              </a:solidFill>
            </a:endParaRPr>
          </a:p>
        </p:txBody>
      </p:sp>
      <p:pic>
        <p:nvPicPr>
          <p:cNvPr id="8201" name="Picture 9" descr="de34_01_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36718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з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12875"/>
            <a:ext cx="38163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6699"/>
                </a:solidFill>
              </a:rPr>
              <a:t>Сім кольорів</a:t>
            </a:r>
            <a:endParaRPr lang="ru-RU" b="1" dirty="0" smtClean="0">
              <a:solidFill>
                <a:srgbClr val="666699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57563"/>
            <a:ext cx="4897438" cy="15843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uk-UA" sz="2000" smtClean="0">
                <a:solidFill>
                  <a:srgbClr val="808000"/>
                </a:solidFill>
              </a:rPr>
              <a:t>Сім основних кольорів із веселки</a:t>
            </a:r>
          </a:p>
          <a:p>
            <a:pPr eaLnBrk="1" hangingPunct="1">
              <a:buFontTx/>
              <a:buNone/>
            </a:pPr>
            <a:r>
              <a:rPr lang="uk-UA" sz="2000" smtClean="0">
                <a:solidFill>
                  <a:srgbClr val="808000"/>
                </a:solidFill>
              </a:rPr>
              <a:t>Дружно шикують веселий парад.</a:t>
            </a:r>
          </a:p>
          <a:p>
            <a:pPr eaLnBrk="1" hangingPunct="1">
              <a:buFontTx/>
              <a:buNone/>
            </a:pPr>
            <a:r>
              <a:rPr lang="uk-UA" sz="2000" smtClean="0">
                <a:solidFill>
                  <a:srgbClr val="808000"/>
                </a:solidFill>
              </a:rPr>
              <a:t>Зверху - червоний, оранжевий нижче,</a:t>
            </a:r>
          </a:p>
          <a:p>
            <a:pPr eaLnBrk="1" hangingPunct="1">
              <a:buFontTx/>
              <a:buNone/>
            </a:pPr>
            <a:r>
              <a:rPr lang="uk-UA" sz="2000" smtClean="0">
                <a:solidFill>
                  <a:srgbClr val="808000"/>
                </a:solidFill>
              </a:rPr>
              <a:t>Жовтий, зелений… і знов світлопад.</a:t>
            </a:r>
            <a:endParaRPr lang="ru-RU" sz="2000" smtClean="0">
              <a:solidFill>
                <a:srgbClr val="808000"/>
              </a:solidFill>
            </a:endParaRPr>
          </a:p>
        </p:txBody>
      </p:sp>
      <p:pic>
        <p:nvPicPr>
          <p:cNvPr id="13317" name="Picture 5" descr="12n-i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848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348038" y="5013325"/>
            <a:ext cx="48974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uk-UA" sz="2000">
                <a:solidFill>
                  <a:srgbClr val="808000"/>
                </a:solidFill>
              </a:rPr>
              <a:t>Плавно спливає зелений в блакитний,</a:t>
            </a:r>
          </a:p>
          <a:p>
            <a:pPr marL="342900" indent="-342900">
              <a:spcBef>
                <a:spcPct val="20000"/>
              </a:spcBef>
            </a:pPr>
            <a:r>
              <a:rPr lang="uk-UA" sz="2000">
                <a:solidFill>
                  <a:srgbClr val="808000"/>
                </a:solidFill>
              </a:rPr>
              <a:t>Синій в підмогу приходить йому,</a:t>
            </a:r>
          </a:p>
          <a:p>
            <a:pPr marL="342900" indent="-342900">
              <a:spcBef>
                <a:spcPct val="20000"/>
              </a:spcBef>
            </a:pPr>
            <a:r>
              <a:rPr lang="uk-UA" sz="2000">
                <a:solidFill>
                  <a:srgbClr val="808000"/>
                </a:solidFill>
              </a:rPr>
              <a:t>А фіолетовий колір спокійний</a:t>
            </a:r>
          </a:p>
          <a:p>
            <a:pPr marL="342900" indent="-342900">
              <a:spcBef>
                <a:spcPct val="20000"/>
              </a:spcBef>
            </a:pPr>
            <a:r>
              <a:rPr lang="uk-UA" sz="2000">
                <a:solidFill>
                  <a:srgbClr val="808000"/>
                </a:solidFill>
              </a:rPr>
              <a:t>Тихо ладнає найнижчу дугу.</a:t>
            </a:r>
            <a:endParaRPr lang="ru-RU" sz="2000">
              <a:solidFill>
                <a:srgbClr val="8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666699"/>
                </a:solidFill>
              </a:rPr>
              <a:t>Дисперсія світла</a:t>
            </a:r>
            <a:endParaRPr lang="ru-RU" b="1" smtClean="0">
              <a:solidFill>
                <a:srgbClr val="666699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>
          <a:xfrm>
            <a:off x="250825" y="4868863"/>
            <a:ext cx="8713788" cy="17605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b="1" i="1" smtClean="0">
                <a:solidFill>
                  <a:srgbClr val="009900"/>
                </a:solidFill>
              </a:rPr>
              <a:t>Залежність швидкості</a:t>
            </a:r>
            <a:r>
              <a:rPr lang="uk-UA" smtClean="0">
                <a:solidFill>
                  <a:srgbClr val="808000"/>
                </a:solidFill>
              </a:rPr>
              <a:t> поширення пучка світла в певному середовищі </a:t>
            </a:r>
            <a:r>
              <a:rPr lang="uk-UA" b="1" i="1" smtClean="0">
                <a:solidFill>
                  <a:srgbClr val="009900"/>
                </a:solidFill>
              </a:rPr>
              <a:t>від кольору пучка</a:t>
            </a:r>
            <a:r>
              <a:rPr lang="uk-UA" smtClean="0">
                <a:solidFill>
                  <a:srgbClr val="808000"/>
                </a:solidFill>
              </a:rPr>
              <a:t> називають </a:t>
            </a:r>
            <a:r>
              <a:rPr lang="uk-UA" b="1" i="1" smtClean="0">
                <a:solidFill>
                  <a:srgbClr val="009900"/>
                </a:solidFill>
              </a:rPr>
              <a:t>дисперсією світла</a:t>
            </a:r>
            <a:r>
              <a:rPr lang="uk-UA" smtClean="0">
                <a:solidFill>
                  <a:srgbClr val="808000"/>
                </a:solidFill>
              </a:rPr>
              <a:t>.</a:t>
            </a:r>
            <a:endParaRPr lang="ru-RU" smtClean="0">
              <a:solidFill>
                <a:srgbClr val="808000"/>
              </a:solidFill>
            </a:endParaRPr>
          </a:p>
        </p:txBody>
      </p:sp>
      <p:pic>
        <p:nvPicPr>
          <p:cNvPr id="6152" name="Picture 8" descr="ri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268413"/>
            <a:ext cx="597693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666699"/>
                </a:solidFill>
              </a:rPr>
              <a:t>Розташування кольорів</a:t>
            </a:r>
            <a:endParaRPr lang="ru-RU" b="1" smtClean="0">
              <a:solidFill>
                <a:srgbClr val="666699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5229225"/>
            <a:ext cx="7715250" cy="13287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800" smtClean="0">
                <a:solidFill>
                  <a:srgbClr val="808000"/>
                </a:solidFill>
              </a:rPr>
              <a:t>Пучки світла, що мають </a:t>
            </a:r>
            <a:r>
              <a:rPr lang="uk-UA" sz="2800" i="1" smtClean="0">
                <a:solidFill>
                  <a:srgbClr val="009900"/>
                </a:solidFill>
              </a:rPr>
              <a:t>меншу швидкість</a:t>
            </a:r>
            <a:r>
              <a:rPr lang="uk-UA" sz="2800" smtClean="0">
                <a:solidFill>
                  <a:srgbClr val="808000"/>
                </a:solidFill>
              </a:rPr>
              <a:t> поширення, </a:t>
            </a:r>
            <a:r>
              <a:rPr lang="uk-UA" sz="2800" i="1" smtClean="0">
                <a:solidFill>
                  <a:srgbClr val="009900"/>
                </a:solidFill>
              </a:rPr>
              <a:t>заломлюються більше</a:t>
            </a:r>
            <a:r>
              <a:rPr lang="uk-UA" sz="2800" smtClean="0">
                <a:solidFill>
                  <a:srgbClr val="808000"/>
                </a:solidFill>
              </a:rPr>
              <a:t>.</a:t>
            </a:r>
            <a:endParaRPr lang="ru-RU" sz="2800" smtClean="0">
              <a:solidFill>
                <a:srgbClr val="808000"/>
              </a:solidFill>
            </a:endParaRPr>
          </a:p>
        </p:txBody>
      </p:sp>
      <p:pic>
        <p:nvPicPr>
          <p:cNvPr id="18436" name="Picture 4" descr="світло з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8102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805</TotalTime>
  <Words>737</Words>
  <Application>Microsoft Office PowerPoint</Application>
  <PresentationFormat>Екран (4:3)</PresentationFormat>
  <Paragraphs>104</Paragraphs>
  <Slides>35</Slides>
  <Notes>5</Notes>
  <HiddenSlides>0</HiddenSlides>
  <MMClips>1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Constantia</vt:lpstr>
      <vt:lpstr>Tahoma</vt:lpstr>
      <vt:lpstr>Times New Roman</vt:lpstr>
      <vt:lpstr>Wingdings 2</vt:lpstr>
      <vt:lpstr>Поток</vt:lpstr>
      <vt:lpstr>Microsoft Equation 3.0</vt:lpstr>
      <vt:lpstr>Дисперсія світла.Спектроскоп. Неперервний спектр світла  фізика 11 клас 11.02.2021</vt:lpstr>
      <vt:lpstr>План вивчення нової теми</vt:lpstr>
      <vt:lpstr>1. Вивчаємо розкладання білого світла в спектр</vt:lpstr>
      <vt:lpstr>Ісаак Ньютон</vt:lpstr>
      <vt:lpstr>Дослід Ньютона</vt:lpstr>
      <vt:lpstr>Спектр</vt:lpstr>
      <vt:lpstr>Сім кольорів</vt:lpstr>
      <vt:lpstr>Дисперсія світла</vt:lpstr>
      <vt:lpstr>Розташування кольорів</vt:lpstr>
      <vt:lpstr>Спектральний склад світла. </vt:lpstr>
      <vt:lpstr>ПОЯСНЕННЯ ДИСПЕРСІЇ</vt:lpstr>
      <vt:lpstr>Презентація PowerPoint</vt:lpstr>
      <vt:lpstr>2. Характеризуємо кольори </vt:lpstr>
      <vt:lpstr>Синтез білого кольору</vt:lpstr>
      <vt:lpstr>Презентація PowerPoint</vt:lpstr>
      <vt:lpstr>Спектральный круг</vt:lpstr>
      <vt:lpstr>Презентація PowerPoint</vt:lpstr>
      <vt:lpstr>Основними  кольорами є</vt:lpstr>
      <vt:lpstr>Основні кольори</vt:lpstr>
      <vt:lpstr>Презентація PowerPoint</vt:lpstr>
      <vt:lpstr>Утворення  кольорів</vt:lpstr>
      <vt:lpstr>Закони поєднання кольорів</vt:lpstr>
      <vt:lpstr>3. З'ясовуємо, чому світ є різноколірним </vt:lpstr>
      <vt:lpstr>Кольори непрозорих тіл</vt:lpstr>
      <vt:lpstr>Кольори прозорих тіл</vt:lpstr>
      <vt:lpstr>Світ крізь кольорове скло</vt:lpstr>
      <vt:lpstr>Презентація PowerPoint</vt:lpstr>
      <vt:lpstr>Чому виникає веселка</vt:lpstr>
      <vt:lpstr>Веселка. </vt:lpstr>
      <vt:lpstr>Презентація PowerPoint</vt:lpstr>
      <vt:lpstr>Презентація PowerPoint</vt:lpstr>
      <vt:lpstr>Презентація PowerPoint</vt:lpstr>
      <vt:lpstr>Пояснити дане явище</vt:lpstr>
      <vt:lpstr>Презентація PowerPoint</vt:lpstr>
      <vt:lpstr>Домашній експеримент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Дисперсія світла</dc:title>
  <dc:creator>User</dc:creator>
  <cp:lastModifiedBy>RePack by Diakov</cp:lastModifiedBy>
  <cp:revision>53</cp:revision>
  <dcterms:created xsi:type="dcterms:W3CDTF">2009-02-14T08:31:10Z</dcterms:created>
  <dcterms:modified xsi:type="dcterms:W3CDTF">2021-03-25T15:56:03Z</dcterms:modified>
</cp:coreProperties>
</file>