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80" r:id="rId3"/>
    <p:sldId id="258" r:id="rId4"/>
    <p:sldId id="262" r:id="rId5"/>
    <p:sldId id="264" r:id="rId6"/>
    <p:sldId id="277" r:id="rId7"/>
    <p:sldId id="271" r:id="rId8"/>
    <p:sldId id="274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66FF33"/>
    <a:srgbClr val="99FF99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47" d="100"/>
          <a:sy n="47" d="100"/>
        </p:scale>
        <p:origin x="354" y="3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41756765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Shape 5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695877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831189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Shape 90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7461003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3" name="Shape 10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879796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Shape 14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" name="Shape 14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8622618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4" name="Shape 16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7286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Shape 23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/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gradFill flip="none" rotWithShape="1">
          <a:gsLst>
            <a:gs pos="0">
              <a:srgbClr val="99FF99"/>
            </a:gs>
            <a:gs pos="50000">
              <a:srgbClr val="66FF33"/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>
                <a:spcBef>
                  <a:spcPts val="0"/>
                </a:spcBef>
                <a:spcAft>
                  <a:spcPts val="0"/>
                </a:spcAft>
                <a:buNone/>
              </a:pPr>
              <a:t>‹№›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video" Target="file:///F:\III%20TYP%202018\27&#1082;&#1074;&#1110;&#1090;&#1085;&#1103;\02_04_01_02.avi" TargetMode="External"/><Relationship Id="rId1" Type="http://schemas.microsoft.com/office/2007/relationships/media" Target="file:///F:\III%20TYP%202018\27&#1082;&#1074;&#1110;&#1090;&#1085;&#1103;\02_04_01_02.avi" TargetMode="Externa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ÐÐ°ÑÑÐ¸Ð½ÐºÐ¸ Ð¿Ð¾ Ð·Ð°Ð¿ÑÐ¾ÑÑ Ð»ÑÐ½ÑÑ ÐµÐ»ÐµÐºÑÑÐ¾Ð¿ÐµÑÐµÐ´Ð°Ñ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4" name="Shape 54"/>
          <p:cNvSpPr txBox="1">
            <a:spLocks noGrp="1"/>
          </p:cNvSpPr>
          <p:nvPr>
            <p:ph type="ctrTitle"/>
          </p:nvPr>
        </p:nvSpPr>
        <p:spPr>
          <a:xfrm>
            <a:off x="623400" y="145861"/>
            <a:ext cx="8520600" cy="1584968"/>
          </a:xfrm>
          <a:prstGeom prst="rect">
            <a:avLst/>
          </a:prstGeom>
          <a:solidFill>
            <a:schemeClr val="bg1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algn="r"/>
            <a:r>
              <a:rPr lang="uk-UA" sz="2800" i="1" dirty="0" smtClean="0"/>
              <a:t>Розум полягає не тільки в знанні,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i="1" dirty="0" smtClean="0"/>
              <a:t>але й в умінні застосовувати знання на ділі.</a:t>
            </a:r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uk-UA" sz="2800" i="1" dirty="0" err="1" smtClean="0"/>
              <a:t>Арістотель</a:t>
            </a:r>
            <a:r>
              <a:rPr lang="uk-UA" sz="2800" i="1" dirty="0" smtClean="0"/>
              <a:t>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Фізика </a:t>
            </a:r>
            <a:br>
              <a:rPr lang="uk-UA" dirty="0" smtClean="0"/>
            </a:br>
            <a:r>
              <a:rPr lang="uk-UA" dirty="0" smtClean="0"/>
              <a:t>11 клас 27.09.2021 </a:t>
            </a:r>
            <a:r>
              <a:rPr lang="uk-UA" dirty="0" smtClean="0"/>
              <a:t>р.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Тема </a:t>
            </a:r>
            <a:r>
              <a:rPr lang="uk-UA" dirty="0" smtClean="0"/>
              <a:t>уроку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Електричний струм у металах.</a:t>
            </a:r>
            <a:br>
              <a:rPr lang="uk-UA" dirty="0" smtClean="0"/>
            </a:br>
            <a:r>
              <a:rPr lang="uk-UA" dirty="0" smtClean="0"/>
              <a:t>Надпровідність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3809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9195131">
            <a:off x="568084" y="538161"/>
            <a:ext cx="1683882" cy="23788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Picture 5" descr="ÐÐ°ÑÑÐ¸Ð½ÐºÐ¸ Ð¿Ð¾ Ð·Ð°Ð¿ÑÐ¾ÑÑ Ð»Ð°Ð¼Ð¿Ð¾ÑÐºÐ°"/>
          <p:cNvPicPr>
            <a:picLocks noChangeAspect="1" noChangeArrowheads="1"/>
          </p:cNvPicPr>
          <p:nvPr/>
        </p:nvPicPr>
        <p:blipFill>
          <a:blip r:embed="rId4"/>
          <a:srcRect l="16300" r="15128"/>
          <a:stretch>
            <a:fillRect/>
          </a:stretch>
        </p:blipFill>
        <p:spPr bwMode="auto">
          <a:xfrm>
            <a:off x="3171861" y="446315"/>
            <a:ext cx="2586682" cy="2675392"/>
          </a:xfrm>
          <a:prstGeom prst="rect">
            <a:avLst/>
          </a:prstGeom>
          <a:noFill/>
        </p:spPr>
      </p:pic>
      <p:sp>
        <p:nvSpPr>
          <p:cNvPr id="5" name="Shape 54"/>
          <p:cNvSpPr txBox="1">
            <a:spLocks/>
          </p:cNvSpPr>
          <p:nvPr/>
        </p:nvSpPr>
        <p:spPr>
          <a:xfrm>
            <a:off x="333479" y="163287"/>
            <a:ext cx="8462177" cy="870858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tabLst/>
              <a:defRPr/>
            </a:pPr>
            <a:r>
              <a:rPr kumimoji="0" lang="uk-UA" sz="4400" b="0" i="0" u="none" strike="noStrike" kern="0" cap="none" spc="0" normalizeH="0" baseline="0" dirty="0" smtClean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  <a:sym typeface="Arial"/>
              </a:rPr>
              <a:t>Електричний струм у металах</a:t>
            </a:r>
            <a:endParaRPr kumimoji="0" lang="uk-UA" sz="4400" b="0" i="0" u="none" strike="noStrike" kern="0" cap="none" spc="0" normalizeH="0" baseline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+mn-ea"/>
              <a:cs typeface="+mn-cs"/>
              <a:sym typeface="Arial"/>
            </a:endParaRPr>
          </a:p>
        </p:txBody>
      </p:sp>
      <p:pic>
        <p:nvPicPr>
          <p:cNvPr id="34823" name="Picture 7" descr="ÐÐ°ÑÑÐ¸Ð½ÐºÐ¸ Ð¿Ð¾ Ð·Ð°Ð¿ÑÐ¾ÑÑ Ð»Ð°Ð¼Ð¿Ð¾ÑÐºÐ°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2272615">
            <a:off x="7021890" y="971028"/>
            <a:ext cx="1667172" cy="2054011"/>
          </a:xfrm>
          <a:prstGeom prst="rect">
            <a:avLst/>
          </a:prstGeom>
          <a:noFill/>
        </p:spPr>
      </p:pic>
      <p:sp>
        <p:nvSpPr>
          <p:cNvPr id="12" name="Прямоугольник 11"/>
          <p:cNvSpPr/>
          <p:nvPr/>
        </p:nvSpPr>
        <p:spPr>
          <a:xfrm>
            <a:off x="6032671" y="2819401"/>
            <a:ext cx="3111329" cy="1384995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33CC"/>
                </a:solidFill>
                <a:effectLst/>
              </a:rPr>
              <a:t>Познайомитись з явищем надпровідності 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33CC"/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135086" y="2906487"/>
            <a:ext cx="3111329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  <a:effectLst/>
              </a:rPr>
              <a:t>Дізнатись, як</a:t>
            </a:r>
          </a:p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</a:rPr>
              <a:t>залежить опір</a:t>
            </a:r>
            <a:endParaRPr lang="uk-UA" sz="2800" b="1" cap="none" spc="0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effectLst/>
            </a:endParaRPr>
          </a:p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6600"/>
                </a:solidFill>
              </a:rPr>
              <a:t>металів від температури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6600"/>
              </a:solidFill>
              <a:effectLst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2400" y="2645230"/>
            <a:ext cx="3111329" cy="224676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33CC"/>
                </a:solidFill>
                <a:effectLst/>
              </a:rPr>
              <a:t>З’ясувати природу</a:t>
            </a:r>
          </a:p>
          <a:p>
            <a:pPr algn="ctr"/>
            <a:r>
              <a:rPr lang="uk-UA" sz="28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33CC"/>
                </a:solidFill>
                <a:effectLst/>
              </a:rPr>
              <a:t>електричного струму</a:t>
            </a:r>
          </a:p>
          <a:p>
            <a:pPr algn="ctr"/>
            <a:r>
              <a:rPr lang="uk-U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rgbClr val="0033CC"/>
                </a:solidFill>
              </a:rPr>
              <a:t>в металах</a:t>
            </a:r>
            <a:endParaRPr lang="ru-RU" sz="28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rgbClr val="0033CC"/>
              </a:solidFill>
              <a:effectLst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2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2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2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2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600"/>
                            </p:stCondLst>
                            <p:childTnLst>
                              <p:par>
                                <p:cTn id="2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6100"/>
                            </p:stCondLst>
                            <p:childTnLst>
                              <p:par>
                                <p:cTn id="34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3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3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3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3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2" grpId="0"/>
      <p:bldP spid="13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 txBox="1">
            <a:spLocks noGrp="1"/>
          </p:cNvSpPr>
          <p:nvPr>
            <p:ph type="title"/>
          </p:nvPr>
        </p:nvSpPr>
        <p:spPr>
          <a:xfrm>
            <a:off x="311700" y="216425"/>
            <a:ext cx="8520600" cy="11116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uk-UA" altLang="ru-RU" b="1" dirty="0" smtClean="0">
                <a:solidFill>
                  <a:srgbClr val="C00000"/>
                </a:solidFill>
                <a:latin typeface="Calibri" pitchFamily="34" charset="0"/>
              </a:rPr>
              <a:t>Електронна теорія провідності металів створена наприкінці 19 – початку 20 століття.</a:t>
            </a:r>
            <a:r>
              <a:rPr lang="uk-UA" altLang="ru-RU" dirty="0" smtClean="0">
                <a:latin typeface="Calibri" pitchFamily="34" charset="0"/>
              </a:rPr>
              <a:t/>
            </a:r>
            <a:br>
              <a:rPr lang="uk-UA" altLang="ru-RU" dirty="0" smtClean="0">
                <a:latin typeface="Calibri" pitchFamily="34" charset="0"/>
              </a:rPr>
            </a:br>
            <a:endParaRPr dirty="0"/>
          </a:p>
        </p:txBody>
      </p:sp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311700" y="1589315"/>
            <a:ext cx="8520600" cy="297956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>
              <a:buNone/>
            </a:pPr>
            <a:r>
              <a:rPr lang="uk-UA" altLang="ru-RU" sz="3200" b="1" dirty="0" smtClean="0">
                <a:solidFill>
                  <a:schemeClr val="tx1"/>
                </a:solidFill>
                <a:latin typeface="Calibri" pitchFamily="34" charset="0"/>
              </a:rPr>
              <a:t>Це доведено класичними дослідами :</a:t>
            </a:r>
          </a:p>
          <a:p>
            <a:r>
              <a:rPr lang="uk-UA" altLang="ru-RU" sz="2400" dirty="0" smtClean="0">
                <a:solidFill>
                  <a:schemeClr val="tx1"/>
                </a:solidFill>
                <a:latin typeface="Calibri" pitchFamily="34" charset="0"/>
              </a:rPr>
              <a:t>К.</a:t>
            </a:r>
            <a:r>
              <a:rPr lang="uk-UA" altLang="ru-RU" sz="2400" dirty="0" err="1" smtClean="0">
                <a:solidFill>
                  <a:schemeClr val="tx1"/>
                </a:solidFill>
                <a:latin typeface="Calibri" pitchFamily="34" charset="0"/>
              </a:rPr>
              <a:t>Рикке</a:t>
            </a:r>
            <a:r>
              <a:rPr lang="uk-UA" altLang="ru-RU" sz="2400" dirty="0" smtClean="0">
                <a:solidFill>
                  <a:schemeClr val="tx1"/>
                </a:solidFill>
                <a:latin typeface="Calibri" pitchFamily="34" charset="0"/>
              </a:rPr>
              <a:t> (1901 р.) - німецький фізик; </a:t>
            </a:r>
          </a:p>
          <a:p>
            <a:r>
              <a:rPr lang="uk-UA" altLang="ru-RU" sz="2400" dirty="0" smtClean="0">
                <a:solidFill>
                  <a:srgbClr val="7030A0"/>
                </a:solidFill>
                <a:latin typeface="Calibri" pitchFamily="34" charset="0"/>
              </a:rPr>
              <a:t>Л.И. </a:t>
            </a:r>
            <a:r>
              <a:rPr lang="uk-UA" altLang="ru-RU" sz="2400" dirty="0" err="1" smtClean="0">
                <a:solidFill>
                  <a:srgbClr val="7030A0"/>
                </a:solidFill>
                <a:latin typeface="Calibri" pitchFamily="34" charset="0"/>
              </a:rPr>
              <a:t>Мандельштамом</a:t>
            </a:r>
            <a:r>
              <a:rPr lang="uk-UA" altLang="ru-RU" sz="2400" dirty="0" smtClean="0">
                <a:solidFill>
                  <a:srgbClr val="7030A0"/>
                </a:solidFill>
                <a:latin typeface="Calibri" pitchFamily="34" charset="0"/>
              </a:rPr>
              <a:t> і Н.Д.</a:t>
            </a:r>
            <a:r>
              <a:rPr lang="uk-UA" altLang="ru-RU" sz="2400" dirty="0" err="1" smtClean="0">
                <a:solidFill>
                  <a:srgbClr val="7030A0"/>
                </a:solidFill>
                <a:latin typeface="Calibri" pitchFamily="34" charset="0"/>
              </a:rPr>
              <a:t>Папалекси</a:t>
            </a:r>
            <a:r>
              <a:rPr lang="uk-UA" altLang="ru-RU" sz="2400" dirty="0" smtClean="0">
                <a:solidFill>
                  <a:srgbClr val="7030A0"/>
                </a:solidFill>
                <a:latin typeface="Calibri" pitchFamily="34" charset="0"/>
              </a:rPr>
              <a:t> (1913 р.) - наші співвітчизники;</a:t>
            </a:r>
          </a:p>
          <a:p>
            <a:r>
              <a:rPr lang="uk-UA" altLang="ru-RU" sz="2400" dirty="0" smtClean="0">
                <a:solidFill>
                  <a:srgbClr val="7030A0"/>
                </a:solidFill>
                <a:latin typeface="Calibri" pitchFamily="34" charset="0"/>
              </a:rPr>
              <a:t> </a:t>
            </a:r>
            <a:r>
              <a:rPr lang="uk-UA" altLang="ru-RU" sz="2400" dirty="0" smtClean="0">
                <a:solidFill>
                  <a:srgbClr val="C00000"/>
                </a:solidFill>
                <a:latin typeface="Calibri" pitchFamily="34" charset="0"/>
              </a:rPr>
              <a:t>Т.Стюартом і Р.</a:t>
            </a:r>
            <a:r>
              <a:rPr lang="uk-UA" altLang="ru-RU" sz="2400" dirty="0" err="1" smtClean="0">
                <a:solidFill>
                  <a:srgbClr val="C00000"/>
                </a:solidFill>
                <a:latin typeface="Calibri" pitchFamily="34" charset="0"/>
              </a:rPr>
              <a:t>Толменом</a:t>
            </a:r>
            <a:r>
              <a:rPr lang="uk-UA" altLang="ru-RU" sz="2400" dirty="0" smtClean="0">
                <a:solidFill>
                  <a:srgbClr val="C00000"/>
                </a:solidFill>
                <a:latin typeface="Calibri" pitchFamily="34" charset="0"/>
              </a:rPr>
              <a:t> (1916 р.) - американські фізики.</a:t>
            </a:r>
            <a:endParaRPr lang="ru-RU" altLang="ru-RU" sz="2400" dirty="0" smtClean="0">
              <a:solidFill>
                <a:srgbClr val="C00000"/>
              </a:solidFill>
              <a:latin typeface="Calibri" pitchFamily="34" charset="0"/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body" idx="1"/>
          </p:nvPr>
        </p:nvSpPr>
        <p:spPr>
          <a:xfrm>
            <a:off x="3821575" y="1152475"/>
            <a:ext cx="501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11150" y="444500"/>
            <a:ext cx="8521700" cy="573088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uk-UA" sz="32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</a:rPr>
              <a:t>ДОСЛІД МАНДЕЛЬШТАМА-ПАПАЛЕКСІ</a:t>
            </a:r>
            <a:endParaRPr lang="ru-RU" sz="32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02_04_01_02.avi">
            <a:hlinkClick r:id="" action="ppaction://media"/>
          </p:cNvPr>
          <p:cNvPicPr>
            <a:picLocks noChangeAspect="1"/>
          </p:cNvPicPr>
          <p:nvPr>
            <a:videoFile r:link="rId2"/>
            <p:extLst>
              <p:ext uri="{DAA4B4D4-6D71-4841-9C94-3DE7FCFB9230}">
                <p14:media xmlns:p14="http://schemas.microsoft.com/office/powerpoint/2010/main" r:link="rId1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1469572" y="1159328"/>
            <a:ext cx="5312229" cy="398417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3699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11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video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6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63" y="160735"/>
            <a:ext cx="6215062" cy="5847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Явище надпровідності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33351" y="751625"/>
            <a:ext cx="8501063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altLang="ru-RU" sz="1800" dirty="0">
                <a:latin typeface="Calibri" pitchFamily="34" charset="0"/>
              </a:rPr>
              <a:t>У 1911 р. </a:t>
            </a:r>
            <a:r>
              <a:rPr lang="uk-UA" altLang="ru-RU" sz="1800" dirty="0" err="1" smtClean="0">
                <a:latin typeface="Calibri" pitchFamily="34" charset="0"/>
              </a:rPr>
              <a:t>Камерлінг</a:t>
            </a:r>
            <a:r>
              <a:rPr lang="uk-UA" altLang="ru-RU" sz="1800" dirty="0" smtClean="0">
                <a:latin typeface="Calibri" pitchFamily="34" charset="0"/>
              </a:rPr>
              <a:t> </a:t>
            </a:r>
            <a:r>
              <a:rPr lang="uk-UA" altLang="ru-RU" sz="1800" dirty="0" err="1">
                <a:latin typeface="Calibri" pitchFamily="34" charset="0"/>
              </a:rPr>
              <a:t>–Оннес</a:t>
            </a:r>
            <a:r>
              <a:rPr lang="uk-UA" altLang="ru-RU" sz="1800" dirty="0">
                <a:latin typeface="Calibri" pitchFamily="34" charset="0"/>
              </a:rPr>
              <a:t> встановив, що при охолодженні ртуті в рідкому гелії її опір спочатку змінювався поступово, а при досягненні  температури 4,1К різко спадав  до нуля.</a:t>
            </a:r>
          </a:p>
        </p:txBody>
      </p:sp>
      <p:pic>
        <p:nvPicPr>
          <p:cNvPr id="125954" name="Picture 2"/>
          <p:cNvPicPr>
            <a:picLocks noChangeAspect="1" noChangeArrowheads="1"/>
          </p:cNvPicPr>
          <p:nvPr/>
        </p:nvPicPr>
        <p:blipFill>
          <a:blip r:embed="rId2" cstate="print"/>
          <a:srcRect l="41819" t="21831" r="10192" b="5399"/>
          <a:stretch>
            <a:fillRect/>
          </a:stretch>
        </p:blipFill>
        <p:spPr bwMode="auto">
          <a:xfrm>
            <a:off x="1617743" y="1708870"/>
            <a:ext cx="5170410" cy="343463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259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mtClean="0"/>
              <a:t>Дай відповідь</a:t>
            </a:r>
            <a:endParaRPr dirty="0"/>
          </a:p>
        </p:txBody>
      </p:sp>
      <p:sp>
        <p:nvSpPr>
          <p:cNvPr id="149" name="Shape 14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342900" lvl="0">
              <a:spcBef>
                <a:spcPts val="0"/>
              </a:spcBef>
              <a:spcAft>
                <a:spcPts val="1600"/>
              </a:spcAft>
              <a:buAutoNum type="arabicPeriod"/>
            </a:pPr>
            <a:r>
              <a:rPr lang="ru" dirty="0" smtClean="0"/>
              <a:t>Як </a:t>
            </a:r>
            <a:r>
              <a:rPr lang="ru" dirty="0"/>
              <a:t>рухаються електрони провідності в металевому провіднику, коли в ньому</a:t>
            </a:r>
            <a:r>
              <a:rPr lang="ru" dirty="0" smtClean="0"/>
              <a:t>:</a:t>
            </a:r>
          </a:p>
          <a:p>
            <a:pPr marL="342900" lv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dirty="0" smtClean="0"/>
              <a:t>        а</a:t>
            </a:r>
            <a:r>
              <a:rPr lang="ru" dirty="0"/>
              <a:t>) немає електричного поля; б) створене </a:t>
            </a:r>
            <a:r>
              <a:rPr lang="ru" dirty="0" smtClean="0"/>
              <a:t>електричне поле?</a:t>
            </a:r>
            <a:endParaRPr lang="ru" dirty="0"/>
          </a:p>
          <a:p>
            <a:pPr marL="342900" lv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dirty="0" smtClean="0"/>
              <a:t>2. Чому </a:t>
            </a:r>
            <a:r>
              <a:rPr lang="ru" dirty="0"/>
              <a:t>струм при замиканні кола починає текти одночасно по всіх провідниках</a:t>
            </a:r>
            <a:r>
              <a:rPr lang="ru" dirty="0" smtClean="0"/>
              <a:t>?</a:t>
            </a:r>
            <a:endParaRPr lang="ru" dirty="0"/>
          </a:p>
          <a:p>
            <a:pPr marL="342900" lv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dirty="0" smtClean="0"/>
              <a:t>3 .З </a:t>
            </a:r>
            <a:r>
              <a:rPr lang="ru" dirty="0"/>
              <a:t>якою швидкістю поширюється в провіднику електричне поле</a:t>
            </a:r>
            <a:r>
              <a:rPr lang="ru" dirty="0" smtClean="0"/>
              <a:t>?</a:t>
            </a:r>
          </a:p>
          <a:p>
            <a:pPr marL="342900" lvl="0">
              <a:spcBef>
                <a:spcPts val="0"/>
              </a:spcBef>
              <a:spcAft>
                <a:spcPts val="1600"/>
              </a:spcAft>
              <a:buNone/>
            </a:pPr>
            <a:r>
              <a:rPr lang="ru" dirty="0" smtClean="0"/>
              <a:t>4. Які головні технічні труднощі використання надпровідників на практиці?</a:t>
            </a:r>
            <a:r>
              <a:rPr lang="ru" dirty="0"/>
              <a:t/>
            </a:r>
            <a:br>
              <a:rPr lang="ru" dirty="0"/>
            </a:b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Shape 16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>Домашнє завдання</a:t>
            </a:r>
            <a:endParaRPr dirty="0"/>
          </a:p>
        </p:txBody>
      </p:sp>
      <p:sp>
        <p:nvSpPr>
          <p:cNvPr id="167" name="Shape 16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ru" sz="2400" dirty="0">
                <a:solidFill>
                  <a:srgbClr val="C00000"/>
                </a:solidFill>
              </a:rPr>
              <a:t>Параграф </a:t>
            </a:r>
            <a:r>
              <a:rPr lang="ru" sz="2400" dirty="0" smtClean="0">
                <a:solidFill>
                  <a:srgbClr val="C00000"/>
                </a:solidFill>
              </a:rPr>
              <a:t>5 –опраювати</a:t>
            </a:r>
            <a:r>
              <a:rPr lang="ru" sz="2400" dirty="0">
                <a:solidFill>
                  <a:srgbClr val="C00000"/>
                </a:solidFill>
              </a:rPr>
              <a:t/>
            </a:r>
            <a:br>
              <a:rPr lang="ru" sz="2400" dirty="0">
                <a:solidFill>
                  <a:srgbClr val="C00000"/>
                </a:solidFill>
              </a:rPr>
            </a:br>
            <a:r>
              <a:rPr lang="ru" sz="2400" dirty="0">
                <a:solidFill>
                  <a:srgbClr val="C00000"/>
                </a:solidFill>
              </a:rPr>
              <a:t>Вправа </a:t>
            </a:r>
            <a:r>
              <a:rPr lang="ru" sz="2400" dirty="0" smtClean="0">
                <a:solidFill>
                  <a:srgbClr val="C00000"/>
                </a:solidFill>
              </a:rPr>
              <a:t>5 №1,2</a:t>
            </a:r>
            <a:r>
              <a:rPr lang="ru" sz="2400" dirty="0">
                <a:solidFill>
                  <a:srgbClr val="C00000"/>
                </a:solidFill>
              </a:rPr>
              <a:t/>
            </a:r>
            <a:br>
              <a:rPr lang="ru" sz="2400" dirty="0">
                <a:solidFill>
                  <a:srgbClr val="C00000"/>
                </a:solidFill>
              </a:rPr>
            </a:br>
            <a:endParaRPr lang="ru" sz="2400" dirty="0" smtClean="0">
              <a:solidFill>
                <a:srgbClr val="C00000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r>
              <a:rPr lang="uk-UA" sz="2400" dirty="0" smtClean="0">
                <a:solidFill>
                  <a:srgbClr val="C00000"/>
                </a:solidFill>
              </a:rPr>
              <a:t>Напишіть есе на тему «</a:t>
            </a:r>
            <a:r>
              <a:rPr lang="ru-RU" sz="2400" dirty="0" smtClean="0">
                <a:solidFill>
                  <a:srgbClr val="C00000"/>
                </a:solidFill>
              </a:rPr>
              <a:t>Як вплине на </a:t>
            </a:r>
            <a:r>
              <a:rPr lang="ru-RU" sz="2400" dirty="0" err="1" smtClean="0">
                <a:solidFill>
                  <a:srgbClr val="C00000"/>
                </a:solidFill>
              </a:rPr>
              <a:t>енергозбереження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України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пошук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напівпровідників</a:t>
            </a:r>
            <a:r>
              <a:rPr lang="ru-RU" sz="2400" dirty="0" smtClean="0">
                <a:solidFill>
                  <a:srgbClr val="C00000"/>
                </a:solidFill>
              </a:rPr>
              <a:t> та </a:t>
            </a:r>
            <a:r>
              <a:rPr lang="ru-RU" sz="2400" dirty="0" err="1" smtClean="0">
                <a:solidFill>
                  <a:srgbClr val="C00000"/>
                </a:solidFill>
              </a:rPr>
              <a:t>їх</a:t>
            </a:r>
            <a:r>
              <a:rPr lang="ru-RU" sz="2400" dirty="0" smtClean="0">
                <a:solidFill>
                  <a:srgbClr val="C00000"/>
                </a:solidFill>
              </a:rPr>
              <a:t> </a:t>
            </a:r>
            <a:r>
              <a:rPr lang="ru-RU" sz="2400" dirty="0" err="1" smtClean="0">
                <a:solidFill>
                  <a:srgbClr val="C00000"/>
                </a:solidFill>
              </a:rPr>
              <a:t>застосування</a:t>
            </a:r>
            <a:r>
              <a:rPr lang="ru-RU" sz="2400" dirty="0" smtClean="0">
                <a:solidFill>
                  <a:srgbClr val="C00000"/>
                </a:solidFill>
              </a:rPr>
              <a:t>»</a:t>
            </a:r>
            <a:r>
              <a:rPr lang="ru" dirty="0"/>
              <a:t/>
            </a:r>
            <a:br>
              <a:rPr lang="ru" dirty="0"/>
            </a:br>
            <a:endParaRPr lang="ru" dirty="0" smtClean="0"/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lang="ru" dirty="0" smtClean="0"/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lang="ru" dirty="0" smtClean="0"/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lang="ru" dirty="0" smtClean="0"/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lang="ru" dirty="0" smtClean="0"/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lang="ru" dirty="0" smtClean="0"/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lang="ru" dirty="0" smtClean="0"/>
          </a:p>
          <a:p>
            <a:pPr marL="0" lvl="0" indent="0">
              <a:spcBef>
                <a:spcPts val="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186</Words>
  <Application>Microsoft Office PowerPoint</Application>
  <PresentationFormat>Екран (16:9)</PresentationFormat>
  <Paragraphs>32</Paragraphs>
  <Slides>8</Slides>
  <Notes>6</Notes>
  <HiddenSlides>0</HiddenSlides>
  <MMClips>1</MMClips>
  <ScaleCrop>false</ScaleCrop>
  <HeadingPairs>
    <vt:vector size="6" baseType="variant">
      <vt:variant>
        <vt:lpstr>Використані шрифти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8</vt:i4>
      </vt:variant>
    </vt:vector>
  </HeadingPairs>
  <TitlesOfParts>
    <vt:vector size="11" baseType="lpstr">
      <vt:lpstr>Arial</vt:lpstr>
      <vt:lpstr>Calibri</vt:lpstr>
      <vt:lpstr>Simple Light</vt:lpstr>
      <vt:lpstr>Розум полягає не тільки в знанні, але й в умінні застосовувати знання на ділі. Арістотель.</vt:lpstr>
      <vt:lpstr>Фізика  11 клас 27.09.2021 р.  Тема уроку  Електричний струм у металах. Надпровідність </vt:lpstr>
      <vt:lpstr>Презентація PowerPoint</vt:lpstr>
      <vt:lpstr>Електронна теорія провідності металів створена наприкінці 19 – початку 20 століття. </vt:lpstr>
      <vt:lpstr>ДОСЛІД МАНДЕЛЬШТАМА-ПАПАЛЕКСІ</vt:lpstr>
      <vt:lpstr>Презентація PowerPoint</vt:lpstr>
      <vt:lpstr>Дай відповідь</vt:lpstr>
      <vt:lpstr>Домашнє завдання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Електричний струм у металах</dc:title>
  <dc:creator>Пользователь</dc:creator>
  <cp:lastModifiedBy>RePack by Diakov</cp:lastModifiedBy>
  <cp:revision>39</cp:revision>
  <dcterms:modified xsi:type="dcterms:W3CDTF">2021-09-27T08:41:01Z</dcterms:modified>
</cp:coreProperties>
</file>