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83" r:id="rId2"/>
    <p:sldMasterId id="2147483795" r:id="rId3"/>
    <p:sldMasterId id="2147483807" r:id="rId4"/>
    <p:sldMasterId id="2147483819" r:id="rId5"/>
    <p:sldMasterId id="2147483831" r:id="rId6"/>
    <p:sldMasterId id="2147483843" r:id="rId7"/>
    <p:sldMasterId id="2147483855" r:id="rId8"/>
    <p:sldMasterId id="2147483867" r:id="rId9"/>
    <p:sldMasterId id="2147483879" r:id="rId10"/>
    <p:sldMasterId id="2147483891" r:id="rId11"/>
  </p:sldMasterIdLst>
  <p:notesMasterIdLst>
    <p:notesMasterId r:id="rId23"/>
  </p:notesMasterIdLst>
  <p:sldIdLst>
    <p:sldId id="256" r:id="rId12"/>
    <p:sldId id="278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06A3A-1110-4B2F-99E6-C474AA7A0C96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8FA5D-AD4F-42DD-B0BE-DCCB4CA2F8B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0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Shablons\Animation\Ani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429000"/>
            <a:ext cx="5572164" cy="111283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857760"/>
            <a:ext cx="5572164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70E77-45A6-4649-B851-E02493B1366A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9921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C0E5-3470-453B-B69B-2577C2D95E1B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73291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F2F2-8AD2-4129-86AC-12EF724B7378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25552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160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574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156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198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804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43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5178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431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091B-C008-4020-8BC1-12CD660CFEBB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009003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36184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575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3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90DD5-D47E-478A-81AA-EE0BAABE1E4C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6206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FA1B-186D-424E-B9AD-98B85E003226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4029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B83A-3DBF-4463-AC78-81D186EEF40D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0227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0D1F0-858B-47D9-BDF9-40F6981E8F30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1142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27FC9-277F-473B-BA2C-35CDD5C079B1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3730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1CAF-BD41-4766-82A6-680255F6A81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62607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EB89-36AA-4416-8E7F-88E1EC7C3BB8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6863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6DC3-F303-4FE6-98AF-7ED61E129DEF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9879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ED35-134F-47E2-B775-25ED352097AF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6488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EC615-454D-491F-9E4D-8F3428CBD40E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3953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4F31-5F41-4840-9909-7EC709A0417E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4980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DF56-F83F-46EE-9F0A-51F5385FB64B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41252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7878-833B-4A21-BE6C-204590D8AF86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267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EAE6-1752-4194-BD1B-D28B6C2EA00F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6821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2A75-17B1-4ECE-893E-CC723302EA32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63392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3B52-47C1-4020-A194-E0F28AC63A9B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060856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8959-8591-43E6-8270-E7678541D39A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9460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34C69-A9DC-4300-8F60-A46ECB41B0E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0258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4513" y="260350"/>
            <a:ext cx="7772400" cy="1470025"/>
          </a:xfrm>
        </p:spPr>
        <p:txBody>
          <a:bodyPr anchor="b"/>
          <a:lstStyle>
            <a:lvl1pPr algn="r"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12938" y="1751013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A32A4A8-FA41-4E7D-B0E9-F0F65AB9BD80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0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6CF4C-81B5-4970-84E1-479DFC2480E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0231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2607-A39A-4C59-9A9D-BE52DDECA75D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4023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29EA-727A-4B27-9159-9ECC334051C3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35560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BF15D-3124-42F3-B229-D84AE3676A0D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17071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C0E5-3470-453B-B69B-2577C2D95E1B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73291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F2F2-8AD2-4129-86AC-12EF724B7378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25552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16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57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156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1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B76-BCEC-4FEB-91EB-3727034EE900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44545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80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43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517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4314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3618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57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3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238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84538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2A4A8-FA41-4E7D-B0E9-F0F65AB9BD80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29455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B76-BCEC-4FEB-91EB-3727034EE900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2362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311B-6CC7-41F5-8F7B-A50F3B2DED38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663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311B-6CC7-41F5-8F7B-A50F3B2DED38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54351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40A7-8371-493A-A548-C7265176EDA2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7738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1C3A4-F7A4-47FD-AB54-2BB27ACFA755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1001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BE92-FCEE-41AB-B398-634E844B5D52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1308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DC20-B902-4DC5-A9FA-8EE780B76D45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0782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70E77-45A6-4649-B851-E02493B1366A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0162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091B-C008-4020-8BC1-12CD660CFEBB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153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90DD5-D47E-478A-81AA-EE0BAABE1E4C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8502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76200"/>
            <a:ext cx="2132012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243638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FA1B-186D-424E-B9AD-98B85E003226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2965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68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7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40A7-8371-493A-A548-C7265176EDA2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35410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6497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11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7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829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4065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64695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3900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523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976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4513" y="260350"/>
            <a:ext cx="7772400" cy="1470025"/>
          </a:xfrm>
        </p:spPr>
        <p:txBody>
          <a:bodyPr anchor="b"/>
          <a:lstStyle>
            <a:lvl1pPr algn="r"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12938" y="1751013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A32A4A8-FA41-4E7D-B0E9-F0F65AB9BD80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0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1C3A4-F7A4-47FD-AB54-2BB27ACFA755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16390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B76-BCEC-4FEB-91EB-3727034EE900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44545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311B-6CC7-41F5-8F7B-A50F3B2DED38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54351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40A7-8371-493A-A548-C7265176EDA2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35410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1C3A4-F7A4-47FD-AB54-2BB27ACFA755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16390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BE92-FCEE-41AB-B398-634E844B5D52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56455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DC20-B902-4DC5-A9FA-8EE780B76D45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22320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70E77-45A6-4649-B851-E02493B1366A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9921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091B-C008-4020-8BC1-12CD660CFEBB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009003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90DD5-D47E-478A-81AA-EE0BAABE1E4C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62068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FA1B-186D-424E-B9AD-98B85E003226}" type="slidenum">
              <a:rPr lang="en-GB" smtClean="0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4029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BE92-FCEE-41AB-B398-634E844B5D52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56455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B83A-3DBF-4463-AC78-81D186EEF40D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02273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0D1F0-858B-47D9-BDF9-40F6981E8F30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11421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27FC9-277F-473B-BA2C-35CDD5C079B1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37307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1CAF-BD41-4766-82A6-680255F6A81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62607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EB89-36AA-4416-8E7F-88E1EC7C3BB8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68633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6DC3-F303-4FE6-98AF-7ED61E129DEF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98799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ED35-134F-47E2-B775-25ED352097AF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64889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EC615-454D-491F-9E4D-8F3428CBD40E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39537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4F31-5F41-4840-9909-7EC709A0417E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4980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DF56-F83F-46EE-9F0A-51F5385FB64B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4125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DC20-B902-4DC5-A9FA-8EE780B76D45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22320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7878-833B-4A21-BE6C-204590D8AF86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2671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EAE6-1752-4194-BD1B-D28B6C2EA00F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68211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2A75-17B1-4ECE-893E-CC723302EA32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63392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3B52-47C1-4020-A194-E0F28AC63A9B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060856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8959-8591-43E6-8270-E7678541D39A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94604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34C69-A9DC-4300-8F60-A46ECB41B0E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02583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6CF4C-81B5-4970-84E1-479DFC2480E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02318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2607-A39A-4C59-9A9D-BE52DDECA75D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40232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29EA-727A-4B27-9159-9ECC334051C3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35560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BF15D-3124-42F3-B229-D84AE3676A0D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1707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11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5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Shablons\Animation\Animation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28654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26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0AB50BA9-6A47-4EAD-AF91-F8F351A5B1A5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GB" sz="1200" b="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4100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4813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4813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4107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itle-Bar"/>
          <p:cNvPicPr>
            <a:picLocks noChangeAspect="1" noChangeArrowheads="1"/>
          </p:cNvPicPr>
          <p:nvPr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913"/>
            <a:ext cx="87328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1C2E2BC4-688C-4EBE-A863-758C7C8AE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35690C92-0D58-45E3-8AEB-FC9C8A1513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itle-Bar"/>
          <p:cNvPicPr>
            <a:picLocks noChangeAspect="1" noChangeArrowheads="1"/>
          </p:cNvPicPr>
          <p:nvPr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913"/>
            <a:ext cx="87328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9642D03D-4980-4BD9-97E6-2CAF15A27BE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0AB50BA9-6A47-4EAD-AF91-F8F351A5B1A5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GB" sz="1200" b="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4100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4813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4813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4107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2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76200"/>
            <a:ext cx="82296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GB" altLang="ru-RU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GB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1C2E2BC4-688C-4EBE-A863-758C7C8AE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35690C92-0D58-45E3-8AEB-FC9C8A1513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altLang="ru-R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052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smtClean="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8201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smtClean="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8202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smtClean="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059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2100" smtClean="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b="1" smtClean="0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b="1" smtClean="0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itle-Bar"/>
          <p:cNvPicPr>
            <a:picLocks noChangeAspect="1" noChangeArrowheads="1"/>
          </p:cNvPicPr>
          <p:nvPr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913"/>
            <a:ext cx="87328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1C2E2BC4-688C-4EBE-A863-758C7C8AE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35690C92-0D58-45E3-8AEB-FC9C8A1513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itle-Bar"/>
          <p:cNvPicPr>
            <a:picLocks noChangeAspect="1" noChangeArrowheads="1"/>
          </p:cNvPicPr>
          <p:nvPr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913"/>
            <a:ext cx="87328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9642D03D-4980-4BD9-97E6-2CAF15A27BE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7488832" cy="3240359"/>
          </a:xfrm>
        </p:spPr>
        <p:txBody>
          <a:bodyPr>
            <a:normAutofit fontScale="90000"/>
            <a:scene3d>
              <a:camera prst="isometricOffAxis1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700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Квантові постулати Бора</a:t>
            </a:r>
            <a:r>
              <a:rPr lang="en-US" sz="6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en-US" sz="6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6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Фізика 11 клас 18.03.2021</a:t>
            </a:r>
            <a:r>
              <a:rPr lang="en-GB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GB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GB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725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Питання для самоконтролю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/>
          <a:lstStyle/>
          <a:p>
            <a:r>
              <a:rPr lang="uk-UA" dirty="0" smtClean="0"/>
              <a:t>1. Що </a:t>
            </a:r>
            <a:r>
              <a:rPr lang="uk-UA" dirty="0" smtClean="0">
                <a:latin typeface="Bookman Old Style" panose="02050604050505020204" pitchFamily="18" charset="0"/>
              </a:rPr>
              <a:t>запропонував </a:t>
            </a:r>
            <a:r>
              <a:rPr lang="uk-UA" dirty="0" err="1" smtClean="0">
                <a:latin typeface="Bookman Old Style" panose="02050604050505020204" pitchFamily="18" charset="0"/>
              </a:rPr>
              <a:t>Дж.Томсон</a:t>
            </a:r>
            <a:r>
              <a:rPr lang="uk-UA" dirty="0" smtClean="0">
                <a:latin typeface="Bookman Old Style" panose="02050604050505020204" pitchFamily="18" charset="0"/>
              </a:rPr>
              <a:t>?</a:t>
            </a:r>
          </a:p>
          <a:p>
            <a:endParaRPr lang="uk-UA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2.Який дослід провів Резерфорд?</a:t>
            </a:r>
          </a:p>
          <a:p>
            <a:endParaRPr lang="uk-UA" dirty="0" smtClean="0">
              <a:latin typeface="Bookman Old Style" panose="02050604050505020204" pitchFamily="18" charset="0"/>
            </a:endParaRPr>
          </a:p>
          <a:p>
            <a:r>
              <a:rPr lang="uk-UA" dirty="0">
                <a:latin typeface="Bookman Old Style" panose="02050604050505020204" pitchFamily="18" charset="0"/>
              </a:rPr>
              <a:t>3</a:t>
            </a:r>
            <a:r>
              <a:rPr lang="uk-UA" dirty="0" smtClean="0">
                <a:latin typeface="Bookman Old Style" panose="02050604050505020204" pitchFamily="18" charset="0"/>
              </a:rPr>
              <a:t>. </a:t>
            </a:r>
            <a:r>
              <a:rPr lang="uk-UA" dirty="0" smtClean="0">
                <a:latin typeface="Bookman Old Style" panose="02050604050505020204" pitchFamily="18" charset="0"/>
              </a:rPr>
              <a:t>Що лежить в </a:t>
            </a:r>
            <a:r>
              <a:rPr lang="uk-UA" dirty="0">
                <a:latin typeface="Bookman Old Style" panose="02050604050505020204" pitchFamily="18" charset="0"/>
              </a:rPr>
              <a:t>основі теорії </a:t>
            </a:r>
            <a:r>
              <a:rPr lang="uk-UA" dirty="0" smtClean="0">
                <a:latin typeface="Bookman Old Style" panose="02050604050505020204" pitchFamily="18" charset="0"/>
              </a:rPr>
              <a:t>Бора</a:t>
            </a:r>
            <a:r>
              <a:rPr lang="uk-UA" dirty="0" smtClean="0">
                <a:latin typeface="Bookman Old Style" panose="02050604050505020204" pitchFamily="18" charset="0"/>
              </a:rPr>
              <a:t>?</a:t>
            </a:r>
          </a:p>
          <a:p>
            <a:endParaRPr lang="uk-UA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4</a:t>
            </a:r>
            <a:r>
              <a:rPr lang="uk-UA" dirty="0" smtClean="0">
                <a:latin typeface="Bookman Old Style" panose="02050604050505020204" pitchFamily="18" charset="0"/>
              </a:rPr>
              <a:t>.Скільки  </a:t>
            </a:r>
            <a:r>
              <a:rPr lang="uk-UA" dirty="0">
                <a:latin typeface="Bookman Old Style" panose="02050604050505020204" pitchFamily="18" charset="0"/>
              </a:rPr>
              <a:t>п</a:t>
            </a:r>
            <a:r>
              <a:rPr lang="uk-UA" dirty="0" smtClean="0">
                <a:latin typeface="Bookman Old Style" panose="02050604050505020204" pitchFamily="18" charset="0"/>
              </a:rPr>
              <a:t>остулати Бора у вашому підручнику?</a:t>
            </a:r>
            <a:endParaRPr lang="uk-UA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 </a:t>
            </a:r>
            <a:endParaRPr lang="ru-RU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4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Домашнє завдання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Вивчити параграф 36 (пункт 1,2)</a:t>
            </a:r>
          </a:p>
          <a:p>
            <a:r>
              <a:rPr lang="uk-UA" dirty="0" smtClean="0"/>
              <a:t>Вправа 36 (1,2)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Зверніть увагу, в яких одиницях краще брати сталу Планка при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язуванні</a:t>
            </a:r>
            <a:r>
              <a:rPr lang="uk-UA" dirty="0" smtClean="0"/>
              <a:t> задач 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382911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4568"/>
            <a:ext cx="8229600" cy="650875"/>
          </a:xfrm>
        </p:spPr>
        <p:txBody>
          <a:bodyPr/>
          <a:lstStyle/>
          <a:p>
            <a:r>
              <a:rPr lang="uk-UA" sz="3600" dirty="0" smtClean="0"/>
              <a:t> Запишіть план уроку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1.Розвиток уявлень про атоми</a:t>
            </a:r>
          </a:p>
          <a:p>
            <a:r>
              <a:rPr lang="uk-UA" dirty="0" smtClean="0"/>
              <a:t>2,Дослід Резерфорда</a:t>
            </a:r>
          </a:p>
          <a:p>
            <a:r>
              <a:rPr lang="uk-UA" dirty="0" smtClean="0"/>
              <a:t>3. Планетарна модель атома та її якісне </a:t>
            </a:r>
            <a:r>
              <a:rPr lang="uk-UA" dirty="0" err="1" smtClean="0"/>
              <a:t>обгрунтування</a:t>
            </a:r>
            <a:endParaRPr lang="uk-UA" dirty="0" smtClean="0"/>
          </a:p>
          <a:p>
            <a:r>
              <a:rPr lang="uk-UA" dirty="0" smtClean="0"/>
              <a:t>4.Постулати Бора</a:t>
            </a:r>
          </a:p>
          <a:p>
            <a:r>
              <a:rPr lang="uk-UA" dirty="0" smtClean="0"/>
              <a:t>5.Енергетичні рівні атома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01640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76672"/>
                <a:ext cx="6552728" cy="64807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uk-UA" sz="2400" dirty="0">
                    <a:latin typeface="Bookman Old Style" panose="02050604050505020204" pitchFamily="18" charset="0"/>
                  </a:rPr>
                  <a:t>У 1885 році швейцарський фізик І. </a:t>
                </a:r>
                <a:r>
                  <a:rPr lang="uk-UA" sz="2400" dirty="0" err="1">
                    <a:latin typeface="Bookman Old Style" panose="02050604050505020204" pitchFamily="18" charset="0"/>
                  </a:rPr>
                  <a:t>Бальмер</a:t>
                </a:r>
                <a:r>
                  <a:rPr lang="uk-UA" sz="2400" dirty="0">
                    <a:latin typeface="Bookman Old Style" panose="02050604050505020204" pitchFamily="18" charset="0"/>
                  </a:rPr>
                  <a:t> довів, що всі частоти видимої частини спектра випромінювання атома Гідрогену можуть бути обчислені за дуже простою формулою (серія </a:t>
                </a:r>
                <a:r>
                  <a:rPr lang="uk-UA" sz="2400" dirty="0" err="1">
                    <a:latin typeface="Bookman Old Style" panose="02050604050505020204" pitchFamily="18" charset="0"/>
                  </a:rPr>
                  <a:t>Бальмера</a:t>
                </a:r>
                <a:r>
                  <a:rPr lang="uk-UA" sz="2400" dirty="0">
                    <a:latin typeface="Bookman Old Style" panose="02050604050505020204" pitchFamily="18" charset="0"/>
                  </a:rPr>
                  <a:t>):</a:t>
                </a:r>
                <a:endParaRPr lang="en-GB" sz="2400" dirty="0"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𝛎</m:t>
                    </m:r>
                    <m:r>
                      <a:rPr lang="uk-UA" sz="3600" b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f>
                      <m:f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GB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uk-UA" sz="3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uk-UA" sz="36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GB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uk-UA" sz="3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3600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,</a:t>
                </a:r>
                <a:endParaRPr lang="en-GB" sz="3600" b="1" dirty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  <a:p>
                <a:r>
                  <a:rPr lang="uk-UA" sz="2400" dirty="0">
                    <a:latin typeface="Bookman Old Style" panose="02050604050505020204" pitchFamily="18" charset="0"/>
                  </a:rPr>
                  <a:t>де R — величина стала, а m =3, 4, 5, ..., </a:t>
                </a:r>
                <a:endParaRPr lang="uk-UA" sz="2400" dirty="0" smtClean="0">
                  <a:latin typeface="Bookman Old Style" panose="02050604050505020204" pitchFamily="18" charset="0"/>
                </a:endParaRPr>
              </a:p>
              <a:p>
                <a:r>
                  <a:rPr lang="uk-UA" sz="2400" dirty="0">
                    <a:latin typeface="Bookman Old Style" panose="02050604050505020204" pitchFamily="18" charset="0"/>
                  </a:rPr>
                  <a:t>Пізніше, 1900 року, англійським фізиком </a:t>
                </a:r>
                <a:r>
                  <a:rPr lang="uk-UA" sz="2400" dirty="0" err="1">
                    <a:latin typeface="Bookman Old Style" panose="02050604050505020204" pitchFamily="18" charset="0"/>
                  </a:rPr>
                  <a:t>Лайманом</a:t>
                </a:r>
                <a:r>
                  <a:rPr lang="uk-UA" sz="2400" dirty="0">
                    <a:latin typeface="Bookman Old Style" panose="02050604050505020204" pitchFamily="18" charset="0"/>
                  </a:rPr>
                  <a:t> була відкрита серія ліній в ультрафіолетовій частині спектра Гідрогену (серія </a:t>
                </a:r>
                <a:r>
                  <a:rPr lang="uk-UA" sz="2400" dirty="0" err="1">
                    <a:latin typeface="Bookman Old Style" panose="02050604050505020204" pitchFamily="18" charset="0"/>
                  </a:rPr>
                  <a:t>Лаймана</a:t>
                </a:r>
                <a:r>
                  <a:rPr lang="uk-UA" sz="2400" dirty="0">
                    <a:latin typeface="Bookman Old Style" panose="02050604050505020204" pitchFamily="18" charset="0"/>
                  </a:rPr>
                  <a:t>):</a:t>
                </a:r>
                <a:endParaRPr lang="en-GB" sz="24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uk-UA" sz="2400" dirty="0" smtClean="0">
                    <a:latin typeface="Bookman Old Style" panose="0205060405050502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uk-UA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𝛎</m:t>
                    </m:r>
                    <m:r>
                      <a:rPr lang="uk-UA" sz="3600" b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f>
                      <m:f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GB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uk-UA" sz="3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uk-UA" sz="36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GB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uk-UA" sz="3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GB" sz="36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76672"/>
                <a:ext cx="6552728" cy="6480720"/>
              </a:xfrm>
              <a:blipFill rotWithShape="1">
                <a:blip r:embed="rId2"/>
                <a:stretch>
                  <a:fillRect t="-1223" r="-1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47056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53" y="3645024"/>
            <a:ext cx="247056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13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02288" y="319578"/>
                <a:ext cx="8784976" cy="397351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uk-UA" dirty="0" smtClean="0">
                    <a:latin typeface="Bookman Old Style" panose="02050604050505020204" pitchFamily="18" charset="0"/>
                  </a:rPr>
                  <a:t>У 1908 році німецьким фізиком </a:t>
                </a:r>
                <a:r>
                  <a:rPr lang="uk-UA" dirty="0" err="1">
                    <a:latin typeface="Bookman Old Style" panose="02050604050505020204" pitchFamily="18" charset="0"/>
                  </a:rPr>
                  <a:t>Пашеном</a:t>
                </a:r>
                <a:r>
                  <a:rPr lang="uk-UA" dirty="0">
                    <a:latin typeface="Bookman Old Style" panose="02050604050505020204" pitchFamily="18" charset="0"/>
                  </a:rPr>
                  <a:t> була відкрита серія ліній в інфрачервоній частіші спектра Гідрогену (серія </a:t>
                </a:r>
                <a:r>
                  <a:rPr lang="uk-UA" dirty="0" err="1">
                    <a:latin typeface="Bookman Old Style" panose="02050604050505020204" pitchFamily="18" charset="0"/>
                  </a:rPr>
                  <a:t>Пашена</a:t>
                </a:r>
                <a:r>
                  <a:rPr lang="uk-UA" dirty="0">
                    <a:latin typeface="Bookman Old Style" panose="02050604050505020204" pitchFamily="18" charset="0"/>
                  </a:rPr>
                  <a:t>):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800" b="0" i="0" smtClean="0">
                          <a:latin typeface="Cambria Math"/>
                        </a:rPr>
                        <m:t>                          </m:t>
                      </m:r>
                      <m:r>
                        <a:rPr lang="uk-UA" sz="3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𝛎</m:t>
                      </m:r>
                      <m:r>
                        <a:rPr lang="uk-UA" sz="3800" b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800" b="1" i="1">
                          <a:solidFill>
                            <a:srgbClr val="FFFF00"/>
                          </a:solidFill>
                          <a:latin typeface="Cambria Math"/>
                        </a:rPr>
                        <m:t>𝑹</m:t>
                      </m:r>
                      <m:f>
                        <m:fPr>
                          <m:ctrlPr>
                            <a:rPr lang="en-GB" sz="3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3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uk-UA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uk-UA" sz="3800" b="1" i="1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3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3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uk-UA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800" b="1" dirty="0" smtClean="0">
                  <a:latin typeface="Bookman Old Style" panose="02050604050505020204" pitchFamily="18" charset="0"/>
                </a:endParaRPr>
              </a:p>
              <a:p>
                <a:r>
                  <a:rPr lang="uk-UA" dirty="0">
                    <a:latin typeface="Bookman Old Style" panose="02050604050505020204" pitchFamily="18" charset="0"/>
                  </a:rPr>
                  <a:t>Отже, частоту будь-якої лінії в спектрі атома Гідрогену можна подати у вигляді: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800" b="0" i="0" smtClean="0">
                          <a:latin typeface="Cambria Math"/>
                        </a:rPr>
                        <m:t>                          </m:t>
                      </m:r>
                      <m:r>
                        <a:rPr lang="uk-UA" sz="3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𝛎</m:t>
                      </m:r>
                      <m:r>
                        <a:rPr lang="uk-UA" sz="3800" b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800" b="1" i="1">
                          <a:solidFill>
                            <a:srgbClr val="FFFF00"/>
                          </a:solidFill>
                          <a:latin typeface="Cambria Math"/>
                        </a:rPr>
                        <m:t>𝑹</m:t>
                      </m:r>
                      <m:f>
                        <m:fPr>
                          <m:ctrlPr>
                            <a:rPr lang="en-GB" sz="3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3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uk-UA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uk-UA" sz="3800" b="1" i="1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3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3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uk-UA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800" b="1" dirty="0" smtClean="0">
                  <a:latin typeface="Bookman Old Style" panose="02050604050505020204" pitchFamily="18" charset="0"/>
                </a:endParaRPr>
              </a:p>
              <a:p>
                <a:r>
                  <a:rPr lang="uk-UA" dirty="0">
                    <a:latin typeface="Bookman Old Style" panose="02050604050505020204" pitchFamily="18" charset="0"/>
                  </a:rPr>
                  <a:t>Із цієї формули видно, що в спектральних закономірностях особливо важливу роль відіграють цілі числа т і п, так звані </a:t>
                </a:r>
                <a:r>
                  <a:rPr lang="uk-UA" b="1" u="sng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головні квантові числа</a:t>
                </a:r>
                <a:r>
                  <a:rPr lang="uk-UA" b="1" u="sng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.</a:t>
                </a:r>
              </a:p>
              <a:p>
                <a:r>
                  <a:rPr lang="uk-UA" dirty="0">
                    <a:latin typeface="Bookman Old Style" panose="02050604050505020204" pitchFamily="18" charset="0"/>
                  </a:rPr>
                  <a:t>Пояснити </a:t>
                </a:r>
                <a:r>
                  <a:rPr lang="uk-UA" dirty="0" err="1">
                    <a:latin typeface="Bookman Old Style" panose="02050604050505020204" pitchFamily="18" charset="0"/>
                  </a:rPr>
                  <a:t>лінійчастий</a:t>
                </a:r>
                <a:r>
                  <a:rPr lang="uk-UA" dirty="0">
                    <a:latin typeface="Bookman Old Style" panose="02050604050505020204" pitchFamily="18" charset="0"/>
                  </a:rPr>
                  <a:t> спектр випромінювання атомів Гідрогену вдалося лише після створення 1913 року Н. Бором квантової теорії будови атома Гідрогену.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2288" y="319578"/>
                <a:ext cx="8784976" cy="3973518"/>
              </a:xfrm>
              <a:blipFill rotWithShape="1">
                <a:blip r:embed="rId2"/>
                <a:stretch>
                  <a:fillRect t="-1994" r="-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49080"/>
            <a:ext cx="2579365" cy="2466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1"/>
            <a:ext cx="3582952" cy="2466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79913"/>
            <a:ext cx="2039000" cy="2466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102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0648"/>
                <a:ext cx="8856984" cy="648072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uk-UA" b="1" dirty="0">
                    <a:ln w="24500" cmpd="dbl">
                      <a:solidFill>
                        <a:schemeClr val="accent2">
                          <a:shade val="85000"/>
                          <a:satMod val="155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2">
                            <a:tint val="10000"/>
                            <a:satMod val="155000"/>
                          </a:schemeClr>
                        </a:gs>
                        <a:gs pos="60000">
                          <a:schemeClr val="accent2">
                            <a:tint val="30000"/>
                            <a:satMod val="155000"/>
                          </a:schemeClr>
                        </a:gs>
                        <a:gs pos="100000">
                          <a:schemeClr val="accent2">
                            <a:tint val="73000"/>
                            <a:satMod val="155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В основі теорії Бора лежать такі положення</a:t>
                </a:r>
                <a:r>
                  <a:rPr lang="uk-UA" dirty="0" smtClean="0">
                    <a:latin typeface="Bookman Old Style" panose="02050604050505020204" pitchFamily="18" charset="0"/>
                  </a:rPr>
                  <a:t>:</a:t>
                </a:r>
              </a:p>
              <a:p>
                <a:pPr lvl="0"/>
                <a:r>
                  <a:rPr lang="uk-UA" dirty="0" smtClean="0">
                    <a:latin typeface="Bookman Old Style" panose="02050604050505020204" pitchFamily="18" charset="0"/>
                  </a:rPr>
                  <a:t>У </a:t>
                </a:r>
                <a:r>
                  <a:rPr lang="uk-UA" dirty="0">
                    <a:latin typeface="Bookman Old Style" panose="02050604050505020204" pitchFamily="18" charset="0"/>
                  </a:rPr>
                  <a:t>стійкому атомі електрон може рухатися лише по особливих, стаціонарних орбітах, не випромінюючи при цьому електромагнітної енергії;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pPr lvl="0"/>
                <a:r>
                  <a:rPr lang="uk-UA" dirty="0" smtClean="0">
                    <a:latin typeface="Bookman Old Style" panose="02050604050505020204" pitchFamily="18" charset="0"/>
                  </a:rPr>
                  <a:t>Атом </a:t>
                </a:r>
                <a:r>
                  <a:rPr lang="uk-UA" dirty="0">
                    <a:latin typeface="Bookman Old Style" panose="02050604050505020204" pitchFamily="18" charset="0"/>
                  </a:rPr>
                  <a:t>може, переходити л одного стаціонарного стану до іншого. </a:t>
                </a:r>
                <a:r>
                  <a:rPr lang="uk-UA" dirty="0" smtClean="0">
                    <a:latin typeface="Bookman Old Style" panose="02050604050505020204" pitchFamily="18" charset="0"/>
                  </a:rPr>
                  <a:t>Під</a:t>
                </a:r>
                <a:r>
                  <a:rPr lang="ru-RU" dirty="0" smtClean="0">
                    <a:latin typeface="Bookman Old Style" panose="02050604050505020204" pitchFamily="18" charset="0"/>
                  </a:rPr>
                  <a:t> </a:t>
                </a:r>
                <a:r>
                  <a:rPr lang="uk-UA" dirty="0" smtClean="0">
                    <a:latin typeface="Bookman Old Style" panose="02050604050505020204" pitchFamily="18" charset="0"/>
                  </a:rPr>
                  <a:t>час </a:t>
                </a:r>
                <a:r>
                  <a:rPr lang="uk-UA" dirty="0">
                    <a:latin typeface="Bookman Old Style" panose="02050604050505020204" pitchFamily="18" charset="0"/>
                  </a:rPr>
                  <a:t>переходу атома зі стаціонарного стану з більшою енергією </a:t>
                </a:r>
                <a:r>
                  <a:rPr lang="uk-UA" dirty="0" smtClean="0">
                    <a:latin typeface="Bookman Old Style" panose="02050604050505020204" pitchFamily="18" charset="0"/>
                  </a:rPr>
                  <a:t>до</a:t>
                </a:r>
                <a:r>
                  <a:rPr lang="ru-RU" dirty="0" smtClean="0">
                    <a:latin typeface="Bookman Old Style" panose="02050604050505020204" pitchFamily="18" charset="0"/>
                  </a:rPr>
                  <a:t> </a:t>
                </a:r>
                <a:r>
                  <a:rPr lang="uk-UA" dirty="0" smtClean="0">
                    <a:latin typeface="Bookman Old Style" panose="02050604050505020204" pitchFamily="18" charset="0"/>
                  </a:rPr>
                  <a:t>стану </a:t>
                </a:r>
                <a:r>
                  <a:rPr lang="uk-UA" dirty="0">
                    <a:latin typeface="Bookman Old Style" panose="02050604050505020204" pitchFamily="18" charset="0"/>
                  </a:rPr>
                  <a:t>з меншою енергією атом випромінює квант енергії, якому відповідає частота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pPr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3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33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𝝂</m:t>
                          </m:r>
                        </m:e>
                        <m:sub>
                          <m:r>
                            <a:rPr lang="uk-UA" sz="33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  <m:r>
                            <a:rPr lang="uk-UA" sz="33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uk-UA" sz="33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uk-UA" sz="3300" b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GB" sz="33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3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33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uk-UA" sz="33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  <m:r>
                            <a:rPr lang="uk-UA" sz="33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3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33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uk-UA" sz="33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uk-UA" sz="33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ru-RU" sz="3300" b="1" dirty="0" smtClean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lvl="0" indent="0">
                  <a:lnSpc>
                    <a:spcPct val="115000"/>
                  </a:lnSpc>
                  <a:buNone/>
                </a:pPr>
                <a:r>
                  <a:rPr lang="uk-UA" sz="2800" dirty="0" smtClean="0">
                    <a:latin typeface="Bookman Old Style" panose="02050604050505020204" pitchFamily="18" charset="0"/>
                  </a:rPr>
                  <a:t>У </a:t>
                </a:r>
                <a:r>
                  <a:rPr lang="uk-UA" sz="2800" dirty="0">
                    <a:latin typeface="Bookman Old Style" panose="02050604050505020204" pitchFamily="18" charset="0"/>
                  </a:rPr>
                  <a:t>стаціонарному стані атома електрон, рухаючись по коловій орбіті, повинен мати дискретні, квантові значення моменту імпульсу</a:t>
                </a:r>
                <a:endParaRPr lang="en-GB" sz="2800" dirty="0">
                  <a:latin typeface="Bookman Old Style" panose="02050604050505020204" pitchFamily="18" charset="0"/>
                </a:endParaRPr>
              </a:p>
              <a:p>
                <a:pPr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3300" b="1" i="1" smtClean="0">
                        <a:solidFill>
                          <a:srgbClr val="FF0000"/>
                        </a:solidFill>
                        <a:latin typeface="Cambria Math"/>
                      </a:rPr>
                      <m:t>𝐦</m:t>
                    </m:r>
                    <m:sSub>
                      <m:sSubPr>
                        <m:ctrlPr>
                          <a:rPr lang="en-GB" sz="3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3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sz="33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я</m:t>
                        </m:r>
                      </m:sub>
                    </m:sSub>
                    <m:sSub>
                      <m:sSubPr>
                        <m:ctrlPr>
                          <a:rPr lang="en-GB" sz="3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3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uk-UA" sz="33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я</m:t>
                        </m:r>
                      </m:sub>
                    </m:sSub>
                    <m:r>
                      <a:rPr lang="uk-UA" sz="33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3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num>
                      <m:den>
                        <m:r>
                          <a:rPr lang="uk-UA" sz="33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uk-UA" sz="33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den>
                    </m:f>
                    <m:r>
                      <a:rPr lang="uk-UA" sz="3300" b="1" i="1">
                        <a:solidFill>
                          <a:srgbClr val="FF0000"/>
                        </a:solidFill>
                        <a:latin typeface="Cambria Math"/>
                      </a:rPr>
                      <m:t>𝐧𝐡</m:t>
                    </m:r>
                    <m:r>
                      <a:rPr lang="uk-UA" sz="3300">
                        <a:latin typeface="Cambria Math"/>
                      </a:rPr>
                      <m:t>,</m:t>
                    </m:r>
                  </m:oMath>
                </a14:m>
                <a:r>
                  <a:rPr lang="ru-RU" sz="2800" dirty="0" smtClean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n</a:t>
                </a:r>
                <a:r>
                  <a:rPr lang="uk-UA" sz="2400" dirty="0">
                    <a:latin typeface="Bookman Old Style" panose="02050604050505020204" pitchFamily="18" charset="0"/>
                  </a:rPr>
                  <a:t>=1.2.3 — номер орбіти; r— радіус орбіти: </a:t>
                </a:r>
                <a:endParaRPr lang="en-GB" sz="2800" dirty="0"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00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uk-UA" b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uk-UA" b="1" i="1">
                          <a:solidFill>
                            <a:srgbClr val="00FF99"/>
                          </a:solidFill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00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k-UA" b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uk-UA" b="1">
                          <a:solidFill>
                            <a:srgbClr val="00FF99"/>
                          </a:solidFill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00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uk-UA" b="1">
                          <a:solidFill>
                            <a:srgbClr val="00FF99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b="1" i="1">
                              <a:solidFill>
                                <a:srgbClr val="00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uk-UA" b="1" i="1">
                          <a:solidFill>
                            <a:srgbClr val="00FF99"/>
                          </a:solidFill>
                          <a:latin typeface="Cambria Math"/>
                        </a:rPr>
                        <m:t>:</m:t>
                      </m:r>
                      <m:sSubSup>
                        <m:sSubSupPr>
                          <m:ctrlPr>
                            <a:rPr lang="en-GB" b="1" i="1">
                              <a:solidFill>
                                <a:srgbClr val="00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uk-UA" b="1">
                          <a:solidFill>
                            <a:srgbClr val="00FF99"/>
                          </a:solidFill>
                          <a:latin typeface="Cambria Math"/>
                        </a:rPr>
                        <m:t>:</m:t>
                      </m:r>
                      <m:sSubSup>
                        <m:sSubSupPr>
                          <m:ctrlPr>
                            <a:rPr lang="en-GB" b="1" i="1">
                              <a:solidFill>
                                <a:srgbClr val="00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uk-UA" b="1" i="1">
                              <a:solidFill>
                                <a:srgbClr val="00FF99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GB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0648"/>
                <a:ext cx="8856984" cy="6480720"/>
              </a:xfrm>
              <a:blipFill rotWithShape="1">
                <a:blip r:embed="rId2"/>
                <a:stretch>
                  <a:fillRect t="-1976" r="-21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224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2888" cy="5688632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1408"/>
            <a:ext cx="8172400" cy="5917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13024" cy="5937017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28384" cy="56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нтові постулати Бо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Default Design">
  <a:themeElements>
    <a:clrScheme name="2_Default Design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Blue (NXPowerLite)">
  <a:themeElements>
    <a:clrScheme name="m62-graph-paper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m62-graph-pa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graph-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62-abstract-sky">
  <a:themeElements>
    <a:clrScheme name="m62-abstract-sky 16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A1E35"/>
      </a:accent1>
      <a:accent2>
        <a:srgbClr val="0295F7"/>
      </a:accent2>
      <a:accent3>
        <a:srgbClr val="FFFFFF"/>
      </a:accent3>
      <a:accent4>
        <a:srgbClr val="DADADA"/>
      </a:accent4>
      <a:accent5>
        <a:srgbClr val="AAABAE"/>
      </a:accent5>
      <a:accent6>
        <a:srgbClr val="0287E0"/>
      </a:accent6>
      <a:hlink>
        <a:srgbClr val="027ED1"/>
      </a:hlink>
      <a:folHlink>
        <a:srgbClr val="0368AB"/>
      </a:folHlink>
    </a:clrScheme>
    <a:fontScheme name="m62-abstract-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abstract-sk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sk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sk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sk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sk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sk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sk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sk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sk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sk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sk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sk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sk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29DB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sk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A1E35"/>
        </a:accent1>
        <a:accent2>
          <a:srgbClr val="344566"/>
        </a:accent2>
        <a:accent3>
          <a:srgbClr val="FFFFFF"/>
        </a:accent3>
        <a:accent4>
          <a:srgbClr val="000000"/>
        </a:accent4>
        <a:accent5>
          <a:srgbClr val="AAABAE"/>
        </a:accent5>
        <a:accent6>
          <a:srgbClr val="2E3E5C"/>
        </a:accent6>
        <a:hlink>
          <a:srgbClr val="929DB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sky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A1E35"/>
        </a:accent1>
        <a:accent2>
          <a:srgbClr val="344566"/>
        </a:accent2>
        <a:accent3>
          <a:srgbClr val="FFFFFF"/>
        </a:accent3>
        <a:accent4>
          <a:srgbClr val="000000"/>
        </a:accent4>
        <a:accent5>
          <a:srgbClr val="AAABAE"/>
        </a:accent5>
        <a:accent6>
          <a:srgbClr val="2E3E5C"/>
        </a:accent6>
        <a:hlink>
          <a:srgbClr val="929DB6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sk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A1E35"/>
        </a:accent1>
        <a:accent2>
          <a:srgbClr val="0295F7"/>
        </a:accent2>
        <a:accent3>
          <a:srgbClr val="FFFFFF"/>
        </a:accent3>
        <a:accent4>
          <a:srgbClr val="DADADA"/>
        </a:accent4>
        <a:accent5>
          <a:srgbClr val="AAABAE"/>
        </a:accent5>
        <a:accent6>
          <a:srgbClr val="0287E0"/>
        </a:accent6>
        <a:hlink>
          <a:srgbClr val="027ED1"/>
        </a:hlink>
        <a:folHlink>
          <a:srgbClr val="0368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arkBlue (NXPowerLite)">
  <a:themeElements>
    <a:clrScheme name="m62-graph-paper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m62-graph-pa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graph-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1_Default Design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Квантові постулати Бора</Template>
  <TotalTime>41</TotalTime>
  <Words>206</Words>
  <Application>Microsoft Office PowerPoint</Application>
  <PresentationFormat>Екран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11</vt:i4>
      </vt:variant>
      <vt:variant>
        <vt:lpstr>Заголовки слайдів</vt:lpstr>
      </vt:variant>
      <vt:variant>
        <vt:i4>11</vt:i4>
      </vt:variant>
    </vt:vector>
  </HeadingPairs>
  <TitlesOfParts>
    <vt:vector size="28" baseType="lpstr">
      <vt:lpstr>Arial</vt:lpstr>
      <vt:lpstr>Bookman Old Style</vt:lpstr>
      <vt:lpstr>Calibri</vt:lpstr>
      <vt:lpstr>Cambria Math</vt:lpstr>
      <vt:lpstr>Neo Sans</vt:lpstr>
      <vt:lpstr>Times New Roman</vt:lpstr>
      <vt:lpstr>Квантові постулати Бора</vt:lpstr>
      <vt:lpstr>DarkBlue (NXPowerLite)</vt:lpstr>
      <vt:lpstr>1_Default Design</vt:lpstr>
      <vt:lpstr>2_Default Design</vt:lpstr>
      <vt:lpstr>1_It’s not the design of your template</vt:lpstr>
      <vt:lpstr>m62-abstract-sky</vt:lpstr>
      <vt:lpstr>2_It’s not the design of your template</vt:lpstr>
      <vt:lpstr>1_DarkBlue (NXPowerLite)</vt:lpstr>
      <vt:lpstr>3_Default Design</vt:lpstr>
      <vt:lpstr>4_Default Design</vt:lpstr>
      <vt:lpstr>3_It’s not the design of your template</vt:lpstr>
      <vt:lpstr>Квантові постулати Бора   Фізика 11 клас 18.03.2021 </vt:lpstr>
      <vt:lpstr> Запишіть план уроку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Питання для самоконтролю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Квантові постулати Бора  Спектральний аналіз</dc:title>
  <dc:creator>Диана</dc:creator>
  <cp:lastModifiedBy>RePack by Diakov</cp:lastModifiedBy>
  <cp:revision>8</cp:revision>
  <dcterms:created xsi:type="dcterms:W3CDTF">2015-06-08T19:45:55Z</dcterms:created>
  <dcterms:modified xsi:type="dcterms:W3CDTF">2021-03-15T12:58:08Z</dcterms:modified>
</cp:coreProperties>
</file>