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8" r:id="rId4"/>
    <p:sldId id="302" r:id="rId5"/>
    <p:sldId id="315" r:id="rId6"/>
    <p:sldId id="317" r:id="rId7"/>
    <p:sldId id="321" r:id="rId8"/>
    <p:sldId id="324" r:id="rId9"/>
    <p:sldId id="330" r:id="rId10"/>
    <p:sldId id="332" r:id="rId11"/>
    <p:sldId id="334" r:id="rId12"/>
    <p:sldId id="333" r:id="rId13"/>
    <p:sldId id="339" r:id="rId14"/>
    <p:sldId id="342" r:id="rId15"/>
    <p:sldId id="348" r:id="rId16"/>
    <p:sldId id="35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629D1B"/>
    <a:srgbClr val="09892B"/>
    <a:srgbClr val="06561B"/>
    <a:srgbClr val="FD5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6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80000" sy="8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h47_vTI63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80000" sy="8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tx1">
              <a:alpha val="43000"/>
            </a:schemeClr>
          </a:solidFill>
          <a:ln>
            <a:solidFill>
              <a:schemeClr val="accent3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612" y="428604"/>
            <a:ext cx="8286776" cy="1143000"/>
          </a:xfrm>
        </p:spPr>
        <p:txBody>
          <a:bodyPr>
            <a:noAutofit/>
          </a:bodyPr>
          <a:lstStyle/>
          <a:p>
            <a:pPr algn="l"/>
            <a:r>
              <a:rPr lang="uk-UA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Принцип роботи</a:t>
            </a:r>
            <a:endParaRPr lang="ru-RU" sz="40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28586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Заряджена частинка, потрапляючи до камери, йонізує газ що міститься у ній. Утворені частинкою позитивні та негативні йони, рухаючись до електродів створюють електричний струм, завдяки якому і відбувається реєстрація.</a:t>
            </a:r>
          </a:p>
          <a:p>
            <a:r>
              <a:rPr lang="uk-UA" sz="2800" b="1" i="1" dirty="0" smtClean="0">
                <a:solidFill>
                  <a:schemeClr val="bg1"/>
                </a:solidFill>
              </a:rPr>
              <a:t>Напруга у камері підбирається таким чином, щоб усі утворені йони досягали електродів, не встигнувши рекомбінувати, але при цьому не розганялися б так швидко, щоб спричинити вторинну іонізацію. Тому у камері вимірюється повна іонізація, спричинена частинкою, тобто повна енергія частинки, якщо її пробіг цілком умістився у камері.</a:t>
            </a:r>
            <a:endParaRPr lang="ru-RU" sz="28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tx1">
              <a:alpha val="43000"/>
            </a:schemeClr>
          </a:solidFill>
          <a:ln>
            <a:solidFill>
              <a:schemeClr val="accent3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612" y="428604"/>
            <a:ext cx="8286776" cy="1143000"/>
          </a:xfrm>
        </p:spPr>
        <p:txBody>
          <a:bodyPr>
            <a:noAutofit/>
          </a:bodyPr>
          <a:lstStyle/>
          <a:p>
            <a:pPr algn="just"/>
            <a:endParaRPr lang="ru-RU" sz="28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57364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99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Газорозрядний лічильник.</a:t>
            </a:r>
            <a:r>
              <a:rPr lang="uk-UA" sz="2800" b="1" i="1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uk-UA" sz="2800" b="1" i="1" dirty="0" smtClean="0">
                <a:solidFill>
                  <a:schemeClr val="bg1"/>
                </a:solidFill>
              </a:rPr>
              <a:t>Газорозрядні лічильники схожі на йонізаційні камери тим, що в усіх цих детекторах робочою речовиною є газ, до якого прикладена електрична напруга, а реєструється імпульс напруги, що виникає у результаті розряду в газі при проходженні частинки. Головна відмінність газорозрядних лічильників від йонізаційних камер полягає у тому, що у перших суттєву роль відіграє вторинна іонізація, обумовлена взаємодією первинних йонів з атомами та молекулами газу, а також зі стінками лічильника.</a:t>
            </a:r>
            <a:endParaRPr lang="ru-RU" sz="2800" b="1" i="1" dirty="0" smtClean="0">
              <a:solidFill>
                <a:schemeClr val="bg1"/>
              </a:solidFill>
            </a:endParaRPr>
          </a:p>
          <a:p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tx1">
              <a:alpha val="43000"/>
            </a:schemeClr>
          </a:solidFill>
          <a:ln>
            <a:solidFill>
              <a:schemeClr val="accent3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612" y="428604"/>
            <a:ext cx="8286776" cy="1143000"/>
          </a:xfrm>
        </p:spPr>
        <p:txBody>
          <a:bodyPr>
            <a:noAutofit/>
          </a:bodyPr>
          <a:lstStyle/>
          <a:p>
            <a:pPr algn="just"/>
            <a:endParaRPr lang="ru-RU" sz="28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57364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Газорозрядні лічильники поділяються на пропорційні та лічильники Гейгера - Мюллера. У пропорційних лічильниках газовий розряд несамостійний, тобто такий, що згасає при припиненні зовнішньої іонізації. В лічильнику Гейгера - Мюллера, розряд самостійний, який виникнувши буде тривати і без зовнішньої йонізації, якщо не прийняти відповідних заходів для його гасіння.</a:t>
            </a:r>
            <a:endParaRPr lang="ru-RU" sz="2800" b="1" i="1" dirty="0" smtClean="0">
              <a:solidFill>
                <a:schemeClr val="bg1"/>
              </a:solidFill>
            </a:endParaRPr>
          </a:p>
          <a:p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hlinkClick r:id="rId2"/>
              </a:rPr>
              <a:t>https://www.youtube.com/watch?v=Eh47_vTI63A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tx1">
              <a:alpha val="43000"/>
            </a:schemeClr>
          </a:solidFill>
          <a:ln>
            <a:solidFill>
              <a:schemeClr val="accent3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612" y="428604"/>
            <a:ext cx="8286776" cy="1143000"/>
          </a:xfrm>
        </p:spPr>
        <p:txBody>
          <a:bodyPr>
            <a:noAutofit/>
          </a:bodyPr>
          <a:lstStyle/>
          <a:p>
            <a:pPr algn="l"/>
            <a:r>
              <a:rPr lang="uk-UA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Лічильники Гейгера – Мюллера (торцеві)</a:t>
            </a:r>
            <a:endParaRPr lang="ru-RU" sz="40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14" name="Рисунок 13" descr="СБМ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1230">
            <a:off x="1409466" y="4208018"/>
            <a:ext cx="2993248" cy="2438709"/>
          </a:xfrm>
          <a:prstGeom prst="rect">
            <a:avLst/>
          </a:prstGeom>
        </p:spPr>
      </p:pic>
      <p:pic>
        <p:nvPicPr>
          <p:cNvPr id="15" name="Рисунок 14" descr="СИ-1Г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34576">
            <a:off x="7627968" y="2311615"/>
            <a:ext cx="1121642" cy="2337644"/>
          </a:xfrm>
          <a:prstGeom prst="rect">
            <a:avLst/>
          </a:prstGeom>
        </p:spPr>
      </p:pic>
      <p:pic>
        <p:nvPicPr>
          <p:cNvPr id="16" name="Рисунок 15" descr="СИ-22Г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4143380"/>
            <a:ext cx="2951928" cy="2184172"/>
          </a:xfrm>
          <a:prstGeom prst="rect">
            <a:avLst/>
          </a:prstGeom>
        </p:spPr>
      </p:pic>
      <p:pic>
        <p:nvPicPr>
          <p:cNvPr id="17" name="Рисунок 16" descr="СИ-38Г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15427">
            <a:off x="2220049" y="1647798"/>
            <a:ext cx="2121561" cy="2457541"/>
          </a:xfrm>
          <a:prstGeom prst="rect">
            <a:avLst/>
          </a:prstGeom>
        </p:spPr>
      </p:pic>
      <p:pic>
        <p:nvPicPr>
          <p:cNvPr id="18" name="Рисунок 17" descr="СТС-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1785926"/>
            <a:ext cx="3062414" cy="2036823"/>
          </a:xfrm>
          <a:prstGeom prst="rect">
            <a:avLst/>
          </a:prstGeom>
        </p:spPr>
      </p:pic>
      <p:pic>
        <p:nvPicPr>
          <p:cNvPr id="13" name="Рисунок 12" descr="МС-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15427">
            <a:off x="-707036" y="3644795"/>
            <a:ext cx="3335391" cy="620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tx1">
              <a:alpha val="43000"/>
            </a:schemeClr>
          </a:solidFill>
          <a:ln>
            <a:solidFill>
              <a:schemeClr val="accent3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612" y="428604"/>
            <a:ext cx="8286776" cy="1143000"/>
          </a:xfrm>
        </p:spPr>
        <p:txBody>
          <a:bodyPr>
            <a:noAutofit/>
          </a:bodyPr>
          <a:lstStyle/>
          <a:p>
            <a:pPr algn="l"/>
            <a:r>
              <a:rPr lang="uk-UA" sz="2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2. Захист від йонізуючого випромінювання.</a:t>
            </a:r>
            <a:endParaRPr lang="ru-RU" sz="28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57364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У більшості людей слово «радіація» асоціюється з небезпекою. І це, безумовно, правильно. Радіоактивне випромінювання може призвести до згубних наслідків. Утім учені з'ясували, що життя на Землі виникло й розвивається в умовах постійної дії радіації. Як це може бути? Виявилося, що незалежно від того, в якому куточку Землі живе людина, вона постійно зазнає впливу радіації, тому що в будь-якій місцевості завжди є певний радіаційний фон.</a:t>
            </a:r>
            <a:endParaRPr lang="ru-RU" sz="2800" b="1" i="1" dirty="0" smtClean="0">
              <a:solidFill>
                <a:schemeClr val="bg1"/>
              </a:solidFill>
            </a:endParaRPr>
          </a:p>
          <a:p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tx1">
              <a:alpha val="43000"/>
            </a:schemeClr>
          </a:solidFill>
          <a:ln>
            <a:solidFill>
              <a:schemeClr val="accent3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714512"/>
          </a:xfrm>
        </p:spPr>
        <p:txBody>
          <a:bodyPr>
            <a:noAutofit/>
          </a:bodyPr>
          <a:lstStyle/>
          <a:p>
            <a:pPr algn="l"/>
            <a:r>
              <a:rPr lang="uk-UA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Проникна здатність радіоактивного випромінювання</a:t>
            </a:r>
            <a:endParaRPr lang="ru-RU" sz="40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8" y="2071678"/>
            <a:ext cx="9061564" cy="4213339"/>
          </a:xfrm>
          <a:prstGeom prst="roundRect">
            <a:avLst/>
          </a:prstGeom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571472" y="5286388"/>
            <a:ext cx="2714644" cy="9286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α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- альфа - частинки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β -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бета - частинки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γ -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гама - випромінювання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нейтрони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tx1">
              <a:alpha val="43000"/>
            </a:schemeClr>
          </a:solidFill>
          <a:ln>
            <a:solidFill>
              <a:schemeClr val="accent3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996952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42950" lvl="0" indent="-742950">
              <a:spcBef>
                <a:spcPct val="0"/>
              </a:spcBef>
              <a:buAutoNum type="arabicPeriod"/>
            </a:pPr>
            <a:endParaRPr lang="uk-UA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343199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78579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400" b="1" i="1" dirty="0" smtClean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1143000"/>
          </a:xfrm>
        </p:spPr>
        <p:txBody>
          <a:bodyPr>
            <a:noAutofit/>
          </a:bodyPr>
          <a:lstStyle/>
          <a:p>
            <a:r>
              <a:rPr lang="uk-UA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Домашнє завдання</a:t>
            </a:r>
            <a:endParaRPr lang="ru-RU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tx1">
              <a:alpha val="43000"/>
            </a:schemeClr>
          </a:solidFill>
          <a:ln>
            <a:solidFill>
              <a:schemeClr val="accent3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714488"/>
            <a:ext cx="378621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1200150" lvl="1" indent="-742950"/>
            <a:r>
              <a:rPr lang="uk-UA" sz="2800" b="1" i="1" dirty="0" smtClean="0">
                <a:solidFill>
                  <a:srgbClr val="FFFF99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Метод сцинтиляцій.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612" y="428604"/>
            <a:ext cx="8286776" cy="1143000"/>
          </a:xfrm>
        </p:spPr>
        <p:txBody>
          <a:bodyPr>
            <a:noAutofit/>
          </a:bodyPr>
          <a:lstStyle/>
          <a:p>
            <a:pPr algn="just"/>
            <a:endParaRPr lang="ru-RU" sz="28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714620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При попаданні швидких </a:t>
            </a:r>
            <a:r>
              <a:rPr lang="uk-UA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sz="2800" b="1" i="1" dirty="0" smtClean="0">
                <a:solidFill>
                  <a:schemeClr val="bg1"/>
                </a:solidFill>
              </a:rPr>
              <a:t>- та </a:t>
            </a:r>
            <a:r>
              <a:rPr lang="el-GR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uk-UA" sz="2800" b="1" i="1" dirty="0" smtClean="0">
                <a:solidFill>
                  <a:schemeClr val="bg1"/>
                </a:solidFill>
              </a:rPr>
              <a:t>- частинок радіоактивного випромінювання на деякі люмінофори, наприклад, екран, покритий сірчаним цинком, частинки під час ударів спричиняють такі інтенсивні збудження і випромінювання люмінофора, що в темряві їх можна бачити неозброєним оком у вигляді окремих спалахів — </a:t>
            </a:r>
            <a:r>
              <a:rPr lang="uk-UA" sz="2800" b="1" i="1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сцинтиляцій</a:t>
            </a:r>
            <a:r>
              <a:rPr lang="uk-UA" sz="2800" b="1" i="1" dirty="0" smtClean="0">
                <a:solidFill>
                  <a:schemeClr val="bg1"/>
                </a:solidFill>
              </a:rPr>
              <a:t>. Кожний спалах відповідає удару однієї частинки по екрану.</a:t>
            </a:r>
            <a:endParaRPr lang="ru-RU" sz="2800" b="1" i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tx1">
              <a:alpha val="43000"/>
            </a:schemeClr>
          </a:solidFill>
          <a:ln>
            <a:solidFill>
              <a:schemeClr val="accent3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612" y="428604"/>
            <a:ext cx="8286776" cy="1143000"/>
          </a:xfrm>
        </p:spPr>
        <p:txBody>
          <a:bodyPr>
            <a:noAutofit/>
          </a:bodyPr>
          <a:lstStyle/>
          <a:p>
            <a:pPr algn="just"/>
            <a:endParaRPr lang="ru-RU" sz="28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57364"/>
            <a:ext cx="9144000" cy="457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99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Камера Вільсона </a:t>
            </a:r>
            <a:r>
              <a:rPr lang="uk-UA" sz="2800" b="1" i="1" dirty="0" smtClean="0">
                <a:solidFill>
                  <a:schemeClr val="bg1"/>
                </a:solidFill>
              </a:rPr>
              <a:t>— прилад, за допомогою якого можна спостерігати і фотографувати треки елементарних частинок. На своєму шляху заряджена частинка йонізує середовище і залишає після себе слід (трек) у вигляді пар позитивних і негативних йонів. В середовищі пересиченої пари йони стають центрами конденсації пари і на них утворюються краплини рідини, які залишають видимий трек частинки. При підсвічуванні його можна спостерігати візуально та фотографувати.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tx1">
              <a:alpha val="43000"/>
            </a:schemeClr>
          </a:solidFill>
          <a:ln>
            <a:solidFill>
              <a:schemeClr val="accent3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612" y="428604"/>
            <a:ext cx="8286776" cy="1143000"/>
          </a:xfrm>
        </p:spPr>
        <p:txBody>
          <a:bodyPr>
            <a:noAutofit/>
          </a:bodyPr>
          <a:lstStyle/>
          <a:p>
            <a:pPr algn="l"/>
            <a:r>
              <a:rPr lang="uk-UA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Принцип роботи</a:t>
            </a:r>
            <a:endParaRPr lang="ru-RU" sz="40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571612"/>
            <a:ext cx="9144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Найпростіші камери Вільсона працюють на принципі адіабатичного розширення й охолодження суміші повітря з насиченою парою води, спирту або ефіру. Газ у камері розширюється завдяки руху поршня, гумової діафрагми або рухомого дна. При цьому насичена пара перетворюється в пересичену і конденсується на йонах. Спостерігають треки частинок через скляну кришку камери. Щоб видалити йони з робочого об'єму, між корпусом камери і її кришкою, покритою знизу струмопровідною речовиною, прикладають електричну напругу 150 - 200 В.</a:t>
            </a:r>
            <a:endParaRPr lang="ru-RU" sz="2800" b="1" i="1" dirty="0" smtClean="0">
              <a:solidFill>
                <a:schemeClr val="bg1"/>
              </a:solidFill>
            </a:endParaRPr>
          </a:p>
          <a:p>
            <a:pPr algn="ctr"/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tx1">
              <a:alpha val="43000"/>
            </a:schemeClr>
          </a:solidFill>
          <a:ln>
            <a:solidFill>
              <a:schemeClr val="accent3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612" y="428604"/>
            <a:ext cx="8286776" cy="1143000"/>
          </a:xfrm>
        </p:spPr>
        <p:txBody>
          <a:bodyPr>
            <a:noAutofit/>
          </a:bodyPr>
          <a:lstStyle/>
          <a:p>
            <a:pPr algn="just"/>
            <a:endParaRPr lang="ru-RU" sz="28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5736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99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Бульбашкова камера.</a:t>
            </a:r>
            <a:r>
              <a:rPr lang="uk-UA" sz="2800" b="1" i="1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uk-UA" sz="2800" b="1" i="1" dirty="0" smtClean="0">
                <a:solidFill>
                  <a:schemeClr val="bg1"/>
                </a:solidFill>
              </a:rPr>
              <a:t> Усуває недоліки камери Вільсона, а саме - малу густину і малу гальмуючу здатність її середовища, через що швидка частинка пролітає камеру, не викликаючи в ній помітних змін.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tx1">
              <a:alpha val="43000"/>
            </a:schemeClr>
          </a:solidFill>
          <a:ln>
            <a:solidFill>
              <a:schemeClr val="accent3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612" y="428604"/>
            <a:ext cx="8286776" cy="1143000"/>
          </a:xfrm>
        </p:spPr>
        <p:txBody>
          <a:bodyPr>
            <a:noAutofit/>
          </a:bodyPr>
          <a:lstStyle/>
          <a:p>
            <a:pPr algn="l"/>
            <a:r>
              <a:rPr lang="uk-UA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Принцип роботи</a:t>
            </a:r>
            <a:endParaRPr lang="ru-RU" sz="40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571612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Бульбашкова камера є прозорою циліндричною посудиною, наповненою ефіром, фреоном або пропаном при температурі кипіння. Підвищений тиск у камері до 3 · 10</a:t>
            </a:r>
            <a:r>
              <a:rPr lang="uk-UA" sz="2800" b="1" i="1" baseline="30000" dirty="0" smtClean="0">
                <a:solidFill>
                  <a:schemeClr val="bg1"/>
                </a:solidFill>
              </a:rPr>
              <a:t>5</a:t>
            </a:r>
            <a:r>
              <a:rPr lang="uk-UA" sz="2800" b="1" i="1" dirty="0" smtClean="0">
                <a:solidFill>
                  <a:schemeClr val="bg1"/>
                </a:solidFill>
              </a:rPr>
              <a:t> - 22 · 10</a:t>
            </a:r>
            <a:r>
              <a:rPr lang="uk-UA" sz="2800" b="1" i="1" baseline="30000" dirty="0" smtClean="0">
                <a:solidFill>
                  <a:schemeClr val="bg1"/>
                </a:solidFill>
              </a:rPr>
              <a:t>5</a:t>
            </a:r>
            <a:r>
              <a:rPr lang="uk-UA" sz="2800" b="1" i="1" dirty="0" smtClean="0">
                <a:solidFill>
                  <a:schemeClr val="bg1"/>
                </a:solidFill>
              </a:rPr>
              <a:t> Па (залежно від рідини) затримує кипіння. Заряджена частинка, пролітаючи через камеру, залишає йонний слід. Після раптового зниження тиску до нормального рідина в камері починає кипіти і на іонах як центрах кипіння утворюються пухирці пари. Саме вони дають слід частинки, який при підсвічуванні можна спостерігати візуально та фотографувати 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tx1">
              <a:alpha val="43000"/>
            </a:schemeClr>
          </a:solidFill>
          <a:ln>
            <a:solidFill>
              <a:schemeClr val="accent3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612" y="428604"/>
            <a:ext cx="8286776" cy="1143000"/>
          </a:xfrm>
        </p:spPr>
        <p:txBody>
          <a:bodyPr>
            <a:noAutofit/>
          </a:bodyPr>
          <a:lstStyle/>
          <a:p>
            <a:pPr algn="just"/>
            <a:endParaRPr lang="ru-RU" sz="28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57364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99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Метод товстошарових фотоемульсій.</a:t>
            </a:r>
            <a:r>
              <a:rPr lang="uk-UA" sz="2800" b="1" i="1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uk-UA" sz="2800" b="1" i="1" dirty="0" smtClean="0">
                <a:solidFill>
                  <a:schemeClr val="bg1"/>
                </a:solidFill>
              </a:rPr>
              <a:t>Особливого поширення він набув з 1945 p., коли було розроблено технологію виготовлення пластинок зі спеціальними емульсіями. Ці пластинки відрізняються від звичайних фотопластинок значно більшою товщиною емульсії (від 0,6 до 1,2 мм проти 0,1 мм у звичайних), більшим вмістом бромистого срібла (до 85—87 % за масою). Вони більш дрібнозернисті (розміри зерен бромистого срібла ~ 0,1мкм проти 0,5 - 5 мкм у звичайних), а також більш однорідні.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tx1">
              <a:alpha val="43000"/>
            </a:schemeClr>
          </a:solidFill>
          <a:ln>
            <a:solidFill>
              <a:schemeClr val="accent3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612" y="428604"/>
            <a:ext cx="8286776" cy="1143000"/>
          </a:xfrm>
        </p:spPr>
        <p:txBody>
          <a:bodyPr>
            <a:noAutofit/>
          </a:bodyPr>
          <a:lstStyle/>
          <a:p>
            <a:pPr algn="l"/>
            <a:r>
              <a:rPr lang="uk-UA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CC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Принцип роботи</a:t>
            </a:r>
            <a:endParaRPr lang="ru-RU" sz="40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28586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700" b="1" i="1" dirty="0" smtClean="0">
                <a:solidFill>
                  <a:schemeClr val="bg1"/>
                </a:solidFill>
              </a:rPr>
              <a:t>Товстошарові пластинки реєструють заряджені частинки, які проходять крізь шар емульсії. Під дією зарядженої частинки на шляху її руху в емульсії відбувається порівняно легке вивільнення електронів з іонів брому. Ці електрони, приєднуючись до йонів срібла, перетворюють останні в нейтральні атоми срібла. Після проявлення і закріплення приховане зображення у вигляді скупчення атомів срібла стає видимим. На світлому фоні пластинки з'являється чорний слід – трек. За допомогою цього метода відкрили π- і µ- мезони, зафіксували «вибухове» розщеплення ядра атома срібла, спричинене космічною частинкою великої енергії.</a:t>
            </a:r>
            <a:endParaRPr lang="ru-RU" sz="27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tx1">
              <a:alpha val="43000"/>
            </a:schemeClr>
          </a:solidFill>
          <a:ln>
            <a:solidFill>
              <a:schemeClr val="accent3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8612" y="428604"/>
            <a:ext cx="8286776" cy="1143000"/>
          </a:xfrm>
        </p:spPr>
        <p:txBody>
          <a:bodyPr>
            <a:noAutofit/>
          </a:bodyPr>
          <a:lstStyle/>
          <a:p>
            <a:pPr algn="just"/>
            <a:endParaRPr lang="ru-RU" sz="28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CC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57364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99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Йонізаційна камера.</a:t>
            </a:r>
            <a:r>
              <a:rPr lang="uk-UA" sz="2800" b="1" i="1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Йонізаційна камера</a:t>
            </a:r>
            <a:r>
              <a:rPr lang="uk-UA" sz="2800" b="1" i="1" dirty="0" smtClean="0">
                <a:solidFill>
                  <a:schemeClr val="bg1"/>
                </a:solidFill>
              </a:rPr>
              <a:t> являє собою тонкостінний замкнутий об'єм, наповнений газом. В цьому об'ємі розміщено два електроди, на які подають напругу 100 – 1000 В.</a:t>
            </a:r>
          </a:p>
          <a:p>
            <a:r>
              <a:rPr lang="uk-UA" sz="2800" b="1" i="1" dirty="0" smtClean="0">
                <a:solidFill>
                  <a:schemeClr val="bg1"/>
                </a:solidFill>
              </a:rPr>
              <a:t>Бувають двох типів: неперервної дії (інтегруючі, або струмові) та імпульсні.</a:t>
            </a:r>
            <a:endParaRPr lang="ru-RU" sz="2800" b="1" i="1" dirty="0" smtClean="0">
              <a:solidFill>
                <a:schemeClr val="bg1"/>
              </a:solidFill>
            </a:endParaRPr>
          </a:p>
          <a:p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901</Words>
  <Application>Microsoft Office PowerPoint</Application>
  <PresentationFormat>Екран (4:3)</PresentationFormat>
  <Paragraphs>28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Cambria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Принцип роботи</vt:lpstr>
      <vt:lpstr>Презентація PowerPoint</vt:lpstr>
      <vt:lpstr>Принцип роботи</vt:lpstr>
      <vt:lpstr>Презентація PowerPoint</vt:lpstr>
      <vt:lpstr>Принцип роботи</vt:lpstr>
      <vt:lpstr>Презентація PowerPoint</vt:lpstr>
      <vt:lpstr>Принцип роботи</vt:lpstr>
      <vt:lpstr>Презентація PowerPoint</vt:lpstr>
      <vt:lpstr>Презентація PowerPoint</vt:lpstr>
      <vt:lpstr>Лічильники Гейгера – Мюллера (торцеві)</vt:lpstr>
      <vt:lpstr>2. Захист від йонізуючого випромінювання.</vt:lpstr>
      <vt:lpstr>Проникна здатність радіоактивного випромінювання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</dc:creator>
  <cp:lastModifiedBy>RePack by Diakov</cp:lastModifiedBy>
  <cp:revision>206</cp:revision>
  <dcterms:created xsi:type="dcterms:W3CDTF">2013-11-20T20:30:22Z</dcterms:created>
  <dcterms:modified xsi:type="dcterms:W3CDTF">2021-04-03T11:08:04Z</dcterms:modified>
</cp:coreProperties>
</file>