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17D63-D037-4568-B896-7A75EE15C942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F890C-7D68-426E-A2F1-25682F00F63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48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A8261-E32C-4979-A7E5-CE464BC12F6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0A34C-9D3D-437B-87C0-320F668CE382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Arial Black" pitchFamily="34" charset="0"/>
              </a:rPr>
              <a:t> </a:t>
            </a:r>
            <a:r>
              <a:rPr lang="uk-UA" dirty="0" err="1" smtClean="0">
                <a:latin typeface="Arial Black" pitchFamily="34" charset="0"/>
              </a:rPr>
              <a:t>Розв</a:t>
            </a:r>
            <a:r>
              <a:rPr lang="en-US" dirty="0" smtClean="0">
                <a:latin typeface="Arial Black" pitchFamily="34" charset="0"/>
              </a:rPr>
              <a:t>’</a:t>
            </a:r>
            <a:r>
              <a:rPr lang="uk-UA" dirty="0" err="1" smtClean="0">
                <a:latin typeface="Arial Black" pitchFamily="34" charset="0"/>
              </a:rPr>
              <a:t>язування</a:t>
            </a:r>
            <a:r>
              <a:rPr lang="uk-UA" dirty="0" smtClean="0">
                <a:latin typeface="Arial Black" pitchFamily="34" charset="0"/>
              </a:rPr>
              <a:t> задач на </a:t>
            </a:r>
            <a:r>
              <a:rPr lang="uk-UA" dirty="0">
                <a:latin typeface="Arial Black" pitchFamily="34" charset="0"/>
              </a:rPr>
              <a:t>р</a:t>
            </a:r>
            <a:r>
              <a:rPr lang="uk-UA" dirty="0" smtClean="0">
                <a:latin typeface="Arial Black" pitchFamily="34" charset="0"/>
              </a:rPr>
              <a:t>івняння</a:t>
            </a:r>
            <a:r>
              <a:rPr lang="uk-UA" dirty="0" smtClean="0"/>
              <a:t> </a:t>
            </a:r>
            <a:r>
              <a:rPr lang="uk-UA" sz="4000" dirty="0" smtClean="0">
                <a:latin typeface="Arial Black" pitchFamily="34" charset="0"/>
              </a:rPr>
              <a:t>стану ідеального газу, </a:t>
            </a:r>
            <a:r>
              <a:rPr lang="uk-UA" sz="4000" dirty="0" err="1" smtClean="0">
                <a:latin typeface="Arial Black" pitchFamily="34" charset="0"/>
              </a:rPr>
              <a:t>ізопроцеси</a:t>
            </a:r>
            <a:r>
              <a:rPr lang="uk-UA" sz="4000" dirty="0" smtClean="0">
                <a:latin typeface="Arial Black" pitchFamily="34" charset="0"/>
              </a:rPr>
              <a:t> в </a:t>
            </a:r>
            <a:r>
              <a:rPr lang="uk-UA" sz="4000" dirty="0" smtClean="0">
                <a:latin typeface="Arial Black" pitchFamily="34" charset="0"/>
              </a:rPr>
              <a:t>газах.</a:t>
            </a:r>
            <a:br>
              <a:rPr lang="uk-UA" sz="4000" dirty="0" smtClean="0">
                <a:latin typeface="Arial Black" pitchFamily="34" charset="0"/>
              </a:rPr>
            </a:b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 smtClean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uk-UA" b="1" dirty="0" smtClean="0"/>
              <a:t>Фізика 10 клас </a:t>
            </a:r>
          </a:p>
          <a:p>
            <a:r>
              <a:rPr lang="uk-UA" b="1" dirty="0" smtClean="0"/>
              <a:t>15.02.2021</a:t>
            </a: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 презентації ви згадали матеріал попереднього уроку, розглянули задачі</a:t>
            </a:r>
          </a:p>
          <a:p>
            <a:r>
              <a:rPr lang="uk-UA" dirty="0" smtClean="0"/>
              <a:t>Виконайте вправу 30 (1,3,5)</a:t>
            </a:r>
          </a:p>
          <a:p>
            <a:endParaRPr lang="uk-UA" dirty="0"/>
          </a:p>
          <a:p>
            <a:r>
              <a:rPr lang="uk-UA" dirty="0" smtClean="0"/>
              <a:t>Домашнє завдання: </a:t>
            </a:r>
          </a:p>
          <a:p>
            <a:r>
              <a:rPr lang="uk-UA" dirty="0" smtClean="0"/>
              <a:t>Параграф 30 вивчити, вправа 30(2,4)</a:t>
            </a:r>
          </a:p>
          <a:p>
            <a:r>
              <a:rPr lang="uk-UA" smtClean="0"/>
              <a:t>Експериментальне завдання(ст.185)п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077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Рівняння стану газу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988840"/>
            <a:ext cx="1998836" cy="75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268760"/>
            <a:ext cx="1856865" cy="91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564904"/>
            <a:ext cx="2870523" cy="94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717032"/>
            <a:ext cx="2037978" cy="171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899592" y="908720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Рівняння, яке пов’язує  між собою </a:t>
            </a:r>
            <a:r>
              <a:rPr lang="uk-UA" sz="2000" dirty="0" err="1" smtClean="0"/>
              <a:t>макропараметри</a:t>
            </a:r>
            <a:r>
              <a:rPr lang="uk-UA" sz="2000" dirty="0" smtClean="0"/>
              <a:t> газу (</a:t>
            </a:r>
            <a:r>
              <a:rPr lang="en-US" sz="2000" dirty="0" smtClean="0"/>
              <a:t>p, V, T</a:t>
            </a:r>
            <a:r>
              <a:rPr lang="uk-UA" sz="2000" dirty="0" smtClean="0"/>
              <a:t>) </a:t>
            </a:r>
            <a:endParaRPr lang="ru-RU" sz="2000" dirty="0" smtClean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2483768" y="3789040"/>
            <a:ext cx="2479286" cy="136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4932040" y="1600200"/>
            <a:ext cx="3754760" cy="4525963"/>
          </a:xfrm>
        </p:spPr>
        <p:txBody>
          <a:bodyPr/>
          <a:lstStyle/>
          <a:p>
            <a:r>
              <a:rPr lang="uk-UA" sz="2400" b="1" dirty="0" err="1" smtClean="0"/>
              <a:t>Ізопроцеси</a:t>
            </a:r>
            <a:r>
              <a:rPr lang="uk-UA" sz="2400" dirty="0" smtClean="0"/>
              <a:t> (</a:t>
            </a:r>
            <a:r>
              <a:rPr lang="en-US" sz="2400" dirty="0" smtClean="0"/>
              <a:t>“</a:t>
            </a:r>
            <a:r>
              <a:rPr lang="uk-UA" sz="2400" dirty="0" smtClean="0"/>
              <a:t>і</a:t>
            </a:r>
            <a:r>
              <a:rPr lang="ru-RU" sz="2400" dirty="0" err="1" smtClean="0"/>
              <a:t>зос</a:t>
            </a:r>
            <a:r>
              <a:rPr lang="en-US" sz="2400" dirty="0" smtClean="0"/>
              <a:t>”</a:t>
            </a:r>
            <a:r>
              <a:rPr lang="ru-RU" sz="2400" dirty="0" smtClean="0"/>
              <a:t> – </a:t>
            </a:r>
            <a:r>
              <a:rPr lang="ru-RU" sz="2400" dirty="0" err="1" smtClean="0"/>
              <a:t>рівний</a:t>
            </a:r>
            <a:r>
              <a:rPr lang="uk-UA" sz="2400" dirty="0" smtClean="0"/>
              <a:t> ) - процеси, які відбуваються при незмінному значенні одного із параметрів.</a:t>
            </a:r>
            <a:endParaRPr lang="en-US" sz="2400" dirty="0" smtClean="0"/>
          </a:p>
          <a:p>
            <a:r>
              <a:rPr lang="uk-UA" sz="2400" dirty="0" smtClean="0"/>
              <a:t>Ізотермічний Т=</a:t>
            </a:r>
            <a:r>
              <a:rPr lang="en-US" sz="2400" dirty="0" smtClean="0"/>
              <a:t> const</a:t>
            </a:r>
            <a:endParaRPr lang="uk-UA" sz="2400" dirty="0" smtClean="0"/>
          </a:p>
          <a:p>
            <a:r>
              <a:rPr lang="uk-UA" sz="2400" dirty="0" smtClean="0"/>
              <a:t>Ізобарний       р=</a:t>
            </a:r>
            <a:r>
              <a:rPr lang="en-US" sz="2400" dirty="0" smtClean="0"/>
              <a:t> const</a:t>
            </a:r>
            <a:endParaRPr lang="uk-UA" sz="2400" dirty="0" smtClean="0"/>
          </a:p>
          <a:p>
            <a:r>
              <a:rPr lang="uk-UA" sz="2400" dirty="0" smtClean="0"/>
              <a:t>Ізохорний        </a:t>
            </a:r>
            <a:r>
              <a:rPr lang="en-US" sz="2400" dirty="0" smtClean="0"/>
              <a:t>V= const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uk-UA" b="1" dirty="0" smtClean="0">
                <a:solidFill>
                  <a:srgbClr val="000099"/>
                </a:solidFill>
              </a:rPr>
              <a:t>Ізотермічний процес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sz="2000" b="1" dirty="0"/>
              <a:t>Ізотермічний процес</a:t>
            </a:r>
            <a:r>
              <a:rPr lang="uk-UA" sz="2000" dirty="0"/>
              <a:t> – </a:t>
            </a:r>
            <a:r>
              <a:rPr lang="uk-UA" sz="2000" dirty="0" err="1"/>
              <a:t>процес</a:t>
            </a:r>
            <a:r>
              <a:rPr lang="uk-UA" sz="2000" dirty="0"/>
              <a:t> зміни стану термодинамічної системи при сталій температурі:  </a:t>
            </a:r>
            <a:r>
              <a:rPr lang="en-US" sz="2000" b="1" dirty="0"/>
              <a:t>T = </a:t>
            </a:r>
            <a:r>
              <a:rPr lang="en-US" sz="2000" b="1" dirty="0" smtClean="0"/>
              <a:t>const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sz="2000" b="1" dirty="0" smtClean="0">
                <a:solidFill>
                  <a:schemeClr val="tx2"/>
                </a:solidFill>
              </a:rPr>
              <a:t>Закон </a:t>
            </a:r>
            <a:r>
              <a:rPr lang="uk-UA" sz="2000" b="1" dirty="0" err="1" smtClean="0">
                <a:solidFill>
                  <a:schemeClr val="tx2"/>
                </a:solidFill>
              </a:rPr>
              <a:t>Бойля-Маріотта</a:t>
            </a:r>
            <a:endParaRPr lang="uk-UA" sz="2000" b="1" dirty="0" smtClean="0">
              <a:solidFill>
                <a:schemeClr val="tx2"/>
              </a:solidFill>
            </a:endParaRPr>
          </a:p>
          <a:p>
            <a:r>
              <a:rPr lang="uk-UA" sz="2000" b="1" i="1" dirty="0"/>
              <a:t>Для </a:t>
            </a:r>
            <a:r>
              <a:rPr lang="uk-UA" sz="2000" b="1" i="1" dirty="0" smtClean="0"/>
              <a:t>даної маси газу </a:t>
            </a:r>
            <a:r>
              <a:rPr lang="uk-UA" sz="2000" b="1" i="1" dirty="0"/>
              <a:t>при сталій температурі добуток тиску на об’єм сталий</a:t>
            </a:r>
            <a:r>
              <a:rPr lang="uk-UA" sz="2000" b="1" i="1" dirty="0" smtClean="0"/>
              <a:t>.</a:t>
            </a:r>
          </a:p>
          <a:p>
            <a:endParaRPr lang="uk-UA" b="1" i="1" dirty="0">
              <a:solidFill>
                <a:schemeClr val="accent1"/>
              </a:solidFill>
            </a:endParaRPr>
          </a:p>
          <a:p>
            <a:endParaRPr lang="uk-UA" dirty="0" smtClean="0"/>
          </a:p>
          <a:p>
            <a:endParaRPr lang="ru-RU" b="1" i="1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48064" y="3068960"/>
            <a:ext cx="2136181" cy="682891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284984"/>
            <a:ext cx="1152128" cy="136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284984"/>
            <a:ext cx="10877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941168"/>
            <a:ext cx="6438999" cy="173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b="1" dirty="0" smtClean="0">
                <a:solidFill>
                  <a:srgbClr val="000099"/>
                </a:solidFill>
              </a:rPr>
              <a:t>Ізобарний процес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256584"/>
          </a:xfrm>
        </p:spPr>
        <p:txBody>
          <a:bodyPr/>
          <a:lstStyle/>
          <a:p>
            <a:r>
              <a:rPr lang="uk-UA" sz="2000" b="1" dirty="0"/>
              <a:t>Ізобарний процес</a:t>
            </a:r>
            <a:r>
              <a:rPr lang="uk-UA" sz="2000" dirty="0"/>
              <a:t> – </a:t>
            </a:r>
            <a:r>
              <a:rPr lang="uk-UA" sz="2000" dirty="0" err="1"/>
              <a:t>процес</a:t>
            </a:r>
            <a:r>
              <a:rPr lang="uk-UA" sz="2000" dirty="0"/>
              <a:t> зміни стану термодинамічної системи, що протікає при сталому тиску: </a:t>
            </a:r>
            <a:endParaRPr lang="uk-UA" sz="2000" dirty="0" smtClean="0"/>
          </a:p>
          <a:p>
            <a:r>
              <a:rPr lang="en-US" sz="2000" b="1" dirty="0" smtClean="0"/>
              <a:t>P</a:t>
            </a:r>
            <a:r>
              <a:rPr lang="ru-RU" sz="2000" b="1" dirty="0" smtClean="0"/>
              <a:t> </a:t>
            </a:r>
            <a:r>
              <a:rPr lang="en-US" sz="2000" b="1" dirty="0"/>
              <a:t>= </a:t>
            </a:r>
            <a:r>
              <a:rPr lang="en-US" sz="2000" b="1" dirty="0" smtClean="0"/>
              <a:t>const</a:t>
            </a:r>
            <a:endParaRPr lang="uk-UA" sz="2000" b="1" dirty="0" smtClean="0"/>
          </a:p>
          <a:p>
            <a:endParaRPr lang="uk-UA" b="1" dirty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12568"/>
          </a:xfrm>
        </p:spPr>
        <p:txBody>
          <a:bodyPr/>
          <a:lstStyle/>
          <a:p>
            <a:r>
              <a:rPr lang="uk-UA" sz="2000" b="1" dirty="0" smtClean="0">
                <a:solidFill>
                  <a:schemeClr val="tx2"/>
                </a:solidFill>
              </a:rPr>
              <a:t>Закон </a:t>
            </a:r>
            <a:r>
              <a:rPr lang="uk-UA" sz="2000" b="1" dirty="0" err="1" smtClean="0">
                <a:solidFill>
                  <a:schemeClr val="tx2"/>
                </a:solidFill>
              </a:rPr>
              <a:t>Гей-Люссака</a:t>
            </a:r>
            <a:r>
              <a:rPr lang="uk-UA" sz="2000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uk-UA" sz="2000" b="1" i="1" dirty="0" smtClean="0">
                <a:latin typeface="Calibri" pitchFamily="34" charset="0"/>
              </a:rPr>
              <a:t>Для даної маси газу при сталому тиску відношення </a:t>
            </a:r>
            <a:r>
              <a:rPr lang="uk-UA" sz="2000" b="1" i="1" dirty="0">
                <a:latin typeface="Calibri" pitchFamily="34" charset="0"/>
              </a:rPr>
              <a:t>об’єму до абсолютної температури є величина </a:t>
            </a:r>
            <a:r>
              <a:rPr lang="uk-UA" sz="2000" b="1" i="1" dirty="0" smtClean="0">
                <a:latin typeface="Calibri" pitchFamily="34" charset="0"/>
              </a:rPr>
              <a:t>стала </a:t>
            </a:r>
          </a:p>
          <a:p>
            <a:endParaRPr lang="ru-RU" dirty="0">
              <a:latin typeface="Calibri" pitchFamily="34" charset="0"/>
            </a:endParaRPr>
          </a:p>
          <a:p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068960"/>
            <a:ext cx="1368152" cy="1032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780928"/>
            <a:ext cx="39243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653136"/>
            <a:ext cx="6369272" cy="170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/>
                </a:solidFill>
              </a:rPr>
              <a:t>Ізохорний процес</a:t>
            </a:r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996952"/>
            <a:ext cx="3249935" cy="162925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sz="2000" b="1" dirty="0" smtClean="0">
                <a:solidFill>
                  <a:schemeClr val="tx2"/>
                </a:solidFill>
              </a:rPr>
              <a:t>Закон Шарля:</a:t>
            </a:r>
          </a:p>
          <a:p>
            <a:r>
              <a:rPr lang="uk-UA" sz="2000" dirty="0" smtClean="0"/>
              <a:t> </a:t>
            </a:r>
            <a:r>
              <a:rPr lang="uk-UA" sz="2000" b="1" i="1" dirty="0" smtClean="0"/>
              <a:t>Для даної маси</a:t>
            </a:r>
            <a:r>
              <a:rPr lang="en-US" sz="2000" b="1" i="1" dirty="0" smtClean="0"/>
              <a:t> </a:t>
            </a:r>
            <a:r>
              <a:rPr lang="uk-UA" sz="2000" b="1" i="1" dirty="0" smtClean="0"/>
              <a:t>газу при сталому об’ємі відношення тиску до температури є величиною сталою.</a:t>
            </a:r>
            <a:endParaRPr lang="en-US" sz="2000" b="1" i="1" dirty="0" smtClean="0"/>
          </a:p>
          <a:p>
            <a:endParaRPr lang="uk-UA" sz="2000" b="1" i="1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340768"/>
            <a:ext cx="35283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/>
              <a:t>Ізохорний процес</a:t>
            </a:r>
            <a:r>
              <a:rPr lang="uk-UA" sz="2000" dirty="0" smtClean="0"/>
              <a:t> – </a:t>
            </a:r>
            <a:r>
              <a:rPr lang="uk-UA" sz="2000" dirty="0" err="1" smtClean="0"/>
              <a:t>процес</a:t>
            </a:r>
            <a:r>
              <a:rPr lang="uk-UA" sz="2000" dirty="0" smtClean="0"/>
              <a:t> зміни стану термодинамічної системи, що протікає при сталому об’ємі: </a:t>
            </a:r>
            <a:endParaRPr lang="en-US" sz="2000" dirty="0" smtClean="0"/>
          </a:p>
          <a:p>
            <a:r>
              <a:rPr lang="en-US" sz="2000" b="1" dirty="0" smtClean="0"/>
              <a:t>V</a:t>
            </a:r>
            <a:r>
              <a:rPr lang="uk-UA" sz="2000" b="1" dirty="0" smtClean="0"/>
              <a:t> </a:t>
            </a:r>
            <a:r>
              <a:rPr lang="en-US" sz="2000" b="1" dirty="0" smtClean="0"/>
              <a:t>= const</a:t>
            </a:r>
            <a:r>
              <a:rPr lang="uk-UA" sz="2000" b="1" dirty="0" smtClean="0"/>
              <a:t>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356992"/>
            <a:ext cx="1471612" cy="9413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4797152"/>
            <a:ext cx="5726658" cy="1603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>1. Яка кількість речовини міститься в газі, якщо при температурі 240 К і під тиском 200 </a:t>
            </a:r>
            <a:r>
              <a:rPr lang="uk-UA" sz="2200" dirty="0" err="1" smtClean="0"/>
              <a:t>кПа</a:t>
            </a:r>
            <a:r>
              <a:rPr lang="uk-UA" sz="2200" dirty="0" smtClean="0"/>
              <a:t> його об’єм дорівнює 40 л?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Дано: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T=240 K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P=2 ∙10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Па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V= 4 ∙ 10 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uk-UA" sz="24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ν-?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716016" y="3717032"/>
          <a:ext cx="3501673" cy="102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3" imgW="2082600" imgH="609480" progId="Equation.3">
                  <p:embed/>
                </p:oleObj>
              </mc:Choice>
              <mc:Fallback>
                <p:oleObj name="Формула" r:id="rId3" imgW="2082600" imgH="609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717032"/>
                        <a:ext cx="3501673" cy="1024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148064" y="1628800"/>
          <a:ext cx="2202408" cy="677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5" imgW="660240" imgH="203040" progId="Equation.3">
                  <p:embed/>
                </p:oleObj>
              </mc:Choice>
              <mc:Fallback>
                <p:oleObj name="Формула" r:id="rId5" imgW="6602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628800"/>
                        <a:ext cx="2202408" cy="677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5436096" y="2492896"/>
          <a:ext cx="1340470" cy="1013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7" imgW="520560" imgH="393480" progId="Equation.3">
                  <p:embed/>
                </p:oleObj>
              </mc:Choice>
              <mc:Fallback>
                <p:oleObj name="Формула" r:id="rId7" imgW="5205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492896"/>
                        <a:ext cx="1340470" cy="10135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uk-UA" sz="2200" dirty="0" smtClean="0"/>
              <a:t>2. Який тиск стиснутого повітря, що міститься в балоні місткістю 20 л при температурі 12ºС, якщо маса цього повітря становить 2 кг?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uk-UA" sz="2000" i="1" dirty="0" smtClean="0"/>
              <a:t>М = 0,029кг/моль, Т = 285 К</a:t>
            </a:r>
            <a:endParaRPr lang="ru-RU" sz="2000" i="1" dirty="0" smtClean="0"/>
          </a:p>
          <a:p>
            <a:endParaRPr lang="en-US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43608" y="1700808"/>
          <a:ext cx="1872208" cy="2380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Формула" r:id="rId3" imgW="888840" imgH="1130040" progId="Equation.3">
                  <p:embed/>
                </p:oleObj>
              </mc:Choice>
              <mc:Fallback>
                <p:oleObj name="Формула" r:id="rId3" imgW="888840" imgH="1130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700808"/>
                        <a:ext cx="1872208" cy="23803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436096" y="1412776"/>
          <a:ext cx="2362230" cy="1144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Формула" r:id="rId5" imgW="812520" imgH="393480" progId="Equation.3">
                  <p:embed/>
                </p:oleObj>
              </mc:Choice>
              <mc:Fallback>
                <p:oleObj name="Формула" r:id="rId5" imgW="8125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412776"/>
                        <a:ext cx="2362230" cy="1144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084168" y="2780928"/>
          <a:ext cx="1469628" cy="911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Формула" r:id="rId7" imgW="634680" imgH="393480" progId="Equation.3">
                  <p:embed/>
                </p:oleObj>
              </mc:Choice>
              <mc:Fallback>
                <p:oleObj name="Формула" r:id="rId7" imgW="6346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2780928"/>
                        <a:ext cx="1469628" cy="911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4067944" y="3861048"/>
          <a:ext cx="4666467" cy="1308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Формула" r:id="rId9" imgW="2717640" imgH="761760" progId="Equation.3">
                  <p:embed/>
                </p:oleObj>
              </mc:Choice>
              <mc:Fallback>
                <p:oleObj name="Формула" r:id="rId9" imgW="2717640" imgH="7617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861048"/>
                        <a:ext cx="4666467" cy="13083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>3.Газ </a:t>
            </a:r>
            <a:r>
              <a:rPr lang="uk-UA" sz="2200" dirty="0" smtClean="0"/>
              <a:t>міститься в закритому балоні за температури 294 К і тиску 810 кПа. За якої температури тиск газу дорівнюватиме 1,12 </a:t>
            </a:r>
            <a:r>
              <a:rPr lang="uk-UA" sz="2200" dirty="0" err="1" smtClean="0"/>
              <a:t>Мпа</a:t>
            </a:r>
            <a:r>
              <a:rPr lang="uk-UA" sz="2200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899592" y="1916832"/>
          <a:ext cx="3703830" cy="295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Формула" r:id="rId3" imgW="1752480" imgH="1396800" progId="Equation.3">
                  <p:embed/>
                </p:oleObj>
              </mc:Choice>
              <mc:Fallback>
                <p:oleObj name="Формула" r:id="rId3" imgW="1752480" imgH="1396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916832"/>
                        <a:ext cx="3703830" cy="29523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5940152" y="1556792"/>
          <a:ext cx="1274808" cy="10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Формула" r:id="rId5" imgW="545760" imgH="431640" progId="Equation.3">
                  <p:embed/>
                </p:oleObj>
              </mc:Choice>
              <mc:Fallback>
                <p:oleObj name="Формула" r:id="rId5" imgW="5457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556792"/>
                        <a:ext cx="1274808" cy="10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5148064" y="2852936"/>
          <a:ext cx="163077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Формула" r:id="rId7" imgW="698400" imgH="431640" progId="Equation.3">
                  <p:embed/>
                </p:oleObj>
              </mc:Choice>
              <mc:Fallback>
                <p:oleObj name="Формула" r:id="rId7" imgW="69840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852936"/>
                        <a:ext cx="1630770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5004048" y="3933056"/>
          <a:ext cx="3690349" cy="929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Формула" r:id="rId9" imgW="1663560" imgH="419040" progId="Equation.3">
                  <p:embed/>
                </p:oleObj>
              </mc:Choice>
              <mc:Fallback>
                <p:oleObj name="Формула" r:id="rId9" imgW="166356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933056"/>
                        <a:ext cx="3690349" cy="929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5069088" y="5013176"/>
          <a:ext cx="2671264" cy="962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Формула" r:id="rId11" imgW="1091880" imgH="393480" progId="Equation.3">
                  <p:embed/>
                </p:oleObj>
              </mc:Choice>
              <mc:Fallback>
                <p:oleObj name="Формула" r:id="rId11" imgW="10918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9088" y="5013176"/>
                        <a:ext cx="2671264" cy="9628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4.На </a:t>
            </a:r>
            <a:r>
              <a:rPr lang="ru-RU" sz="2200" dirty="0" smtClean="0"/>
              <a:t>мал</a:t>
            </a:r>
            <a:r>
              <a:rPr lang="uk-UA" sz="2200" dirty="0" smtClean="0"/>
              <a:t>юнку  </a:t>
            </a:r>
            <a:r>
              <a:rPr lang="ru-RU" sz="2200" dirty="0" smtClean="0"/>
              <a:t>у координатах </a:t>
            </a:r>
            <a:r>
              <a:rPr lang="ru-RU" sz="2200" i="1" dirty="0" err="1" smtClean="0"/>
              <a:t>р</a:t>
            </a:r>
            <a:r>
              <a:rPr lang="ru-RU" sz="2200" dirty="0" err="1" smtClean="0"/>
              <a:t>,</a:t>
            </a:r>
            <a:r>
              <a:rPr lang="ru-RU" sz="2200" i="1" dirty="0" err="1" smtClean="0"/>
              <a:t>V</a:t>
            </a:r>
            <a:r>
              <a:rPr lang="ru-RU" sz="2200" dirty="0" smtClean="0"/>
              <a:t> </a:t>
            </a:r>
            <a:r>
              <a:rPr lang="ru-RU" sz="2200" dirty="0" err="1" smtClean="0"/>
              <a:t>зображено</a:t>
            </a:r>
            <a:r>
              <a:rPr lang="ru-RU" sz="2200" dirty="0" smtClean="0"/>
              <a:t> </a:t>
            </a:r>
            <a:r>
              <a:rPr lang="ru-RU" sz="2200" dirty="0" err="1" smtClean="0"/>
              <a:t>замкнений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газовий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</a:t>
            </a:r>
            <a:r>
              <a:rPr lang="ru-RU" sz="2200" dirty="0" smtClean="0"/>
              <a:t> (цикл). </a:t>
            </a:r>
            <a:r>
              <a:rPr lang="ru-RU" sz="2200" dirty="0" err="1" smtClean="0"/>
              <a:t>Побудувати</a:t>
            </a:r>
            <a:r>
              <a:rPr lang="ru-RU" sz="2200" dirty="0" smtClean="0"/>
              <a:t> </a:t>
            </a:r>
            <a:r>
              <a:rPr lang="ru-RU" sz="2200" dirty="0" err="1" smtClean="0"/>
              <a:t>цей</a:t>
            </a:r>
            <a:r>
              <a:rPr lang="ru-RU" sz="2200" dirty="0" smtClean="0"/>
              <a:t> цикл у координатах </a:t>
            </a:r>
            <a:r>
              <a:rPr lang="ru-RU" sz="2200" i="1" dirty="0" smtClean="0"/>
              <a:t>V</a:t>
            </a:r>
            <a:r>
              <a:rPr lang="ru-RU" sz="2200" dirty="0" smtClean="0"/>
              <a:t>, </a:t>
            </a:r>
            <a:r>
              <a:rPr lang="ru-RU" sz="2200" i="1" dirty="0" smtClean="0"/>
              <a:t>Т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i="1" dirty="0" err="1" smtClean="0"/>
              <a:t>р</a:t>
            </a:r>
            <a:r>
              <a:rPr lang="ru-RU" sz="2200" dirty="0" smtClean="0"/>
              <a:t>, </a:t>
            </a:r>
            <a:r>
              <a:rPr lang="ru-RU" sz="2200" i="1" dirty="0" smtClean="0"/>
              <a:t>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http://konspekta.net/studopediaorg/baza1/198696186362.files/image47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237626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076056" y="1166843"/>
            <a:ext cx="352839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Перехід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стану 1 в стан 2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ізохорному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процесу</a:t>
            </a:r>
            <a:r>
              <a:rPr lang="ru-RU" sz="1600" dirty="0" smtClean="0"/>
              <a:t>, </a:t>
            </a:r>
            <a:r>
              <a:rPr lang="ru-RU" sz="1600" dirty="0" err="1" smtClean="0"/>
              <a:t>тиск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i="1" dirty="0" smtClean="0"/>
              <a:t>р</a:t>
            </a:r>
            <a:r>
              <a:rPr lang="ru-RU" sz="1600" i="1" baseline="-25000" dirty="0" smtClean="0"/>
              <a:t>1</a:t>
            </a:r>
            <a:r>
              <a:rPr lang="ru-RU" sz="1600" dirty="0" smtClean="0"/>
              <a:t> до </a:t>
            </a:r>
            <a:r>
              <a:rPr lang="ru-RU" sz="1600" i="1" dirty="0" smtClean="0"/>
              <a:t>р</a:t>
            </a:r>
            <a:r>
              <a:rPr lang="ru-RU" sz="1600" i="1" baseline="-25000" dirty="0" smtClean="0"/>
              <a:t>2</a:t>
            </a:r>
            <a:r>
              <a:rPr lang="ru-RU" sz="1600" baseline="-25000" dirty="0" smtClean="0"/>
              <a:t>.</a:t>
            </a:r>
            <a:r>
              <a:rPr lang="ru-RU" sz="1600" dirty="0" smtClean="0"/>
              <a:t>, температура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збільшується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Перехід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стану 2 в стан 3 – </a:t>
            </a:r>
            <a:r>
              <a:rPr lang="ru-RU" sz="1600" dirty="0" err="1" smtClean="0"/>
              <a:t>ізотермічне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розширення</a:t>
            </a:r>
            <a:r>
              <a:rPr lang="ru-RU" sz="1600" dirty="0" smtClean="0"/>
              <a:t> газу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i="1" dirty="0" smtClean="0"/>
              <a:t>V</a:t>
            </a:r>
            <a:r>
              <a:rPr lang="ru-RU" sz="1600" i="1" baseline="-25000" dirty="0" smtClean="0"/>
              <a:t>2</a:t>
            </a:r>
            <a:r>
              <a:rPr lang="ru-RU" sz="1600" dirty="0" smtClean="0"/>
              <a:t> до</a:t>
            </a:r>
            <a:r>
              <a:rPr lang="ru-RU" sz="1600" i="1" dirty="0" smtClean="0"/>
              <a:t>V</a:t>
            </a:r>
            <a:r>
              <a:rPr lang="ru-RU" sz="1600" i="1" baseline="-25000" dirty="0" smtClean="0"/>
              <a:t>3</a:t>
            </a:r>
            <a:r>
              <a:rPr lang="ru-RU" sz="1600" dirty="0" smtClean="0"/>
              <a:t>, </a:t>
            </a:r>
            <a:r>
              <a:rPr lang="ru-RU" sz="1600" dirty="0" err="1" smtClean="0"/>
              <a:t>тиск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i="1" dirty="0" smtClean="0"/>
              <a:t>р</a:t>
            </a:r>
            <a:r>
              <a:rPr lang="ru-RU" sz="1600" i="1" baseline="-25000" dirty="0" smtClean="0"/>
              <a:t>2</a:t>
            </a:r>
            <a:r>
              <a:rPr lang="ru-RU" sz="1600" dirty="0" smtClean="0"/>
              <a:t> до </a:t>
            </a:r>
            <a:r>
              <a:rPr lang="ru-RU" sz="1600" i="1" dirty="0" smtClean="0"/>
              <a:t>р</a:t>
            </a:r>
            <a:r>
              <a:rPr lang="ru-RU" sz="1600" i="1" baseline="-25000" dirty="0" smtClean="0"/>
              <a:t>1</a:t>
            </a:r>
            <a:r>
              <a:rPr lang="ru-RU" sz="1600" baseline="-25000" dirty="0" smtClean="0"/>
              <a:t>.</a:t>
            </a:r>
            <a:r>
              <a:rPr lang="ru-RU" sz="1600" dirty="0" smtClean="0"/>
              <a:t> </a:t>
            </a:r>
          </a:p>
          <a:p>
            <a:r>
              <a:rPr lang="ru-RU" sz="1600" dirty="0" err="1" smtClean="0"/>
              <a:t>Перехід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стану 3 в стан 1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ізобарному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стисканню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i="1" dirty="0" smtClean="0"/>
              <a:t>V</a:t>
            </a:r>
            <a:r>
              <a:rPr lang="ru-RU" sz="1600" baseline="-25000" dirty="0" smtClean="0"/>
              <a:t>3</a:t>
            </a:r>
            <a:r>
              <a:rPr lang="ru-RU" sz="1600" dirty="0" smtClean="0"/>
              <a:t> до </a:t>
            </a:r>
            <a:r>
              <a:rPr lang="ru-RU" sz="1600" i="1" dirty="0" smtClean="0"/>
              <a:t>V</a:t>
            </a:r>
            <a:r>
              <a:rPr lang="ru-RU" sz="1600" baseline="-25000" dirty="0" smtClean="0"/>
              <a:t>2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причому</a:t>
            </a:r>
            <a:r>
              <a:rPr lang="ru-RU" sz="1600" dirty="0" smtClean="0"/>
              <a:t> </a:t>
            </a:r>
            <a:r>
              <a:rPr lang="ru-RU" sz="1600" i="1" dirty="0" smtClean="0"/>
              <a:t>Т</a:t>
            </a:r>
            <a:r>
              <a:rPr lang="ru-RU" sz="1600" baseline="-25000" dirty="0" smtClean="0"/>
              <a:t>1</a:t>
            </a:r>
            <a:r>
              <a:rPr lang="ru-RU" sz="1600" dirty="0" smtClean="0"/>
              <a:t>&lt;</a:t>
            </a:r>
            <a:r>
              <a:rPr lang="ru-RU" sz="1600" i="1" dirty="0" smtClean="0"/>
              <a:t>Т</a:t>
            </a:r>
            <a:r>
              <a:rPr lang="ru-RU" sz="1600" baseline="-25000" dirty="0" smtClean="0"/>
              <a:t>3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Побудуємо</a:t>
            </a:r>
            <a:r>
              <a:rPr lang="ru-RU" sz="1600" dirty="0" smtClean="0"/>
              <a:t>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цикл у координатах </a:t>
            </a:r>
            <a:r>
              <a:rPr lang="ru-RU" sz="1600" i="1" dirty="0" smtClean="0"/>
              <a:t>V</a:t>
            </a:r>
            <a:r>
              <a:rPr lang="ru-RU" sz="1600" dirty="0" smtClean="0"/>
              <a:t>,</a:t>
            </a:r>
            <a:r>
              <a:rPr lang="ru-RU" sz="1600" i="1" dirty="0" smtClean="0"/>
              <a:t>Т</a:t>
            </a:r>
            <a:r>
              <a:rPr lang="ru-RU" sz="1600" dirty="0" smtClean="0"/>
              <a:t> .</a:t>
            </a:r>
          </a:p>
          <a:p>
            <a:r>
              <a:rPr lang="ru-RU" sz="1600" dirty="0" err="1" smtClean="0"/>
              <a:t>Лінія</a:t>
            </a:r>
            <a:r>
              <a:rPr lang="ru-RU" sz="1600" dirty="0" smtClean="0"/>
              <a:t> 1-2 - </a:t>
            </a:r>
            <a:r>
              <a:rPr lang="ru-RU" sz="1600" dirty="0" err="1" smtClean="0"/>
              <a:t>ізохорний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, температура </a:t>
            </a:r>
            <a:r>
              <a:rPr lang="ru-RU" sz="1600" dirty="0" err="1" smtClean="0"/>
              <a:t>зростає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i="1" dirty="0" smtClean="0"/>
              <a:t>Т</a:t>
            </a:r>
            <a:r>
              <a:rPr lang="ru-RU" sz="1600" baseline="-25000" dirty="0" smtClean="0"/>
              <a:t>1</a:t>
            </a:r>
            <a:r>
              <a:rPr lang="ru-RU" sz="1600" dirty="0" smtClean="0"/>
              <a:t> до </a:t>
            </a:r>
            <a:r>
              <a:rPr lang="ru-RU" sz="1600" i="1" dirty="0" smtClean="0"/>
              <a:t>Т</a:t>
            </a:r>
            <a:r>
              <a:rPr lang="ru-RU" sz="1600" baseline="-25000" dirty="0" smtClean="0"/>
              <a:t>2</a:t>
            </a:r>
            <a:r>
              <a:rPr lang="ru-RU" sz="1600" dirty="0" smtClean="0"/>
              <a:t>. </a:t>
            </a:r>
          </a:p>
          <a:p>
            <a:r>
              <a:rPr lang="ru-RU" sz="1600" dirty="0" err="1" smtClean="0"/>
              <a:t>Лінія</a:t>
            </a:r>
            <a:r>
              <a:rPr lang="ru-RU" sz="1600" dirty="0" smtClean="0"/>
              <a:t> 2-3 - </a:t>
            </a:r>
            <a:r>
              <a:rPr lang="ru-RU" sz="1600" dirty="0" err="1" smtClean="0"/>
              <a:t>ізотермічне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розширення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i="1" dirty="0" smtClean="0"/>
              <a:t>V</a:t>
            </a:r>
            <a:r>
              <a:rPr lang="ru-RU" sz="1600" baseline="-25000" dirty="0" smtClean="0"/>
              <a:t>2</a:t>
            </a:r>
            <a:r>
              <a:rPr lang="ru-RU" sz="1600" dirty="0" smtClean="0"/>
              <a:t> до </a:t>
            </a:r>
            <a:r>
              <a:rPr lang="ru-RU" sz="1600" i="1" dirty="0" smtClean="0"/>
              <a:t>V</a:t>
            </a:r>
            <a:r>
              <a:rPr lang="ru-RU" sz="1600" baseline="-250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Лінія</a:t>
            </a:r>
            <a:r>
              <a:rPr lang="ru-RU" sz="1600" dirty="0" smtClean="0"/>
              <a:t> 3-1 – </a:t>
            </a:r>
            <a:r>
              <a:rPr lang="ru-RU" sz="1600" dirty="0" err="1" smtClean="0"/>
              <a:t>ізобарний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. (</a:t>
            </a:r>
            <a:r>
              <a:rPr lang="ru-RU" sz="1600" dirty="0" err="1" smtClean="0"/>
              <a:t>Продовження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лінії</a:t>
            </a:r>
            <a:r>
              <a:rPr lang="ru-RU" sz="1600" dirty="0" smtClean="0"/>
              <a:t> повинно пройти через початок координат!). </a:t>
            </a:r>
          </a:p>
          <a:p>
            <a:r>
              <a:rPr lang="ru-RU" sz="1600" dirty="0" smtClean="0"/>
              <a:t>На </a:t>
            </a:r>
            <a:r>
              <a:rPr lang="ru-RU" sz="1600" i="1" dirty="0" err="1" smtClean="0"/>
              <a:t>іншому</a:t>
            </a:r>
            <a:r>
              <a:rPr lang="ru-RU" sz="1600" dirty="0" smtClean="0"/>
              <a:t> </a:t>
            </a:r>
            <a:r>
              <a:rPr lang="ru-RU" sz="1600" i="1" dirty="0" err="1" smtClean="0"/>
              <a:t>малюнку</a:t>
            </a:r>
            <a:r>
              <a:rPr lang="ru-RU" sz="1600" i="1" dirty="0" smtClean="0"/>
              <a:t> </a:t>
            </a:r>
            <a:r>
              <a:rPr lang="ru-RU" sz="1600" dirty="0" smtClean="0"/>
              <a:t>показано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у координатах </a:t>
            </a:r>
            <a:r>
              <a:rPr lang="ru-RU" sz="1600" i="1" dirty="0" err="1" smtClean="0"/>
              <a:t>р</a:t>
            </a:r>
            <a:r>
              <a:rPr lang="ru-RU" sz="1600" dirty="0" err="1" smtClean="0"/>
              <a:t>,</a:t>
            </a:r>
            <a:r>
              <a:rPr lang="ru-RU" sz="1600" i="1" dirty="0" err="1" smtClean="0"/>
              <a:t>Т</a:t>
            </a:r>
            <a:r>
              <a:rPr lang="ru-RU" sz="1600" i="1" dirty="0" smtClean="0"/>
              <a:t>.</a:t>
            </a:r>
            <a:endParaRPr lang="ru-RU" sz="1600" dirty="0" smtClean="0"/>
          </a:p>
          <a:p>
            <a:endParaRPr lang="ru-RU" sz="1600" dirty="0"/>
          </a:p>
        </p:txBody>
      </p:sp>
      <p:pic>
        <p:nvPicPr>
          <p:cNvPr id="5" name="Рисунок 4" descr="http://konspekta.net/studopediaorg/baza1/198696186362.files/image48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89040"/>
            <a:ext cx="172819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konspekta.net/studopediaorg/baza1/198696186362.files/image48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3789040"/>
            <a:ext cx="187220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352</Words>
  <Application>Microsoft Office PowerPoint</Application>
  <PresentationFormat>Екран (4:3)</PresentationFormat>
  <Paragraphs>57</Paragraphs>
  <Slides>10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Тема Office</vt:lpstr>
      <vt:lpstr>Формула</vt:lpstr>
      <vt:lpstr> Розв’язування задач на рівняння стану ідеального газу, ізопроцеси в газах. </vt:lpstr>
      <vt:lpstr> Рівняння стану газу </vt:lpstr>
      <vt:lpstr>Ізотермічний процес</vt:lpstr>
      <vt:lpstr>Ізобарний процес</vt:lpstr>
      <vt:lpstr>Ізохорний процес</vt:lpstr>
      <vt:lpstr> 1. Яка кількість речовини міститься в газі, якщо при температурі 240 К і під тиском 200 кПа його об’єм дорівнює 40 л? </vt:lpstr>
      <vt:lpstr> 2. Який тиск стиснутого повітря, що міститься в балоні місткістю 20 л при температурі 12ºС, якщо маса цього повітря становить 2 кг? </vt:lpstr>
      <vt:lpstr> 3.Газ міститься в закритому балоні за температури 294 К і тиску 810 кПа. За якої температури тиск газу дорівнюватиме 1,12 Мпа? </vt:lpstr>
      <vt:lpstr>  4.На малюнку  у координатах р,V зображено замкнений газовий процес (цикл). Побудувати цей цикл у координатах V, Т і р, Т. </vt:lpstr>
      <vt:lpstr>Завдання на урок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Рівняння стану ідеального газу, ізопроцеси в газах</dc:title>
  <dc:creator>User</dc:creator>
  <cp:lastModifiedBy>RePack by Diakov</cp:lastModifiedBy>
  <cp:revision>34</cp:revision>
  <dcterms:created xsi:type="dcterms:W3CDTF">2016-04-05T19:35:47Z</dcterms:created>
  <dcterms:modified xsi:type="dcterms:W3CDTF">2021-03-25T19:50:31Z</dcterms:modified>
</cp:coreProperties>
</file>