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63" r:id="rId7"/>
    <p:sldId id="266" r:id="rId8"/>
    <p:sldId id="265" r:id="rId9"/>
    <p:sldId id="264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2376263"/>
          </a:xfrm>
        </p:spPr>
        <p:txBody>
          <a:bodyPr>
            <a:noAutofit/>
          </a:bodyPr>
          <a:lstStyle/>
          <a:p>
            <a:pPr algn="ctr"/>
            <a:r>
              <a:rPr lang="uk-UA" sz="6600" dirty="0" err="1" smtClean="0"/>
              <a:t>Розв</a:t>
            </a:r>
            <a:r>
              <a:rPr lang="en-US" sz="6600" dirty="0" smtClean="0"/>
              <a:t>’</a:t>
            </a:r>
            <a:r>
              <a:rPr lang="uk-UA" sz="6600" dirty="0" err="1" smtClean="0"/>
              <a:t>язування</a:t>
            </a:r>
            <a:r>
              <a:rPr lang="uk-UA" sz="6600" dirty="0" smtClean="0"/>
              <a:t> задач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653136"/>
            <a:ext cx="4953000" cy="1752600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Фізика</a:t>
            </a:r>
            <a:r>
              <a:rPr lang="ru-RU" sz="4000" dirty="0" smtClean="0"/>
              <a:t> 10 </a:t>
            </a:r>
            <a:r>
              <a:rPr lang="ru-RU" sz="4000" dirty="0" err="1" smtClean="0"/>
              <a:t>клас</a:t>
            </a:r>
            <a:endParaRPr lang="ru-RU" sz="4000" dirty="0" smtClean="0"/>
          </a:p>
          <a:p>
            <a:r>
              <a:rPr lang="ru-RU" sz="4000" dirty="0" smtClean="0"/>
              <a:t> 29.03.2021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010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Повторення. Внутрішня енергія ідеального одноатомного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Задача 4.</a:t>
            </a:r>
          </a:p>
          <a:p>
            <a:r>
              <a:rPr lang="uk-UA" dirty="0" smtClean="0"/>
              <a:t>На скільки градусів потрібно збільшити температуру 100 г аргону, щоб його внутрішня енергія збільшилась на 3,3 кДж?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m=100</a:t>
            </a:r>
            <a:r>
              <a:rPr lang="uk-UA" dirty="0" smtClean="0"/>
              <a:t>г=0,1 кг</a:t>
            </a:r>
            <a:br>
              <a:rPr lang="uk-UA" dirty="0" smtClean="0"/>
            </a:br>
            <a:r>
              <a:rPr lang="en-US" dirty="0" smtClean="0"/>
              <a:t>M</a:t>
            </a:r>
            <a:r>
              <a:rPr lang="uk-UA" dirty="0" smtClean="0"/>
              <a:t>=40 г/моль=40·10</a:t>
            </a:r>
            <a:r>
              <a:rPr lang="uk-UA" baseline="30000" dirty="0" smtClean="0"/>
              <a:t>-3</a:t>
            </a:r>
            <a:r>
              <a:rPr lang="uk-UA" dirty="0" smtClean="0"/>
              <a:t> кг/моль</a:t>
            </a:r>
            <a:br>
              <a:rPr lang="uk-UA" dirty="0" smtClean="0"/>
            </a:br>
            <a:r>
              <a:rPr lang="uk-UA" dirty="0" smtClean="0"/>
              <a:t>∆</a:t>
            </a:r>
            <a:r>
              <a:rPr lang="en-US" dirty="0" smtClean="0"/>
              <a:t>U=</a:t>
            </a:r>
            <a:r>
              <a:rPr lang="uk-UA" dirty="0" smtClean="0"/>
              <a:t>3,3 </a:t>
            </a:r>
            <a:r>
              <a:rPr lang="uk-UA" dirty="0" err="1" smtClean="0"/>
              <a:t>кДж=</a:t>
            </a:r>
            <a:r>
              <a:rPr lang="uk-UA" dirty="0" smtClean="0"/>
              <a:t> 3300 Дж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64904"/>
            <a:ext cx="8435280" cy="400963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Формула зміни внутрішньої енергії: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Перепишемо зручно: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Звідси:</a:t>
            </a:r>
          </a:p>
          <a:p>
            <a:pPr>
              <a:buNone/>
            </a:pPr>
            <a:r>
              <a:rPr lang="uk-UA" dirty="0" smtClean="0"/>
              <a:t>      </a:t>
            </a:r>
          </a:p>
          <a:p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509120"/>
            <a:ext cx="6178286" cy="72008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589240"/>
            <a:ext cx="6467082" cy="454149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2420888"/>
            <a:ext cx="2246649" cy="864096"/>
          </a:xfrm>
          <a:prstGeom prst="rect">
            <a:avLst/>
          </a:prstGeom>
          <a:noFill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429000"/>
            <a:ext cx="1944216" cy="795361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1771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Домашні задачі: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r>
              <a:rPr lang="uk-UA" dirty="0" smtClean="0"/>
              <a:t>Задача 1. </a:t>
            </a:r>
          </a:p>
          <a:p>
            <a:r>
              <a:rPr lang="uk-UA" dirty="0" smtClean="0"/>
              <a:t>Обчислити  роботу газу,</a:t>
            </a:r>
          </a:p>
          <a:p>
            <a:pPr>
              <a:buNone/>
            </a:pPr>
            <a:r>
              <a:rPr lang="uk-UA" dirty="0" smtClean="0"/>
              <a:t>користуючись графіком</a:t>
            </a:r>
            <a:r>
              <a:rPr lang="uk-UA" dirty="0" smtClean="0"/>
              <a:t>: </a:t>
            </a:r>
            <a:endParaRPr lang="uk-UA" dirty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Задача 2.</a:t>
            </a:r>
            <a:endParaRPr lang="uk-UA" dirty="0" smtClean="0"/>
          </a:p>
          <a:p>
            <a:r>
              <a:rPr lang="uk-UA" dirty="0" smtClean="0"/>
              <a:t>В посудині міститься 80 г гелію температурою 400 К. До якої температури нагріли гелій, якщо його внутрішня енергія збільшилась на 12,5 </a:t>
            </a:r>
            <a:r>
              <a:rPr lang="uk-UA" dirty="0" err="1" smtClean="0"/>
              <a:t>кДж</a:t>
            </a:r>
            <a:endParaRPr lang="uk-UA" dirty="0" smtClean="0"/>
          </a:p>
          <a:p>
            <a:endParaRPr lang="uk-UA" dirty="0"/>
          </a:p>
          <a:p>
            <a:pPr marL="109728" indent="0">
              <a:buNone/>
            </a:pPr>
            <a:r>
              <a:rPr lang="uk-UA" dirty="0" smtClean="0"/>
              <a:t>Повторити параграф 37</a:t>
            </a:r>
            <a:r>
              <a:rPr lang="uk-UA" smtClean="0"/>
              <a:t>, вправа 37 (3,5)</a:t>
            </a:r>
            <a:endParaRPr lang="ru-RU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 l="2064" b="17017"/>
          <a:stretch>
            <a:fillRect/>
          </a:stretch>
        </p:blipFill>
        <p:spPr bwMode="auto">
          <a:xfrm>
            <a:off x="5004048" y="980728"/>
            <a:ext cx="31292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12968" cy="63668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Згадайте вивчені </a:t>
            </a:r>
            <a:r>
              <a:rPr lang="uk-UA" sz="3200" dirty="0" err="1" smtClean="0"/>
              <a:t>фформули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US" dirty="0" smtClean="0"/>
              <a:t>U – </a:t>
            </a:r>
            <a:r>
              <a:rPr lang="uk-UA" dirty="0" smtClean="0"/>
              <a:t>внутрішня енергія (Дж)</a:t>
            </a:r>
            <a:endParaRPr lang="en-US" dirty="0" smtClean="0"/>
          </a:p>
          <a:p>
            <a:r>
              <a:rPr lang="en-US" dirty="0" smtClean="0"/>
              <a:t>m –</a:t>
            </a:r>
            <a:r>
              <a:rPr lang="uk-UA" dirty="0" smtClean="0"/>
              <a:t> маса газу (кг)</a:t>
            </a:r>
            <a:endParaRPr lang="en-US" dirty="0" smtClean="0"/>
          </a:p>
          <a:p>
            <a:r>
              <a:rPr lang="en-US" dirty="0" smtClean="0"/>
              <a:t>M – </a:t>
            </a:r>
            <a:r>
              <a:rPr lang="uk-UA" dirty="0" smtClean="0"/>
              <a:t>молярна маса газу (кг/моль)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uk-UA" dirty="0" smtClean="0"/>
              <a:t>універсальна газова стала </a:t>
            </a:r>
            <a:r>
              <a:rPr lang="en-US" dirty="0" smtClean="0"/>
              <a:t>R</a:t>
            </a:r>
            <a:r>
              <a:rPr lang="uk-UA" dirty="0" smtClean="0"/>
              <a:t>=8,31</a:t>
            </a:r>
            <a:endParaRPr lang="en-US" dirty="0" smtClean="0"/>
          </a:p>
          <a:p>
            <a:r>
              <a:rPr lang="en-US" dirty="0" smtClean="0"/>
              <a:t>T – </a:t>
            </a:r>
            <a:r>
              <a:rPr lang="uk-UA" dirty="0" smtClean="0"/>
              <a:t>температура в Кельвінах (</a:t>
            </a:r>
            <a:r>
              <a:rPr lang="en-US" dirty="0" smtClean="0"/>
              <a:t>t</a:t>
            </a:r>
            <a:r>
              <a:rPr lang="uk-UA" dirty="0" smtClean="0"/>
              <a:t>+273=Т)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21506" name="Picture 2" descr="Картинки по запросу &quot;Внутрішня енергія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 l="12117" t="30882" r="8575" b="10294"/>
          <a:stretch>
            <a:fillRect/>
          </a:stretch>
        </p:blipFill>
        <p:spPr bwMode="auto">
          <a:xfrm>
            <a:off x="2051720" y="3933056"/>
            <a:ext cx="4896544" cy="2720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Або, якщо відомі тиск і об'єм газу, то можна використати формулу: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uk-UA" dirty="0" smtClean="0"/>
              <a:t> – тиск газу в Па</a:t>
            </a:r>
            <a:endParaRPr lang="en-US" dirty="0" smtClean="0"/>
          </a:p>
          <a:p>
            <a:r>
              <a:rPr lang="en-US" dirty="0" smtClean="0"/>
              <a:t>V</a:t>
            </a:r>
            <a:r>
              <a:rPr lang="uk-UA" dirty="0" smtClean="0"/>
              <a:t> – об'єм газу в м</a:t>
            </a:r>
            <a:r>
              <a:rPr lang="uk-UA" baseline="30000" dirty="0" smtClean="0"/>
              <a:t>3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81128"/>
            <a:ext cx="2016224" cy="120973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ctr"/>
            <a:r>
              <a:rPr lang="uk-UA" dirty="0" smtClean="0"/>
              <a:t>Робота ідеального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r>
              <a:rPr lang="uk-UA" dirty="0" smtClean="0"/>
              <a:t>Робота позначається літерою А і вимірюється в Дж.</a:t>
            </a:r>
          </a:p>
          <a:p>
            <a:r>
              <a:rPr lang="uk-UA" dirty="0" smtClean="0"/>
              <a:t>Якщо над газом виконують роботу (стискають), то при цьому його об'єм зменшується. Така робота вважається від'ємною. А&lt;0</a:t>
            </a:r>
          </a:p>
          <a:p>
            <a:r>
              <a:rPr lang="uk-UA" dirty="0" smtClean="0"/>
              <a:t>Якщо газ виконує роботу (розширюється), то при цьому його об'єм збільшується. Така робота вважається </a:t>
            </a:r>
            <a:r>
              <a:rPr lang="uk-UA" dirty="0" err="1" smtClean="0"/>
              <a:t>додатньою</a:t>
            </a:r>
            <a:r>
              <a:rPr lang="uk-UA" dirty="0" smtClean="0"/>
              <a:t>. А&gt;0</a:t>
            </a:r>
          </a:p>
          <a:p>
            <a:r>
              <a:rPr lang="uk-UA" dirty="0" smtClean="0"/>
              <a:t>  Якщо об'єм газу не змінюється, то газ роботи не виконує. А=0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endParaRPr lang="uk-UA" dirty="0" smtClean="0"/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</a:t>
            </a:r>
            <a:r>
              <a:rPr lang="uk-UA" dirty="0" smtClean="0"/>
              <a:t>1. </a:t>
            </a:r>
            <a:r>
              <a:rPr lang="uk-UA" dirty="0" smtClean="0"/>
              <a:t>Обчислити роботу газу під час замкненого процесу </a:t>
            </a:r>
            <a:r>
              <a:rPr lang="en-US" dirty="0" err="1" smtClean="0"/>
              <a:t>abcd</a:t>
            </a:r>
            <a:r>
              <a:rPr lang="uk-UA" dirty="0" smtClean="0"/>
              <a:t>, якщо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Па,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=5 </a:t>
            </a:r>
            <a:r>
              <a:rPr lang="uk-UA" dirty="0" smtClean="0"/>
              <a:t>л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0482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4447" t="10500" r="6613" b="251"/>
          <a:stretch>
            <a:fillRect/>
          </a:stretch>
        </p:blipFill>
        <p:spPr bwMode="auto">
          <a:xfrm>
            <a:off x="2411760" y="2492896"/>
            <a:ext cx="3600400" cy="3060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01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=5 </a:t>
            </a:r>
            <a:r>
              <a:rPr lang="uk-UA" dirty="0" smtClean="0"/>
              <a:t>л=5·10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А -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92896"/>
            <a:ext cx="8435280" cy="4081640"/>
          </a:xfrm>
        </p:spPr>
        <p:txBody>
          <a:bodyPr>
            <a:normAutofit/>
          </a:bodyPr>
          <a:lstStyle/>
          <a:p>
            <a:r>
              <a:rPr lang="uk-UA" dirty="0" smtClean="0"/>
              <a:t>З графіка:</a:t>
            </a:r>
          </a:p>
          <a:p>
            <a:r>
              <a:rPr lang="en-US" dirty="0" smtClean="0"/>
              <a:t>p</a:t>
            </a:r>
            <a:r>
              <a:rPr lang="uk-UA" baseline="-25000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=5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5·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</a:p>
          <a:p>
            <a:r>
              <a:rPr lang="en-US" dirty="0" smtClean="0"/>
              <a:t>V</a:t>
            </a:r>
            <a:r>
              <a:rPr lang="uk-UA" baseline="-25000" dirty="0" smtClean="0"/>
              <a:t>2</a:t>
            </a:r>
            <a:r>
              <a:rPr lang="en-US" dirty="0" smtClean="0"/>
              <a:t>= </a:t>
            </a:r>
            <a:r>
              <a:rPr lang="uk-UA" dirty="0" smtClean="0"/>
              <a:t>5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2</a:t>
            </a:r>
            <a:r>
              <a:rPr lang="en-US" dirty="0" smtClean="0"/>
              <a:t>5 </a:t>
            </a:r>
            <a:r>
              <a:rPr lang="uk-UA" dirty="0" smtClean="0"/>
              <a:t>л=25·10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</a:p>
          <a:p>
            <a:r>
              <a:rPr lang="uk-UA" dirty="0" smtClean="0"/>
              <a:t>Звідси, </a:t>
            </a:r>
            <a:r>
              <a:rPr lang="en-US" dirty="0" err="1" smtClean="0"/>
              <a:t>ab</a:t>
            </a:r>
            <a:r>
              <a:rPr lang="uk-UA" dirty="0" smtClean="0"/>
              <a:t>=</a:t>
            </a:r>
            <a:r>
              <a:rPr lang="en-US" dirty="0" smtClean="0"/>
              <a:t> p</a:t>
            </a:r>
            <a:r>
              <a:rPr lang="uk-UA" baseline="-25000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-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 5·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 -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err="1" smtClean="0"/>
              <a:t>Па=</a:t>
            </a:r>
            <a:r>
              <a:rPr lang="uk-UA" dirty="0" smtClean="0"/>
              <a:t> 4·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 </a:t>
            </a:r>
          </a:p>
          <a:p>
            <a:r>
              <a:rPr lang="uk-UA" dirty="0" err="1" smtClean="0"/>
              <a:t>с</a:t>
            </a:r>
            <a:r>
              <a:rPr lang="en-US" dirty="0" smtClean="0"/>
              <a:t>d</a:t>
            </a:r>
            <a:r>
              <a:rPr lang="uk-UA" dirty="0" smtClean="0"/>
              <a:t>=</a:t>
            </a:r>
            <a:r>
              <a:rPr lang="en-US" dirty="0" smtClean="0"/>
              <a:t> V</a:t>
            </a:r>
            <a:r>
              <a:rPr lang="uk-UA" baseline="-25000" dirty="0" smtClean="0"/>
              <a:t>2 </a:t>
            </a:r>
            <a:r>
              <a:rPr lang="uk-UA" dirty="0" smtClean="0"/>
              <a:t>-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 25·10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- 5·10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3= </a:t>
            </a:r>
            <a:r>
              <a:rPr lang="uk-UA" dirty="0" smtClean="0"/>
              <a:t>20·10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</a:p>
          <a:p>
            <a:r>
              <a:rPr lang="uk-UA" dirty="0" smtClean="0"/>
              <a:t>Робота газу чисельно дорівнює площі прямокутника </a:t>
            </a:r>
            <a:r>
              <a:rPr lang="en-US" dirty="0" err="1" smtClean="0"/>
              <a:t>abcd</a:t>
            </a:r>
            <a:endParaRPr lang="uk-UA" dirty="0" smtClean="0"/>
          </a:p>
          <a:p>
            <a:r>
              <a:rPr lang="uk-UA" dirty="0" smtClean="0"/>
              <a:t>А= </a:t>
            </a:r>
            <a:r>
              <a:rPr lang="en-US" dirty="0" smtClean="0"/>
              <a:t>S </a:t>
            </a:r>
            <a:r>
              <a:rPr lang="uk-UA" dirty="0" smtClean="0"/>
              <a:t>(</a:t>
            </a:r>
            <a:r>
              <a:rPr lang="en-US" dirty="0" err="1" smtClean="0"/>
              <a:t>abcd</a:t>
            </a:r>
            <a:r>
              <a:rPr lang="uk-UA" dirty="0" smtClean="0"/>
              <a:t>)=</a:t>
            </a:r>
            <a:r>
              <a:rPr lang="en-US" dirty="0" smtClean="0"/>
              <a:t> </a:t>
            </a:r>
            <a:r>
              <a:rPr lang="en-US" dirty="0" err="1" smtClean="0"/>
              <a:t>ab·cd</a:t>
            </a:r>
            <a:r>
              <a:rPr lang="uk-UA" dirty="0" smtClean="0"/>
              <a:t>= 4·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Па· 20·10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=80 Дж</a:t>
            </a:r>
            <a:endParaRPr lang="ru-RU" dirty="0"/>
          </a:p>
        </p:txBody>
      </p:sp>
      <p:pic>
        <p:nvPicPr>
          <p:cNvPr id="4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4447" t="10500" r="6613" b="251"/>
          <a:stretch>
            <a:fillRect/>
          </a:stretch>
        </p:blipFill>
        <p:spPr bwMode="auto">
          <a:xfrm>
            <a:off x="6372200" y="908720"/>
            <a:ext cx="2232248" cy="1897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4939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</a:t>
            </a:r>
            <a:r>
              <a:rPr lang="uk-UA" dirty="0" smtClean="0"/>
              <a:t>2. </a:t>
            </a:r>
            <a:r>
              <a:rPr lang="uk-UA" dirty="0" smtClean="0"/>
              <a:t>Обчислити роботу газу під час замкнутого процесу 1-2-3, якщо </a:t>
            </a:r>
            <a:r>
              <a:rPr lang="en-US" dirty="0" smtClean="0"/>
              <a:t>p</a:t>
            </a:r>
            <a:r>
              <a:rPr lang="uk-UA" baseline="-25000" dirty="0" smtClean="0"/>
              <a:t>0</a:t>
            </a:r>
            <a:r>
              <a:rPr lang="en-US" dirty="0" smtClean="0"/>
              <a:t>=10</a:t>
            </a:r>
            <a:r>
              <a:rPr lang="uk-UA" baseline="30000" dirty="0" smtClean="0"/>
              <a:t>5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uk-UA" baseline="-25000" dirty="0" smtClean="0"/>
              <a:t>0</a:t>
            </a:r>
            <a:r>
              <a:rPr lang="en-US" dirty="0" smtClean="0"/>
              <a:t>=</a:t>
            </a:r>
            <a:r>
              <a:rPr lang="uk-UA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1201320"/>
          </a:xfrm>
        </p:spPr>
        <p:txBody>
          <a:bodyPr/>
          <a:lstStyle/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</p:txBody>
      </p:sp>
      <p:pic>
        <p:nvPicPr>
          <p:cNvPr id="22530" name="Picture 2" descr="План уроку. 1. На малюнку показано графік циклічного процесу з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00808"/>
            <a:ext cx="4032448" cy="350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</a:t>
            </a:r>
            <a:r>
              <a:rPr lang="uk-UA" sz="3000" baseline="-25000" dirty="0" smtClean="0"/>
              <a:t>0</a:t>
            </a:r>
            <a:r>
              <a:rPr lang="en-US" sz="3000" dirty="0" smtClean="0"/>
              <a:t>=10</a:t>
            </a:r>
            <a:r>
              <a:rPr lang="uk-UA" sz="3000" baseline="30000" dirty="0" smtClean="0"/>
              <a:t>5</a:t>
            </a:r>
            <a:r>
              <a:rPr lang="en-US" sz="3000" dirty="0" smtClean="0"/>
              <a:t> </a:t>
            </a:r>
            <a:r>
              <a:rPr lang="uk-UA" sz="3000" dirty="0" smtClean="0"/>
              <a:t>Па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en-US" sz="3000" dirty="0" smtClean="0"/>
              <a:t>V</a:t>
            </a:r>
            <a:r>
              <a:rPr lang="uk-UA" sz="3000" baseline="-25000" dirty="0" smtClean="0"/>
              <a:t>0</a:t>
            </a:r>
            <a:r>
              <a:rPr lang="en-US" sz="3000" dirty="0" smtClean="0"/>
              <a:t>=</a:t>
            </a:r>
            <a:r>
              <a:rPr lang="uk-UA" sz="3000" dirty="0" smtClean="0"/>
              <a:t>2</a:t>
            </a:r>
            <a:r>
              <a:rPr lang="en-US" sz="3000" dirty="0" smtClean="0"/>
              <a:t> </a:t>
            </a:r>
            <a:r>
              <a:rPr lang="uk-UA" sz="3000" dirty="0" smtClean="0"/>
              <a:t>м</a:t>
            </a:r>
            <a:r>
              <a:rPr lang="uk-UA" sz="3000" baseline="30000" dirty="0" smtClean="0"/>
              <a:t>3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585696"/>
          </a:xfrm>
        </p:spPr>
        <p:txBody>
          <a:bodyPr/>
          <a:lstStyle/>
          <a:p>
            <a:r>
              <a:rPr lang="uk-UA" dirty="0" smtClean="0"/>
              <a:t>Робота газу чисельно дорівнює площі під графіком, тобто робота газу дорівнює площі прямокутного трикутника 123:       А=</a:t>
            </a:r>
            <a:r>
              <a:rPr lang="en-US" dirty="0" smtClean="0"/>
              <a:t>S</a:t>
            </a:r>
            <a:r>
              <a:rPr lang="uk-UA" dirty="0" smtClean="0"/>
              <a:t>123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Катет(13)= 4V</a:t>
            </a:r>
            <a:r>
              <a:rPr lang="ru-RU" baseline="-25000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V</a:t>
            </a:r>
            <a:r>
              <a:rPr lang="ru-RU" baseline="-25000" dirty="0" smtClean="0"/>
              <a:t>0</a:t>
            </a:r>
            <a:r>
              <a:rPr lang="ru-RU" dirty="0" smtClean="0"/>
              <a:t>=3</a:t>
            </a:r>
            <a:r>
              <a:rPr lang="en-US" dirty="0" smtClean="0"/>
              <a:t>V</a:t>
            </a:r>
            <a:r>
              <a:rPr lang="ru-RU" baseline="-25000" dirty="0" smtClean="0"/>
              <a:t>0</a:t>
            </a:r>
            <a:r>
              <a:rPr lang="ru-RU" dirty="0" smtClean="0"/>
              <a:t>=6 </a:t>
            </a:r>
            <a:r>
              <a:rPr lang="uk-UA" dirty="0" smtClean="0"/>
              <a:t>м</a:t>
            </a:r>
            <a:r>
              <a:rPr lang="uk-UA" baseline="30000" dirty="0" smtClean="0"/>
              <a:t>3</a:t>
            </a:r>
            <a:endParaRPr lang="ru-RU" dirty="0" smtClean="0"/>
          </a:p>
          <a:p>
            <a:r>
              <a:rPr lang="uk-UA" dirty="0" smtClean="0"/>
              <a:t>Катет (23)=4р</a:t>
            </a:r>
            <a:r>
              <a:rPr lang="uk-UA" baseline="-25000" dirty="0" smtClean="0"/>
              <a:t>0 </a:t>
            </a:r>
            <a:r>
              <a:rPr lang="uk-UA" dirty="0" smtClean="0"/>
              <a:t>- р</a:t>
            </a:r>
            <a:r>
              <a:rPr lang="uk-UA" baseline="-25000" dirty="0" smtClean="0"/>
              <a:t>0</a:t>
            </a:r>
            <a:r>
              <a:rPr lang="uk-UA" dirty="0" smtClean="0"/>
              <a:t>=3р</a:t>
            </a:r>
            <a:r>
              <a:rPr lang="uk-UA" baseline="-25000" dirty="0" smtClean="0"/>
              <a:t>0</a:t>
            </a:r>
            <a:r>
              <a:rPr lang="uk-UA" dirty="0" smtClean="0"/>
              <a:t>=3·</a:t>
            </a:r>
            <a:r>
              <a:rPr lang="ru-RU" dirty="0" smtClean="0"/>
              <a:t>10</a:t>
            </a:r>
            <a:r>
              <a:rPr lang="uk-UA" baseline="30000" dirty="0" smtClean="0"/>
              <a:t>5</a:t>
            </a:r>
            <a:r>
              <a:rPr lang="uk-UA" dirty="0" smtClean="0"/>
              <a:t> Па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План уроку. 1. На малюнку показано графік циклічного процесу з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154805" cy="1872208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356992"/>
            <a:ext cx="4262874" cy="648072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445224"/>
            <a:ext cx="5069363" cy="792088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</TotalTime>
  <Words>426</Words>
  <Application>Microsoft Office PowerPoint</Application>
  <PresentationFormat>Екран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Georgia</vt:lpstr>
      <vt:lpstr>Trebuchet MS</vt:lpstr>
      <vt:lpstr>Wingdings 2</vt:lpstr>
      <vt:lpstr>Городская</vt:lpstr>
      <vt:lpstr>Розв’язування задач </vt:lpstr>
      <vt:lpstr>Згадайте вивчені фформули</vt:lpstr>
      <vt:lpstr>Або, якщо відомі тиск і об'єм газу, то можна використати формулу:</vt:lpstr>
      <vt:lpstr>Робота ідеального газу</vt:lpstr>
      <vt:lpstr>Презентація PowerPoint</vt:lpstr>
      <vt:lpstr>Задача 1. Обчислити роботу газу під час замкненого процесу abcd, якщо p1=103 Па, V1=5 л  </vt:lpstr>
      <vt:lpstr>p1=103 Па V1=5 л=5·10-3 м3 А - ?</vt:lpstr>
      <vt:lpstr>Задача 2. Обчислити роботу газу під час замкнутого процесу 1-2-3, якщо p0=105 Па V0=2 м3 </vt:lpstr>
      <vt:lpstr>p0=105 Па V0=2 м3</vt:lpstr>
      <vt:lpstr>Повторення. Внутрішня енергія ідеального одноатомного газу</vt:lpstr>
      <vt:lpstr>m=100г=0,1 кг M=40 г/моль=40·10-3 кг/моль ∆U=3,3 кДж= 3300 Дж</vt:lpstr>
      <vt:lpstr>Домашні задачі: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в термодинаміці</dc:title>
  <dc:creator>Professional</dc:creator>
  <cp:lastModifiedBy>RePack by Diakov</cp:lastModifiedBy>
  <cp:revision>17</cp:revision>
  <dcterms:created xsi:type="dcterms:W3CDTF">2020-03-28T12:44:28Z</dcterms:created>
  <dcterms:modified xsi:type="dcterms:W3CDTF">2021-03-28T15:46:34Z</dcterms:modified>
</cp:coreProperties>
</file>