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60" r:id="rId4"/>
    <p:sldId id="261" r:id="rId5"/>
    <p:sldId id="257" r:id="rId6"/>
    <p:sldId id="258" r:id="rId7"/>
    <p:sldId id="259" r:id="rId8"/>
    <p:sldId id="262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68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124745"/>
            <a:ext cx="8458200" cy="2775193"/>
          </a:xfrm>
        </p:spPr>
        <p:txBody>
          <a:bodyPr>
            <a:noAutofit/>
          </a:bodyPr>
          <a:lstStyle/>
          <a:p>
            <a:pPr algn="ctr"/>
            <a:r>
              <a:rPr lang="uk-UA" sz="6600" dirty="0" smtClean="0"/>
              <a:t>Робота в </a:t>
            </a:r>
            <a:r>
              <a:rPr lang="uk-UA" sz="6600" dirty="0" smtClean="0"/>
              <a:t>термодинаміці</a:t>
            </a:r>
            <a:br>
              <a:rPr lang="uk-UA" sz="6600" dirty="0" smtClean="0"/>
            </a:br>
            <a:r>
              <a:rPr lang="uk-UA" sz="6600" dirty="0" smtClean="0"/>
              <a:t>фізика 10 клас 19.03.2021 р.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Р=4 МПа=4·</a:t>
            </a:r>
            <a:r>
              <a:rPr lang="en-US" dirty="0" smtClean="0"/>
              <a:t>10</a:t>
            </a:r>
            <a:r>
              <a:rPr lang="uk-UA" baseline="30000" dirty="0" smtClean="0"/>
              <a:t>6</a:t>
            </a:r>
            <a:r>
              <a:rPr lang="en-US" dirty="0" smtClean="0"/>
              <a:t> </a:t>
            </a:r>
            <a:r>
              <a:rPr lang="uk-UA" dirty="0" smtClean="0"/>
              <a:t>Па</a:t>
            </a:r>
            <a:br>
              <a:rPr lang="uk-UA" dirty="0" smtClean="0"/>
            </a:br>
            <a:r>
              <a:rPr lang="en-US" dirty="0" smtClean="0"/>
              <a:t>V</a:t>
            </a:r>
            <a:r>
              <a:rPr lang="uk-UA" baseline="-25000" dirty="0" smtClean="0"/>
              <a:t>1</a:t>
            </a:r>
            <a:r>
              <a:rPr lang="en-US" dirty="0" smtClean="0"/>
              <a:t>=</a:t>
            </a:r>
            <a:r>
              <a:rPr lang="uk-UA" dirty="0" smtClean="0"/>
              <a:t>8</a:t>
            </a:r>
            <a:r>
              <a:rPr lang="en-US" dirty="0" smtClean="0"/>
              <a:t> </a:t>
            </a:r>
            <a:r>
              <a:rPr lang="uk-UA" dirty="0" smtClean="0"/>
              <a:t>л=8·10</a:t>
            </a:r>
            <a:r>
              <a:rPr lang="uk-UA" baseline="30000" dirty="0" smtClean="0"/>
              <a:t>-3</a:t>
            </a:r>
            <a:r>
              <a:rPr lang="uk-UA" dirty="0" smtClean="0"/>
              <a:t> м</a:t>
            </a:r>
            <a:r>
              <a:rPr lang="uk-UA" baseline="30000" dirty="0" smtClean="0"/>
              <a:t>3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=</a:t>
            </a:r>
            <a:r>
              <a:rPr lang="uk-UA" dirty="0" smtClean="0"/>
              <a:t>10</a:t>
            </a:r>
            <a:r>
              <a:rPr lang="en-US" dirty="0" smtClean="0"/>
              <a:t> </a:t>
            </a:r>
            <a:r>
              <a:rPr lang="uk-UA" dirty="0" smtClean="0"/>
              <a:t>л=10·10</a:t>
            </a:r>
            <a:r>
              <a:rPr lang="uk-UA" baseline="30000" dirty="0" smtClean="0"/>
              <a:t>-3</a:t>
            </a:r>
            <a:r>
              <a:rPr lang="uk-UA" dirty="0" smtClean="0"/>
              <a:t> м</a:t>
            </a:r>
            <a:r>
              <a:rPr lang="uk-UA" baseline="30000" dirty="0" smtClean="0"/>
              <a:t>3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3361560"/>
          </a:xfrm>
        </p:spPr>
        <p:txBody>
          <a:bodyPr/>
          <a:lstStyle/>
          <a:p>
            <a:r>
              <a:rPr lang="uk-UA" dirty="0" smtClean="0"/>
              <a:t>Робота газу чисельно дорівнює площі під графіком. Тобто, робота газу дорівнює площі зафарбованого прямокутника.</a:t>
            </a:r>
          </a:p>
          <a:p>
            <a:r>
              <a:rPr lang="uk-UA" dirty="0" smtClean="0"/>
              <a:t>А=</a:t>
            </a:r>
            <a:r>
              <a:rPr lang="en-US" dirty="0" err="1" smtClean="0"/>
              <a:t>p∆V</a:t>
            </a:r>
            <a:r>
              <a:rPr lang="en-US" dirty="0" smtClean="0"/>
              <a:t>=p(V</a:t>
            </a:r>
            <a:r>
              <a:rPr lang="en-US" baseline="-25000" dirty="0" smtClean="0"/>
              <a:t>2</a:t>
            </a:r>
            <a:r>
              <a:rPr lang="en-US" dirty="0" smtClean="0"/>
              <a:t>-V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r>
              <a:rPr lang="uk-UA" dirty="0" smtClean="0"/>
              <a:t>= </a:t>
            </a:r>
          </a:p>
          <a:p>
            <a:pPr>
              <a:buNone/>
            </a:pPr>
            <a:r>
              <a:rPr lang="uk-UA" dirty="0" smtClean="0"/>
              <a:t>=4·</a:t>
            </a:r>
            <a:r>
              <a:rPr lang="en-US" dirty="0" smtClean="0"/>
              <a:t>10</a:t>
            </a:r>
            <a:r>
              <a:rPr lang="uk-UA" baseline="30000" dirty="0" smtClean="0"/>
              <a:t>6</a:t>
            </a:r>
            <a:r>
              <a:rPr lang="en-US" dirty="0" smtClean="0"/>
              <a:t> </a:t>
            </a:r>
            <a:r>
              <a:rPr lang="uk-UA" dirty="0" smtClean="0"/>
              <a:t>Па·(10·10</a:t>
            </a:r>
            <a:r>
              <a:rPr lang="uk-UA" baseline="30000" dirty="0" smtClean="0"/>
              <a:t>-3</a:t>
            </a:r>
            <a:r>
              <a:rPr lang="uk-UA" dirty="0" smtClean="0"/>
              <a:t> м</a:t>
            </a:r>
            <a:r>
              <a:rPr lang="uk-UA" baseline="30000" dirty="0" smtClean="0"/>
              <a:t>3</a:t>
            </a:r>
            <a:r>
              <a:rPr lang="uk-UA" dirty="0" smtClean="0"/>
              <a:t> - 8·10</a:t>
            </a:r>
            <a:r>
              <a:rPr lang="uk-UA" baseline="30000" dirty="0" smtClean="0"/>
              <a:t>-3</a:t>
            </a:r>
            <a:r>
              <a:rPr lang="uk-UA" dirty="0" smtClean="0"/>
              <a:t> </a:t>
            </a:r>
            <a:r>
              <a:rPr lang="uk-UA" dirty="0" err="1" smtClean="0"/>
              <a:t>м</a:t>
            </a:r>
            <a:r>
              <a:rPr lang="uk-UA" baseline="30000" dirty="0" err="1" smtClean="0"/>
              <a:t>3</a:t>
            </a:r>
            <a:r>
              <a:rPr lang="uk-UA" dirty="0" smtClean="0"/>
              <a:t> )=</a:t>
            </a:r>
          </a:p>
          <a:p>
            <a:pPr>
              <a:buNone/>
            </a:pPr>
            <a:r>
              <a:rPr lang="uk-UA" dirty="0" smtClean="0"/>
              <a:t>= 4·</a:t>
            </a:r>
            <a:r>
              <a:rPr lang="en-US" dirty="0" smtClean="0"/>
              <a:t>10</a:t>
            </a:r>
            <a:r>
              <a:rPr lang="uk-UA" baseline="30000" dirty="0" smtClean="0"/>
              <a:t>6</a:t>
            </a:r>
            <a:r>
              <a:rPr lang="en-US" dirty="0" smtClean="0"/>
              <a:t> </a:t>
            </a:r>
            <a:r>
              <a:rPr lang="uk-UA" dirty="0" smtClean="0"/>
              <a:t>Па·2·10</a:t>
            </a:r>
            <a:r>
              <a:rPr lang="uk-UA" baseline="30000" dirty="0" smtClean="0"/>
              <a:t>-3</a:t>
            </a:r>
            <a:r>
              <a:rPr lang="uk-UA" dirty="0" smtClean="0"/>
              <a:t> м</a:t>
            </a:r>
            <a:r>
              <a:rPr lang="uk-UA" baseline="30000" dirty="0" smtClean="0"/>
              <a:t>3</a:t>
            </a:r>
            <a:r>
              <a:rPr lang="uk-UA" dirty="0" smtClean="0"/>
              <a:t> = 8·10</a:t>
            </a:r>
            <a:r>
              <a:rPr lang="uk-UA" baseline="30000" dirty="0" smtClean="0"/>
              <a:t>3</a:t>
            </a:r>
            <a:r>
              <a:rPr lang="uk-UA" dirty="0" smtClean="0"/>
              <a:t> </a:t>
            </a:r>
            <a:r>
              <a:rPr lang="uk-UA" dirty="0" err="1" smtClean="0"/>
              <a:t>Дж=</a:t>
            </a:r>
            <a:r>
              <a:rPr lang="uk-UA" dirty="0" smtClean="0"/>
              <a:t> 8 кДж</a:t>
            </a:r>
            <a:r>
              <a:rPr lang="uk-UA" baseline="30000" dirty="0" smtClean="0"/>
              <a:t> </a:t>
            </a:r>
            <a:endParaRPr lang="ru-RU" dirty="0" smtClean="0"/>
          </a:p>
          <a:p>
            <a:endParaRPr lang="uk-UA" dirty="0" smtClean="0"/>
          </a:p>
          <a:p>
            <a:endParaRPr lang="ru-RU" dirty="0"/>
          </a:p>
        </p:txBody>
      </p:sp>
      <p:pic>
        <p:nvPicPr>
          <p:cNvPr id="4" name="Picture 2" descr="Методика вивчення теми ОСНОВИ ТЕРМОДИНАМІ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764704"/>
            <a:ext cx="2880320" cy="23618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 вивчення нового матеріалу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Опрацюйте параграф 37(1,2)</a:t>
            </a:r>
          </a:p>
          <a:p>
            <a:r>
              <a:rPr lang="uk-UA" dirty="0" smtClean="0"/>
              <a:t>Перегляньте презентацію </a:t>
            </a:r>
          </a:p>
          <a:p>
            <a:r>
              <a:rPr lang="uk-UA" dirty="0" smtClean="0"/>
              <a:t>Основне запишіть у зошит</a:t>
            </a:r>
          </a:p>
          <a:p>
            <a:r>
              <a:rPr lang="uk-UA" dirty="0" smtClean="0"/>
              <a:t>Обдумайте задачу, можете переписати її</a:t>
            </a:r>
          </a:p>
          <a:p>
            <a:r>
              <a:rPr lang="uk-UA" dirty="0" smtClean="0"/>
              <a:t>Домашнє завдання : вивчити параграф 37,вправа 37 (1),відповіді на контрольні питання письмово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44758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704088"/>
            <a:ext cx="8712968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dirty="0" smtClean="0"/>
              <a:t>Внутрішня енергія ідеального одноатомного газу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/>
          <a:lstStyle/>
          <a:p>
            <a:r>
              <a:rPr lang="en-US" dirty="0" smtClean="0"/>
              <a:t>U – </a:t>
            </a:r>
            <a:r>
              <a:rPr lang="uk-UA" dirty="0" smtClean="0"/>
              <a:t>внутрішня енергія (Дж)</a:t>
            </a:r>
            <a:endParaRPr lang="en-US" dirty="0" smtClean="0"/>
          </a:p>
          <a:p>
            <a:r>
              <a:rPr lang="en-US" dirty="0" smtClean="0"/>
              <a:t>m –</a:t>
            </a:r>
            <a:r>
              <a:rPr lang="uk-UA" dirty="0" smtClean="0"/>
              <a:t> маса газу (кг)</a:t>
            </a:r>
            <a:endParaRPr lang="en-US" dirty="0" smtClean="0"/>
          </a:p>
          <a:p>
            <a:r>
              <a:rPr lang="en-US" dirty="0" smtClean="0"/>
              <a:t>M – </a:t>
            </a:r>
            <a:r>
              <a:rPr lang="uk-UA" dirty="0" smtClean="0"/>
              <a:t>молярна маса газу (кг/моль)</a:t>
            </a:r>
            <a:endParaRPr lang="en-US" dirty="0" smtClean="0"/>
          </a:p>
          <a:p>
            <a:r>
              <a:rPr lang="en-US" dirty="0" smtClean="0"/>
              <a:t>R – </a:t>
            </a:r>
            <a:r>
              <a:rPr lang="uk-UA" dirty="0" smtClean="0"/>
              <a:t>універсальна газова стала </a:t>
            </a:r>
            <a:r>
              <a:rPr lang="en-US" dirty="0" smtClean="0"/>
              <a:t>R</a:t>
            </a:r>
            <a:r>
              <a:rPr lang="uk-UA" dirty="0" smtClean="0"/>
              <a:t>=8,31</a:t>
            </a:r>
            <a:endParaRPr lang="en-US" dirty="0" smtClean="0"/>
          </a:p>
          <a:p>
            <a:r>
              <a:rPr lang="en-US" dirty="0" smtClean="0"/>
              <a:t>T – </a:t>
            </a:r>
            <a:r>
              <a:rPr lang="uk-UA" dirty="0" smtClean="0"/>
              <a:t>температура в Кельвінах (</a:t>
            </a:r>
            <a:r>
              <a:rPr lang="en-US" dirty="0" smtClean="0"/>
              <a:t>t</a:t>
            </a:r>
            <a:r>
              <a:rPr lang="uk-UA" dirty="0" smtClean="0"/>
              <a:t>+273=Т)</a:t>
            </a:r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pic>
        <p:nvPicPr>
          <p:cNvPr id="21506" name="Picture 2" descr="Картинки по запросу &quot;Внутрішня енергія ідеального одноатомного газу&quot;"/>
          <p:cNvPicPr>
            <a:picLocks noChangeAspect="1" noChangeArrowheads="1"/>
          </p:cNvPicPr>
          <p:nvPr/>
        </p:nvPicPr>
        <p:blipFill>
          <a:blip r:embed="rId2" cstate="print"/>
          <a:srcRect l="12117" t="30882" r="8575" b="10294"/>
          <a:stretch>
            <a:fillRect/>
          </a:stretch>
        </p:blipFill>
        <p:spPr bwMode="auto">
          <a:xfrm>
            <a:off x="2051720" y="3933056"/>
            <a:ext cx="4896544" cy="27203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7278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Або, якщо відомі тиск і об'єм газу, то можна використати формулу: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543672"/>
          </a:xfrm>
        </p:spPr>
        <p:txBody>
          <a:bodyPr/>
          <a:lstStyle/>
          <a:p>
            <a:r>
              <a:rPr lang="en-US" dirty="0" smtClean="0"/>
              <a:t>P</a:t>
            </a:r>
            <a:r>
              <a:rPr lang="uk-UA" dirty="0" smtClean="0"/>
              <a:t> – тиск газу в Па</a:t>
            </a:r>
            <a:endParaRPr lang="en-US" dirty="0" smtClean="0"/>
          </a:p>
          <a:p>
            <a:r>
              <a:rPr lang="en-US" dirty="0" smtClean="0"/>
              <a:t>V</a:t>
            </a:r>
            <a:r>
              <a:rPr lang="uk-UA" dirty="0" smtClean="0"/>
              <a:t> – об'єм газу в м</a:t>
            </a:r>
            <a:r>
              <a:rPr lang="uk-UA" baseline="30000" dirty="0" smtClean="0"/>
              <a:t>3</a:t>
            </a:r>
            <a:endParaRPr lang="ru-RU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20" y="4581128"/>
            <a:ext cx="2016224" cy="1209734"/>
          </a:xfrm>
          <a:prstGeom prst="rect">
            <a:avLst/>
          </a:prstGeom>
          <a:noFill/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/>
          <a:lstStyle/>
          <a:p>
            <a:pPr algn="ctr"/>
            <a:r>
              <a:rPr lang="uk-UA" dirty="0" smtClean="0"/>
              <a:t>Робота ідеального газу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05776"/>
          </a:xfrm>
        </p:spPr>
        <p:txBody>
          <a:bodyPr/>
          <a:lstStyle/>
          <a:p>
            <a:r>
              <a:rPr lang="uk-UA" dirty="0" smtClean="0"/>
              <a:t>Робота позначається літерою А і вимірюється в Дж.</a:t>
            </a:r>
          </a:p>
          <a:p>
            <a:r>
              <a:rPr lang="uk-UA" dirty="0" smtClean="0"/>
              <a:t>Якщо над газом виконують роботу (стискають), то при цьому його об'єм зменшується. Така робота вважається від'ємною. А&lt;0</a:t>
            </a:r>
          </a:p>
          <a:p>
            <a:r>
              <a:rPr lang="uk-UA" dirty="0" smtClean="0"/>
              <a:t>Якщо газ виконує роботу (розширюється), то при цьому його об'єм збільшується. Така робота вважається </a:t>
            </a:r>
            <a:r>
              <a:rPr lang="uk-UA" dirty="0" err="1" smtClean="0"/>
              <a:t>додатньою</a:t>
            </a:r>
            <a:r>
              <a:rPr lang="uk-UA" dirty="0" smtClean="0"/>
              <a:t>. А&gt;0</a:t>
            </a:r>
          </a:p>
          <a:p>
            <a:r>
              <a:rPr lang="uk-UA" dirty="0" smtClean="0"/>
              <a:t>  Якщо об'єм газу не змінюється, то газ роботи не виконує. А=0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Якщо тиск газу не змінюється, то робота обчислюється за формулою:</a:t>
            </a:r>
          </a:p>
          <a:p>
            <a:endParaRPr lang="uk-UA" dirty="0" smtClean="0"/>
          </a:p>
          <a:p>
            <a:r>
              <a:rPr lang="uk-UA" dirty="0" smtClean="0"/>
              <a:t>А=</a:t>
            </a:r>
            <a:r>
              <a:rPr lang="en-US" dirty="0" err="1" smtClean="0"/>
              <a:t>p∆V</a:t>
            </a:r>
            <a:r>
              <a:rPr lang="en-US" dirty="0" smtClean="0"/>
              <a:t>=p(V</a:t>
            </a:r>
            <a:r>
              <a:rPr lang="en-US" baseline="-25000" dirty="0" smtClean="0"/>
              <a:t>2</a:t>
            </a:r>
            <a:r>
              <a:rPr lang="en-US" dirty="0" smtClean="0"/>
              <a:t>-V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Робота газу чисельно дорівнює площі під графіком в координатах </a:t>
            </a:r>
            <a:r>
              <a:rPr lang="en-US" dirty="0" smtClean="0"/>
              <a:t>p(V)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Внутрішня енергія та робота ідеального газу » http://uabooks.top"/>
          <p:cNvPicPr>
            <a:picLocks noChangeAspect="1" noChangeArrowheads="1"/>
          </p:cNvPicPr>
          <p:nvPr/>
        </p:nvPicPr>
        <p:blipFill>
          <a:blip r:embed="rId2" cstate="print"/>
          <a:srcRect r="588" b="22141"/>
          <a:stretch>
            <a:fillRect/>
          </a:stretch>
        </p:blipFill>
        <p:spPr bwMode="auto">
          <a:xfrm>
            <a:off x="395536" y="2708920"/>
            <a:ext cx="4294928" cy="3096344"/>
          </a:xfrm>
          <a:prstGeom prst="rect">
            <a:avLst/>
          </a:prstGeom>
          <a:noFill/>
        </p:spPr>
      </p:pic>
      <p:pic>
        <p:nvPicPr>
          <p:cNvPr id="16388" name="Picture 4" descr="Молекулярна фізика. Термодинаміка - презентация онлайн"/>
          <p:cNvPicPr>
            <a:picLocks noChangeAspect="1" noChangeArrowheads="1"/>
          </p:cNvPicPr>
          <p:nvPr/>
        </p:nvPicPr>
        <p:blipFill>
          <a:blip r:embed="rId3" cstate="print"/>
          <a:srcRect l="62918" t="18667" b="24000"/>
          <a:stretch>
            <a:fillRect/>
          </a:stretch>
        </p:blipFill>
        <p:spPr bwMode="auto">
          <a:xfrm>
            <a:off x="5076056" y="2591379"/>
            <a:ext cx="3168352" cy="36692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216024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Якщо графік в координатах </a:t>
            </a:r>
            <a:r>
              <a:rPr lang="en-US" dirty="0" smtClean="0"/>
              <a:t>p(V)</a:t>
            </a:r>
            <a:r>
              <a:rPr lang="uk-UA" dirty="0" smtClean="0"/>
              <a:t> – це замкнута фігура, то робота газу чисельно дорівнює площі даної фігури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57758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Внутрішня енергія. Перший закон термодинаміки » storinka.click"/>
          <p:cNvPicPr>
            <a:picLocks noChangeAspect="1" noChangeArrowheads="1"/>
          </p:cNvPicPr>
          <p:nvPr/>
        </p:nvPicPr>
        <p:blipFill>
          <a:blip r:embed="rId2" cstate="print"/>
          <a:srcRect l="5238" r="51114" b="17227"/>
          <a:stretch>
            <a:fillRect/>
          </a:stretch>
        </p:blipFill>
        <p:spPr bwMode="auto">
          <a:xfrm>
            <a:off x="2123728" y="3284984"/>
            <a:ext cx="4608512" cy="27651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656184"/>
          </a:xfrm>
        </p:spPr>
        <p:txBody>
          <a:bodyPr>
            <a:normAutofit/>
          </a:bodyPr>
          <a:lstStyle/>
          <a:p>
            <a:r>
              <a:rPr lang="uk-UA" dirty="0" smtClean="0"/>
              <a:t>Задача 1. Обчислити роботу газу, якщо р=4 </a:t>
            </a:r>
            <a:r>
              <a:rPr lang="uk-UA" dirty="0" err="1" smtClean="0"/>
              <a:t>МПа</a:t>
            </a:r>
            <a:r>
              <a:rPr lang="uk-UA" dirty="0" smtClean="0"/>
              <a:t>, </a:t>
            </a:r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=</a:t>
            </a:r>
            <a:r>
              <a:rPr lang="uk-UA" dirty="0" smtClean="0"/>
              <a:t>8</a:t>
            </a:r>
            <a:r>
              <a:rPr lang="en-US" dirty="0" smtClean="0"/>
              <a:t> </a:t>
            </a:r>
            <a:r>
              <a:rPr lang="uk-UA" dirty="0" smtClean="0"/>
              <a:t>л,</a:t>
            </a:r>
            <a:r>
              <a:rPr lang="uk-UA" baseline="30000" dirty="0" smtClean="0"/>
              <a:t> </a:t>
            </a:r>
            <a:r>
              <a:rPr lang="en-US" dirty="0" smtClean="0"/>
              <a:t>V</a:t>
            </a:r>
            <a:r>
              <a:rPr lang="uk-UA" baseline="-25000" dirty="0" smtClean="0"/>
              <a:t>2</a:t>
            </a:r>
            <a:r>
              <a:rPr lang="en-US" dirty="0" smtClean="0"/>
              <a:t>=</a:t>
            </a:r>
            <a:r>
              <a:rPr lang="uk-UA" dirty="0" smtClean="0"/>
              <a:t>10 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937624"/>
          </a:xfrm>
        </p:spPr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Розв'язання на наступному слайді</a:t>
            </a:r>
            <a:endParaRPr lang="ru-RU" dirty="0"/>
          </a:p>
        </p:txBody>
      </p:sp>
      <p:pic>
        <p:nvPicPr>
          <p:cNvPr id="23554" name="Picture 2" descr="Методика вивчення теми ОСНОВИ ТЕРМОДИНАМІ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348880"/>
            <a:ext cx="2880320" cy="23618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69</TotalTime>
  <Words>297</Words>
  <Application>Microsoft Office PowerPoint</Application>
  <PresentationFormat>Екран (4:3)</PresentationFormat>
  <Paragraphs>39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Arial</vt:lpstr>
      <vt:lpstr>Georgia</vt:lpstr>
      <vt:lpstr>Trebuchet MS</vt:lpstr>
      <vt:lpstr>Wingdings 2</vt:lpstr>
      <vt:lpstr>Городская</vt:lpstr>
      <vt:lpstr>Робота в термодинаміці фізика 10 клас 19.03.2021 р.</vt:lpstr>
      <vt:lpstr>План вивчення нового матеріалу</vt:lpstr>
      <vt:lpstr>Внутрішня енергія ідеального одноатомного газу</vt:lpstr>
      <vt:lpstr>Або, якщо відомі тиск і об'єм газу, то можна використати формулу:</vt:lpstr>
      <vt:lpstr>Робота ідеального газу</vt:lpstr>
      <vt:lpstr>Презентація PowerPoint</vt:lpstr>
      <vt:lpstr>Робота газу чисельно дорівнює площі під графіком в координатах p(V)</vt:lpstr>
      <vt:lpstr>Якщо графік в координатах p(V) – це замкнута фігура, то робота газу чисельно дорівнює площі даної фігури</vt:lpstr>
      <vt:lpstr>Задача 1. Обчислити роботу газу, якщо р=4 МПа, V1=8 л, V2=10 л</vt:lpstr>
      <vt:lpstr>Р=4 МПа=4·106 Па V1=8 л=8·10-3 м3 V1=10 л=10·10-3 м3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Робота в термодинаміці</dc:title>
  <dc:creator>Professional</dc:creator>
  <cp:lastModifiedBy>RePack by Diakov</cp:lastModifiedBy>
  <cp:revision>17</cp:revision>
  <dcterms:created xsi:type="dcterms:W3CDTF">2020-03-28T12:44:28Z</dcterms:created>
  <dcterms:modified xsi:type="dcterms:W3CDTF">2021-03-13T17:57:06Z</dcterms:modified>
</cp:coreProperties>
</file>