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Фізика</a:t>
            </a:r>
            <a:r>
              <a:rPr lang="ru-RU" dirty="0" smtClean="0"/>
              <a:t> 10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</a:p>
          <a:p>
            <a:r>
              <a:rPr lang="ru-RU" dirty="0" smtClean="0"/>
              <a:t>08.04.2021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матеріал презентації</a:t>
            </a:r>
          </a:p>
          <a:p>
            <a:r>
              <a:rPr lang="uk-UA" dirty="0" smtClean="0"/>
              <a:t>Дайте відповідь на контрольні запитання параграфа 39</a:t>
            </a:r>
          </a:p>
          <a:p>
            <a:endParaRPr lang="uk-UA" dirty="0"/>
          </a:p>
          <a:p>
            <a:r>
              <a:rPr lang="uk-UA" dirty="0" smtClean="0"/>
              <a:t>Домашнє завдання :повторити параграф 39</a:t>
            </a:r>
          </a:p>
          <a:p>
            <a:r>
              <a:rPr lang="uk-UA" dirty="0" smtClean="0"/>
              <a:t>Вправа 39 (4)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341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Нагрівач (Дає тепло)</a:t>
            </a:r>
            <a:r>
              <a:rPr lang="en-US" dirty="0" smtClean="0"/>
              <a:t> </a:t>
            </a:r>
            <a:r>
              <a:rPr lang="en-US" b="1" dirty="0" smtClean="0"/>
              <a:t>Q</a:t>
            </a:r>
            <a:r>
              <a:rPr lang="uk-UA" b="1" baseline="-25000" dirty="0" smtClean="0"/>
              <a:t>н</a:t>
            </a:r>
            <a:r>
              <a:rPr lang="uk-UA" b="1" dirty="0" smtClean="0"/>
              <a:t>.(Дж)</a:t>
            </a:r>
          </a:p>
          <a:p>
            <a:r>
              <a:rPr lang="uk-UA" dirty="0" smtClean="0"/>
              <a:t>2. Робоче тіло – газ (розширюючись, виконує роботу) </a:t>
            </a:r>
            <a:r>
              <a:rPr lang="uk-UA" b="1" dirty="0" smtClean="0"/>
              <a:t>А (Дж)</a:t>
            </a:r>
            <a:endParaRPr lang="uk-UA" dirty="0" smtClean="0"/>
          </a:p>
          <a:p>
            <a:r>
              <a:rPr lang="uk-UA" dirty="0" smtClean="0"/>
              <a:t>3. Холодильник (Забирає у газу тепло, повертаючи в початковий об'єм)</a:t>
            </a:r>
            <a:r>
              <a:rPr lang="en-US" dirty="0" smtClean="0"/>
              <a:t> </a:t>
            </a:r>
            <a:r>
              <a:rPr lang="en-US" b="1" dirty="0" smtClean="0"/>
              <a:t>Q</a:t>
            </a:r>
            <a:r>
              <a:rPr lang="uk-UA" b="1" baseline="-25000" dirty="0" smtClean="0"/>
              <a:t>х</a:t>
            </a:r>
            <a:r>
              <a:rPr lang="uk-UA" dirty="0" smtClean="0"/>
              <a:t>.(Дж)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</a:t>
            </a:r>
            <a:r>
              <a:rPr lang="uk-UA" dirty="0"/>
              <a:t>Т</a:t>
            </a:r>
            <a:r>
              <a:rPr lang="uk-UA" dirty="0" smtClean="0"/>
              <a:t>епловий </a:t>
            </a:r>
            <a:r>
              <a:rPr lang="uk-UA" dirty="0" smtClean="0"/>
              <a:t>двигун складається з трьох частин:</a:t>
            </a:r>
            <a:endParaRPr lang="ru-RU" dirty="0"/>
          </a:p>
        </p:txBody>
      </p:sp>
      <p:pic>
        <p:nvPicPr>
          <p:cNvPr id="17410" name="Picture 2" descr="23. Принцип дії теплових двигунів » Народна Освіта"/>
          <p:cNvPicPr>
            <a:picLocks noChangeAspect="1" noChangeArrowheads="1"/>
          </p:cNvPicPr>
          <p:nvPr/>
        </p:nvPicPr>
        <p:blipFill>
          <a:blip r:embed="rId2" cstate="print"/>
          <a:srcRect l="1552" b="11060"/>
          <a:stretch>
            <a:fillRect/>
          </a:stretch>
        </p:blipFill>
        <p:spPr bwMode="auto">
          <a:xfrm>
            <a:off x="1691680" y="3933056"/>
            <a:ext cx="6048672" cy="24797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r>
              <a:rPr lang="uk-UA" dirty="0" smtClean="0"/>
              <a:t>ККД – це відношення корисної роботи, виконаної двигуном, до кількості теплоти, одержаної від нагрівача. </a:t>
            </a:r>
          </a:p>
          <a:p>
            <a:r>
              <a:rPr lang="uk-UA" dirty="0" smtClean="0"/>
              <a:t>Вимірюється у відсотках.</a:t>
            </a:r>
          </a:p>
          <a:p>
            <a:r>
              <a:rPr lang="uk-UA" dirty="0" smtClean="0"/>
              <a:t>Це найголовніший показник економічності теплових двигунів в цілому.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Коефіцієнт корисної дії теплового двигуна (ККД)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666523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А- корисна робота</a:t>
            </a:r>
          </a:p>
          <a:p>
            <a:r>
              <a:rPr lang="en-US" b="1" dirty="0" smtClean="0"/>
              <a:t>Q</a:t>
            </a:r>
            <a:r>
              <a:rPr lang="uk-UA" b="1" baseline="-25000" dirty="0" smtClean="0"/>
              <a:t>н</a:t>
            </a:r>
            <a:r>
              <a:rPr lang="uk-UA" b="1" dirty="0" smtClean="0"/>
              <a:t> - </a:t>
            </a:r>
            <a:r>
              <a:rPr lang="uk-UA" dirty="0" smtClean="0"/>
              <a:t>кількість теплоти, одержана від нагрівача.</a:t>
            </a:r>
          </a:p>
          <a:p>
            <a:endParaRPr lang="uk-UA" dirty="0" smtClean="0"/>
          </a:p>
          <a:p>
            <a:r>
              <a:rPr lang="uk-UA" dirty="0" smtClean="0"/>
              <a:t>Враховуючи, що</a:t>
            </a:r>
          </a:p>
          <a:p>
            <a:r>
              <a:rPr lang="en-US" b="1" dirty="0" smtClean="0"/>
              <a:t>Q</a:t>
            </a:r>
            <a:r>
              <a:rPr lang="uk-UA" b="1" baseline="-25000" dirty="0" smtClean="0"/>
              <a:t>х</a:t>
            </a:r>
            <a:r>
              <a:rPr lang="uk-UA" dirty="0" smtClean="0"/>
              <a:t> - кількість теплоти, віддана холодильнику.</a:t>
            </a:r>
          </a:p>
          <a:p>
            <a:endParaRPr lang="uk-UA" dirty="0" smtClean="0"/>
          </a:p>
          <a:p>
            <a:r>
              <a:rPr lang="uk-UA" dirty="0" smtClean="0"/>
              <a:t>Отримуємо таку формулу для ККД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dirty="0" smtClean="0"/>
              <a:t>Формула ККД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517232"/>
            <a:ext cx="3844345" cy="864096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124744"/>
            <a:ext cx="3641546" cy="1008112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501008"/>
            <a:ext cx="2258171" cy="576064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r>
              <a:rPr lang="uk-UA" dirty="0" smtClean="0"/>
              <a:t>Також можна обрахувати ККД за формулою: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Де:</a:t>
            </a:r>
          </a:p>
          <a:p>
            <a:r>
              <a:rPr lang="uk-UA" dirty="0" err="1" smtClean="0"/>
              <a:t>Т</a:t>
            </a:r>
            <a:r>
              <a:rPr lang="uk-UA" baseline="-25000" dirty="0" err="1" smtClean="0"/>
              <a:t>н</a:t>
            </a:r>
            <a:r>
              <a:rPr lang="uk-UA" dirty="0" smtClean="0"/>
              <a:t> – температура нагрівача в Кельвінах</a:t>
            </a:r>
            <a:endParaRPr lang="ru-RU" dirty="0" smtClean="0"/>
          </a:p>
          <a:p>
            <a:r>
              <a:rPr lang="uk-UA" dirty="0" err="1" smtClean="0"/>
              <a:t>Т</a:t>
            </a:r>
            <a:r>
              <a:rPr lang="uk-UA" baseline="-25000" dirty="0" err="1" smtClean="0"/>
              <a:t>х</a:t>
            </a:r>
            <a:r>
              <a:rPr lang="uk-UA" dirty="0" smtClean="0"/>
              <a:t> - температура холодильника в Кельвінах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ККД ідеального теплового двигуна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708920"/>
            <a:ext cx="3240360" cy="1024372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Обчислити ККД теплового двигуна, якщо він виконує корисну роботу 500 Дж і віддає холодильнику 300 Дж теплоти.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Задача 1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en-US" dirty="0" smtClean="0"/>
              <a:t> 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Звідси: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/>
              <a:t>Отже,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000" dirty="0" smtClean="0"/>
              <a:t>А=500 Дж</a:t>
            </a:r>
            <a:br>
              <a:rPr lang="uk-UA" sz="3000" dirty="0" smtClean="0"/>
            </a:br>
            <a:r>
              <a:rPr lang="en-US" sz="3000" dirty="0" smtClean="0"/>
              <a:t> Q</a:t>
            </a:r>
            <a:r>
              <a:rPr lang="uk-UA" sz="3000" baseline="-25000" dirty="0" smtClean="0"/>
              <a:t>х</a:t>
            </a:r>
            <a:r>
              <a:rPr lang="uk-UA" sz="3000" dirty="0" smtClean="0"/>
              <a:t> = 300 Дж</a:t>
            </a:r>
            <a:br>
              <a:rPr lang="uk-UA" sz="3000" dirty="0" smtClean="0"/>
            </a:br>
            <a:r>
              <a:rPr lang="en-US" sz="3000" dirty="0" smtClean="0"/>
              <a:t> </a:t>
            </a:r>
            <a:r>
              <a:rPr lang="el-GR" sz="3000" dirty="0" smtClean="0"/>
              <a:t>η</a:t>
            </a:r>
            <a:r>
              <a:rPr lang="uk-UA" sz="3000" dirty="0" smtClean="0"/>
              <a:t> - ? </a:t>
            </a:r>
            <a:endParaRPr lang="ru-RU" sz="3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412776"/>
            <a:ext cx="2232248" cy="942932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492896"/>
            <a:ext cx="2258171" cy="576064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284984"/>
            <a:ext cx="5887375" cy="504056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5013176"/>
            <a:ext cx="7549084" cy="792088"/>
          </a:xfrm>
          <a:prstGeom prst="rect">
            <a:avLst/>
          </a:prstGeom>
          <a:noFill/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ККД ідеального теплового двигуна 80%.</a:t>
            </a:r>
          </a:p>
          <a:p>
            <a:r>
              <a:rPr lang="uk-UA" dirty="0" smtClean="0"/>
              <a:t>Температура нагрівача 127</a:t>
            </a:r>
            <a:r>
              <a:rPr lang="uk-UA" baseline="30000" dirty="0" smtClean="0"/>
              <a:t>0</a:t>
            </a:r>
            <a:r>
              <a:rPr lang="uk-UA" dirty="0" smtClean="0"/>
              <a:t>С</a:t>
            </a:r>
          </a:p>
          <a:p>
            <a:r>
              <a:rPr lang="uk-UA" dirty="0" smtClean="0"/>
              <a:t>Визначити температуру холодильника.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Задача 2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r>
              <a:rPr lang="uk-UA" dirty="0" smtClean="0"/>
              <a:t>ККД ідеального теплового двигуна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Звідси: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300" dirty="0" smtClean="0"/>
              <a:t>η=80%=0,8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uk-UA" sz="3300" dirty="0" err="1" smtClean="0"/>
              <a:t>Т</a:t>
            </a:r>
            <a:r>
              <a:rPr lang="uk-UA" sz="3300" baseline="-25000" dirty="0" err="1" smtClean="0"/>
              <a:t>н</a:t>
            </a:r>
            <a:r>
              <a:rPr lang="uk-UA" sz="3300" dirty="0" smtClean="0"/>
              <a:t> = </a:t>
            </a:r>
            <a:r>
              <a:rPr lang="uk-UA" sz="3200" dirty="0" smtClean="0"/>
              <a:t>127</a:t>
            </a:r>
            <a:r>
              <a:rPr lang="uk-UA" sz="3200" baseline="30000" dirty="0" smtClean="0"/>
              <a:t>0</a:t>
            </a:r>
            <a:r>
              <a:rPr lang="uk-UA" sz="3200" dirty="0" smtClean="0"/>
              <a:t>С +273=400К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uk-UA" sz="3300" dirty="0" err="1" smtClean="0"/>
              <a:t>Т</a:t>
            </a:r>
            <a:r>
              <a:rPr lang="uk-UA" sz="3300" baseline="-25000" dirty="0" err="1" smtClean="0"/>
              <a:t>х</a:t>
            </a:r>
            <a:r>
              <a:rPr lang="uk-UA" sz="3300" dirty="0" smtClean="0"/>
              <a:t> – ?</a:t>
            </a:r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5555" b="1587"/>
          <a:stretch>
            <a:fillRect/>
          </a:stretch>
        </p:blipFill>
        <p:spPr bwMode="auto">
          <a:xfrm>
            <a:off x="2915816" y="2420888"/>
            <a:ext cx="2088232" cy="1008112"/>
          </a:xfrm>
          <a:prstGeom prst="rect">
            <a:avLst/>
          </a:prstGeom>
          <a:noFill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869160"/>
            <a:ext cx="7419705" cy="504056"/>
          </a:xfrm>
          <a:prstGeom prst="rect">
            <a:avLst/>
          </a:prstGeom>
          <a:noFill/>
        </p:spPr>
      </p:pic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517232"/>
            <a:ext cx="6673701" cy="504056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789040"/>
            <a:ext cx="2304256" cy="505319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244</Words>
  <Application>Microsoft Office PowerPoint</Application>
  <PresentationFormat>Екран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Lucida Sans Unicode</vt:lpstr>
      <vt:lpstr>Verdana</vt:lpstr>
      <vt:lpstr>Wingdings 2</vt:lpstr>
      <vt:lpstr>Wingdings 3</vt:lpstr>
      <vt:lpstr>Открытая</vt:lpstr>
      <vt:lpstr>Розв’язування задач </vt:lpstr>
      <vt:lpstr> Тепловий двигун складається з трьох частин:</vt:lpstr>
      <vt:lpstr>Коефіцієнт корисної дії теплового двигуна (ККД)</vt:lpstr>
      <vt:lpstr>Формула ККД</vt:lpstr>
      <vt:lpstr>ККД ідеального теплового двигуна</vt:lpstr>
      <vt:lpstr>Задача 1</vt:lpstr>
      <vt:lpstr>А=500 Дж  Qх = 300 Дж  η - ? </vt:lpstr>
      <vt:lpstr>Задача 2</vt:lpstr>
      <vt:lpstr>η=80%=0,8 Тн = 1270С +273=400К Тх – ?</vt:lpstr>
      <vt:lpstr>Завдання на урок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 дії теплових двигунів </dc:title>
  <dc:creator>Professional</dc:creator>
  <cp:lastModifiedBy>RePack by Diakov</cp:lastModifiedBy>
  <cp:revision>12</cp:revision>
  <dcterms:created xsi:type="dcterms:W3CDTF">2020-04-04T11:16:33Z</dcterms:created>
  <dcterms:modified xsi:type="dcterms:W3CDTF">2021-04-02T11:32:52Z</dcterms:modified>
</cp:coreProperties>
</file>