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43" r:id="rId3"/>
    <p:sldId id="288" r:id="rId4"/>
    <p:sldId id="291" r:id="rId5"/>
    <p:sldId id="329" r:id="rId6"/>
    <p:sldId id="342" r:id="rId7"/>
    <p:sldId id="331" r:id="rId8"/>
    <p:sldId id="330" r:id="rId9"/>
    <p:sldId id="292" r:id="rId10"/>
    <p:sldId id="337" r:id="rId11"/>
    <p:sldId id="335" r:id="rId12"/>
    <p:sldId id="336" r:id="rId13"/>
    <p:sldId id="339" r:id="rId14"/>
    <p:sldId id="334" r:id="rId15"/>
    <p:sldId id="293" r:id="rId16"/>
    <p:sldId id="332" r:id="rId17"/>
    <p:sldId id="333" r:id="rId18"/>
    <p:sldId id="338" r:id="rId19"/>
    <p:sldId id="294" r:id="rId20"/>
    <p:sldId id="295" r:id="rId21"/>
    <p:sldId id="340" r:id="rId22"/>
    <p:sldId id="296" r:id="rId23"/>
    <p:sldId id="297" r:id="rId24"/>
    <p:sldId id="341" r:id="rId25"/>
    <p:sldId id="298" r:id="rId26"/>
    <p:sldId id="299" r:id="rId27"/>
    <p:sldId id="30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11B857-8B05-42A7-A373-F4958C75ECE5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716D3D-2FA1-43BD-87E9-0BC7B69A7B0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 noChangeShapeType="1"/>
          </p:cNvSpPr>
          <p:nvPr/>
        </p:nvSpPr>
        <p:spPr bwMode="auto">
          <a:xfrm rot="16200000">
            <a:off x="5429246" y="3143248"/>
            <a:ext cx="6858001" cy="571506"/>
          </a:xfrm>
          <a:prstGeom prst="rect">
            <a:avLst/>
          </a:prstGeom>
          <a:gradFill flip="none" rotWithShape="1"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  <a:tileRect/>
          </a:gradFill>
          <a:ln w="0" algn="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36195" tIns="36195" rIns="36195" bIns="36195"/>
          <a:lstStyle/>
          <a:p>
            <a:endParaRPr lang="ru-RU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4" name="Text Box 206"/>
          <p:cNvSpPr txBox="1">
            <a:spLocks noChangeArrowheads="1" noChangeShapeType="1"/>
          </p:cNvSpPr>
          <p:nvPr/>
        </p:nvSpPr>
        <p:spPr bwMode="auto">
          <a:xfrm>
            <a:off x="1500166" y="1254982"/>
            <a:ext cx="5143536" cy="240904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195" tIns="36195" rIns="36195" bIns="36195"/>
          <a:lstStyle/>
          <a:p>
            <a:endParaRPr lang="ru-RU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1035819" y="1101537"/>
            <a:ext cx="6072230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30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Формули </a:t>
            </a:r>
          </a:p>
          <a:p>
            <a:pPr algn="ctr"/>
            <a:r>
              <a:rPr lang="uk-UA" sz="4000" b="1" spc="30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скороченого</a:t>
            </a:r>
          </a:p>
          <a:p>
            <a:pPr algn="ctr"/>
            <a:r>
              <a:rPr lang="uk-UA" sz="4000" b="1" spc="30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uk-UA" sz="4000" b="1" spc="30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множення</a:t>
            </a:r>
          </a:p>
          <a:p>
            <a:pPr algn="ctr"/>
            <a:r>
              <a:rPr lang="uk-UA" sz="4000" b="1" spc="30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(повторення)</a:t>
            </a:r>
            <a:endParaRPr lang="uk-UA" sz="4000" b="1" spc="300" dirty="0">
              <a:ln w="11430">
                <a:solidFill>
                  <a:schemeClr val="accent2">
                    <a:lumMod val="7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5" descr="C:\Documents and Settings\Я\Local Settings\Temporary Internet Files\Content.IE5\FPC5YF6Q\MCj029213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286124"/>
            <a:ext cx="2143140" cy="327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4-Point Star 100">
            <a:hlinkHover r:id="" action="ppaction://noaction"/>
          </p:cNvPr>
          <p:cNvSpPr/>
          <p:nvPr/>
        </p:nvSpPr>
        <p:spPr>
          <a:xfrm>
            <a:off x="285720" y="1214422"/>
            <a:ext cx="1473916" cy="1473916"/>
          </a:xfrm>
          <a:prstGeom prst="sun">
            <a:avLst>
              <a:gd name="adj" fmla="val 26532"/>
            </a:avLst>
          </a:prstGeom>
          <a:solidFill>
            <a:srgbClr val="FFC000"/>
          </a:solidFill>
          <a:ln w="25400" cap="flat" cmpd="sng" algn="ctr">
            <a:solidFill>
              <a:srgbClr val="FF6600"/>
            </a:soli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3">
            <a:hlinkHover r:id="" action="ppaction://noaction"/>
          </p:cNvPr>
          <p:cNvSpPr/>
          <p:nvPr/>
        </p:nvSpPr>
        <p:spPr>
          <a:xfrm>
            <a:off x="7000892" y="4286256"/>
            <a:ext cx="500066" cy="50006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 w="19050">
            <a:solidFill>
              <a:srgbClr val="0070C0"/>
            </a:solidFill>
          </a:ln>
          <a:effectLst/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607306" y="4501511"/>
            <a:ext cx="4000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Алгебра 9 клас</a:t>
            </a:r>
          </a:p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04.05.2020 р.</a:t>
            </a:r>
          </a:p>
          <a:p>
            <a:pPr algn="ctr"/>
            <a:endParaRPr lang="uk-U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/>
              <a:cs typeface="Arial"/>
            </a:endParaRPr>
          </a:p>
          <a:p>
            <a:pPr algn="ctr"/>
            <a:endParaRPr lang="uk-U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35 0.07447 C -0.52465 0.07447 -0.63941 -0.03376 -0.63941 -0.16697 C -0.63941 -0.29995 -0.52465 -0.40795 -0.3835 -0.40795 C -0.24219 -0.40795 -0.12743 -0.29995 -0.12743 -0.16697 C -0.12743 -0.03376 -0.24219 0.07447 -0.3835 0.07447 Z " pathEditMode="relative" rAng="0" ptsTypes="fffff">
                                      <p:cBhvr>
                                        <p:cTn id="8" dur="10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7" grpId="1" animBg="1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увати 6"/>
          <p:cNvGrpSpPr/>
          <p:nvPr/>
        </p:nvGrpSpPr>
        <p:grpSpPr>
          <a:xfrm>
            <a:off x="1071570" y="1922024"/>
            <a:ext cx="2950440" cy="646331"/>
            <a:chOff x="1285852" y="1676917"/>
            <a:chExt cx="2950440" cy="646331"/>
          </a:xfrm>
        </p:grpSpPr>
        <p:sp>
          <p:nvSpPr>
            <p:cNvPr id="5" name="Прямокутник 4"/>
            <p:cNvSpPr/>
            <p:nvPr/>
          </p:nvSpPr>
          <p:spPr>
            <a:xfrm>
              <a:off x="1714448" y="1676917"/>
              <a:ext cx="25218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увати 10"/>
          <p:cNvGrpSpPr/>
          <p:nvPr/>
        </p:nvGrpSpPr>
        <p:grpSpPr>
          <a:xfrm>
            <a:off x="1071570" y="2714620"/>
            <a:ext cx="2915174" cy="646331"/>
            <a:chOff x="1285852" y="1683695"/>
            <a:chExt cx="2915174" cy="646331"/>
          </a:xfrm>
        </p:grpSpPr>
        <p:sp>
          <p:nvSpPr>
            <p:cNvPr id="12" name="Прямокутник 11"/>
            <p:cNvSpPr/>
            <p:nvPr/>
          </p:nvSpPr>
          <p:spPr>
            <a:xfrm>
              <a:off x="1714448" y="1683695"/>
              <a:ext cx="248657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3)(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+3)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13"/>
          <p:cNvGrpSpPr/>
          <p:nvPr/>
        </p:nvGrpSpPr>
        <p:grpSpPr>
          <a:xfrm>
            <a:off x="1071570" y="3493660"/>
            <a:ext cx="3341573" cy="646331"/>
            <a:chOff x="1285852" y="1676917"/>
            <a:chExt cx="3341573" cy="646331"/>
          </a:xfrm>
        </p:grpSpPr>
        <p:sp>
          <p:nvSpPr>
            <p:cNvPr id="15" name="Прямокутник 14"/>
            <p:cNvSpPr/>
            <p:nvPr/>
          </p:nvSpPr>
          <p:spPr>
            <a:xfrm>
              <a:off x="1714448" y="1676917"/>
              <a:ext cx="291297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(2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)(2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18"/>
          <p:cNvGrpSpPr/>
          <p:nvPr/>
        </p:nvGrpSpPr>
        <p:grpSpPr>
          <a:xfrm>
            <a:off x="1071570" y="4279478"/>
            <a:ext cx="3473019" cy="646331"/>
            <a:chOff x="1285852" y="1676917"/>
            <a:chExt cx="3473019" cy="646331"/>
          </a:xfrm>
        </p:grpSpPr>
        <p:sp>
          <p:nvSpPr>
            <p:cNvPr id="20" name="Прямокутник 19"/>
            <p:cNvSpPr/>
            <p:nvPr/>
          </p:nvSpPr>
          <p:spPr>
            <a:xfrm>
              <a:off x="1714448" y="1676917"/>
              <a:ext cx="304442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(7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п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5)(7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п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+5)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21"/>
          <p:cNvGrpSpPr/>
          <p:nvPr/>
        </p:nvGrpSpPr>
        <p:grpSpPr>
          <a:xfrm>
            <a:off x="4714876" y="1925413"/>
            <a:ext cx="3295111" cy="646331"/>
            <a:chOff x="1414308" y="1676918"/>
            <a:chExt cx="3295111" cy="646331"/>
          </a:xfrm>
        </p:grpSpPr>
        <p:sp>
          <p:nvSpPr>
            <p:cNvPr id="23" name="Прямокутник 22"/>
            <p:cNvSpPr/>
            <p:nvPr/>
          </p:nvSpPr>
          <p:spPr>
            <a:xfrm>
              <a:off x="1857356" y="1676918"/>
              <a:ext cx="285206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en-US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1414308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увати 24"/>
          <p:cNvGrpSpPr/>
          <p:nvPr/>
        </p:nvGrpSpPr>
        <p:grpSpPr>
          <a:xfrm>
            <a:off x="4716765" y="2707842"/>
            <a:ext cx="3457969" cy="646331"/>
            <a:chOff x="1419437" y="1676918"/>
            <a:chExt cx="3473289" cy="646331"/>
          </a:xfrm>
        </p:grpSpPr>
        <p:sp>
          <p:nvSpPr>
            <p:cNvPr id="26" name="Прямокутник 25"/>
            <p:cNvSpPr/>
            <p:nvPr/>
          </p:nvSpPr>
          <p:spPr>
            <a:xfrm>
              <a:off x="1857357" y="1676918"/>
              <a:ext cx="30353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(а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)(а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1419437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увати 32"/>
          <p:cNvGrpSpPr/>
          <p:nvPr/>
        </p:nvGrpSpPr>
        <p:grpSpPr>
          <a:xfrm>
            <a:off x="4716765" y="3497049"/>
            <a:ext cx="4092201" cy="646331"/>
            <a:chOff x="1416775" y="1676918"/>
            <a:chExt cx="4110328" cy="646331"/>
          </a:xfrm>
        </p:grpSpPr>
        <p:sp>
          <p:nvSpPr>
            <p:cNvPr id="34" name="Прямокутник 33"/>
            <p:cNvSpPr/>
            <p:nvPr/>
          </p:nvSpPr>
          <p:spPr>
            <a:xfrm>
              <a:off x="1857355" y="1676918"/>
              <a:ext cx="366974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7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en-US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7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en-US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5" name="Овал 34"/>
            <p:cNvSpPr/>
            <p:nvPr/>
          </p:nvSpPr>
          <p:spPr>
            <a:xfrm>
              <a:off x="1416775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7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Групувати 35"/>
          <p:cNvGrpSpPr/>
          <p:nvPr/>
        </p:nvGrpSpPr>
        <p:grpSpPr>
          <a:xfrm>
            <a:off x="4717000" y="4282867"/>
            <a:ext cx="4225027" cy="646331"/>
            <a:chOff x="1417083" y="1676918"/>
            <a:chExt cx="4246064" cy="646331"/>
          </a:xfrm>
        </p:grpSpPr>
        <p:sp>
          <p:nvSpPr>
            <p:cNvPr id="37" name="Прямокутник 36"/>
            <p:cNvSpPr/>
            <p:nvPr/>
          </p:nvSpPr>
          <p:spPr>
            <a:xfrm>
              <a:off x="1857357" y="1676918"/>
              <a:ext cx="380579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(5</a:t>
              </a:r>
              <a:r>
                <a:rPr lang="en-US" sz="3600" b="1" i="1" dirty="0" err="1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en-US" sz="3600" b="1" i="1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en-US" sz="3600" b="1" i="1" dirty="0" err="1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en-US" sz="3600" b="1" i="1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417083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8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47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кутник 28"/>
          <p:cNvSpPr/>
          <p:nvPr/>
        </p:nvSpPr>
        <p:spPr>
          <a:xfrm>
            <a:off x="1142976" y="785794"/>
            <a:ext cx="67962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Знайти  добуток  множників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85918" y="785794"/>
            <a:ext cx="5703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Знайти невідомий вираз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увати 59"/>
          <p:cNvGrpSpPr/>
          <p:nvPr/>
        </p:nvGrpSpPr>
        <p:grpSpPr>
          <a:xfrm>
            <a:off x="857224" y="1928802"/>
            <a:ext cx="3357586" cy="2928958"/>
            <a:chOff x="357158" y="2357430"/>
            <a:chExt cx="3357586" cy="2928958"/>
          </a:xfrm>
        </p:grpSpPr>
        <p:sp>
          <p:nvSpPr>
            <p:cNvPr id="34" name="Потрійна стрілка вліво/вправо/вгору 33"/>
            <p:cNvSpPr/>
            <p:nvPr/>
          </p:nvSpPr>
          <p:spPr>
            <a:xfrm rot="10800000">
              <a:off x="1714480" y="2857496"/>
              <a:ext cx="642942" cy="1071570"/>
            </a:xfrm>
            <a:prstGeom prst="leftRightUpArrow">
              <a:avLst>
                <a:gd name="adj1" fmla="val 7442"/>
                <a:gd name="adj2" fmla="val 16221"/>
                <a:gd name="adj3" fmla="val 25000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4" name="Групувати 49"/>
            <p:cNvGrpSpPr/>
            <p:nvPr/>
          </p:nvGrpSpPr>
          <p:grpSpPr>
            <a:xfrm>
              <a:off x="357158" y="2357430"/>
              <a:ext cx="1285884" cy="1285884"/>
              <a:chOff x="571472" y="2285992"/>
              <a:chExt cx="1285884" cy="1285884"/>
            </a:xfrm>
            <a:solidFill>
              <a:schemeClr val="bg1"/>
            </a:solidFill>
          </p:grpSpPr>
          <p:sp>
            <p:nvSpPr>
              <p:cNvPr id="79" name="Овал 78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49" name="Прямокутник 48"/>
              <p:cNvSpPr/>
              <p:nvPr/>
            </p:nvSpPr>
            <p:spPr>
              <a:xfrm>
                <a:off x="714348" y="2643182"/>
                <a:ext cx="952505" cy="646331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а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 3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5" name="Групувати 50"/>
            <p:cNvGrpSpPr/>
            <p:nvPr/>
          </p:nvGrpSpPr>
          <p:grpSpPr>
            <a:xfrm>
              <a:off x="2428860" y="2357430"/>
              <a:ext cx="1285884" cy="1285884"/>
              <a:chOff x="571472" y="2285992"/>
              <a:chExt cx="1285884" cy="1285884"/>
            </a:xfrm>
          </p:grpSpPr>
          <p:sp>
            <p:nvSpPr>
              <p:cNvPr id="52" name="Овал 51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4" name="Прямокутник 53"/>
              <p:cNvSpPr/>
              <p:nvPr/>
            </p:nvSpPr>
            <p:spPr>
              <a:xfrm>
                <a:off x="785786" y="2643182"/>
                <a:ext cx="95410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4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 3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6" name="Групувати 54"/>
            <p:cNvGrpSpPr/>
            <p:nvPr/>
          </p:nvGrpSpPr>
          <p:grpSpPr>
            <a:xfrm>
              <a:off x="1182517" y="4000504"/>
              <a:ext cx="1746409" cy="1285884"/>
              <a:chOff x="500034" y="2285992"/>
              <a:chExt cx="1460657" cy="1285884"/>
            </a:xfrm>
          </p:grpSpPr>
          <p:sp>
            <p:nvSpPr>
              <p:cNvPr id="56" name="Овал 55"/>
              <p:cNvSpPr/>
              <p:nvPr/>
            </p:nvSpPr>
            <p:spPr>
              <a:xfrm>
                <a:off x="571472" y="2285992"/>
                <a:ext cx="1285884" cy="128588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7" name="Прямокутник 56"/>
              <p:cNvSpPr/>
              <p:nvPr/>
            </p:nvSpPr>
            <p:spPr>
              <a:xfrm>
                <a:off x="500034" y="2643182"/>
                <a:ext cx="146065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4а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 3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 4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7" name="Групувати 60"/>
          <p:cNvGrpSpPr/>
          <p:nvPr/>
        </p:nvGrpSpPr>
        <p:grpSpPr>
          <a:xfrm>
            <a:off x="4786314" y="1928802"/>
            <a:ext cx="3380979" cy="2928958"/>
            <a:chOff x="357158" y="2357430"/>
            <a:chExt cx="3380979" cy="2928958"/>
          </a:xfrm>
        </p:grpSpPr>
        <p:sp>
          <p:nvSpPr>
            <p:cNvPr id="63" name="Потрійна стрілка вліво/вправо/вгору 62"/>
            <p:cNvSpPr/>
            <p:nvPr/>
          </p:nvSpPr>
          <p:spPr>
            <a:xfrm rot="10800000">
              <a:off x="1714480" y="2857496"/>
              <a:ext cx="642942" cy="1071570"/>
            </a:xfrm>
            <a:prstGeom prst="leftRightUpArrow">
              <a:avLst>
                <a:gd name="adj1" fmla="val 7442"/>
                <a:gd name="adj2" fmla="val 16221"/>
                <a:gd name="adj3" fmla="val 25000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8" name="Групувати 63"/>
            <p:cNvGrpSpPr/>
            <p:nvPr/>
          </p:nvGrpSpPr>
          <p:grpSpPr>
            <a:xfrm>
              <a:off x="357158" y="2357430"/>
              <a:ext cx="1285884" cy="1285884"/>
              <a:chOff x="571472" y="2285992"/>
              <a:chExt cx="1285884" cy="1285884"/>
            </a:xfrm>
            <a:solidFill>
              <a:schemeClr val="bg1"/>
            </a:solidFill>
          </p:grpSpPr>
          <p:sp>
            <p:nvSpPr>
              <p:cNvPr id="78" name="Овал 77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0" name="Прямокутник 79"/>
              <p:cNvSpPr/>
              <p:nvPr/>
            </p:nvSpPr>
            <p:spPr>
              <a:xfrm>
                <a:off x="571472" y="2643182"/>
                <a:ext cx="1237839" cy="64633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а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−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3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9" name="Групувати 65"/>
            <p:cNvGrpSpPr/>
            <p:nvPr/>
          </p:nvGrpSpPr>
          <p:grpSpPr>
            <a:xfrm>
              <a:off x="2428860" y="2357430"/>
              <a:ext cx="1309277" cy="1285884"/>
              <a:chOff x="571472" y="2285992"/>
              <a:chExt cx="1309277" cy="1285884"/>
            </a:xfrm>
          </p:grpSpPr>
          <p:sp>
            <p:nvSpPr>
              <p:cNvPr id="72" name="Овал 71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7" name="Прямокутник 76"/>
              <p:cNvSpPr/>
              <p:nvPr/>
            </p:nvSpPr>
            <p:spPr>
              <a:xfrm>
                <a:off x="642910" y="2643182"/>
                <a:ext cx="123783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а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+3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0" name="Групувати 66"/>
            <p:cNvGrpSpPr/>
            <p:nvPr/>
          </p:nvGrpSpPr>
          <p:grpSpPr>
            <a:xfrm>
              <a:off x="1267930" y="4000504"/>
              <a:ext cx="1537444" cy="1285884"/>
              <a:chOff x="571472" y="2285992"/>
              <a:chExt cx="1285884" cy="1285884"/>
            </a:xfrm>
          </p:grpSpPr>
          <p:sp>
            <p:nvSpPr>
              <p:cNvPr id="69" name="Овал 55"/>
              <p:cNvSpPr/>
              <p:nvPr/>
            </p:nvSpPr>
            <p:spPr>
              <a:xfrm>
                <a:off x="571472" y="2285992"/>
                <a:ext cx="1285884" cy="128588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0" name="Прямокутник 69"/>
              <p:cNvSpPr/>
              <p:nvPr/>
            </p:nvSpPr>
            <p:spPr>
              <a:xfrm>
                <a:off x="1064455" y="2571744"/>
                <a:ext cx="36092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44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?</a:t>
                </a:r>
                <a:endParaRPr lang="uk-UA" sz="4400" dirty="0">
                  <a:solidFill>
                    <a:srgbClr val="0070C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85918" y="785794"/>
            <a:ext cx="5703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Знайти невідомий вираз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увати 59"/>
          <p:cNvGrpSpPr/>
          <p:nvPr/>
        </p:nvGrpSpPr>
        <p:grpSpPr>
          <a:xfrm>
            <a:off x="857224" y="1928802"/>
            <a:ext cx="3357586" cy="2928958"/>
            <a:chOff x="357158" y="2357430"/>
            <a:chExt cx="3357586" cy="2928958"/>
          </a:xfrm>
        </p:grpSpPr>
        <p:sp>
          <p:nvSpPr>
            <p:cNvPr id="34" name="Потрійна стрілка вліво/вправо/вгору 33"/>
            <p:cNvSpPr/>
            <p:nvPr/>
          </p:nvSpPr>
          <p:spPr>
            <a:xfrm rot="10800000">
              <a:off x="1714480" y="2857496"/>
              <a:ext cx="642942" cy="1071570"/>
            </a:xfrm>
            <a:prstGeom prst="leftRightUpArrow">
              <a:avLst>
                <a:gd name="adj1" fmla="val 7442"/>
                <a:gd name="adj2" fmla="val 16221"/>
                <a:gd name="adj3" fmla="val 25000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4" name="Групувати 49"/>
            <p:cNvGrpSpPr/>
            <p:nvPr/>
          </p:nvGrpSpPr>
          <p:grpSpPr>
            <a:xfrm>
              <a:off x="357158" y="2357430"/>
              <a:ext cx="1285884" cy="1285884"/>
              <a:chOff x="571472" y="2285992"/>
              <a:chExt cx="1285884" cy="1285884"/>
            </a:xfrm>
            <a:solidFill>
              <a:schemeClr val="bg1"/>
            </a:solidFill>
          </p:grpSpPr>
          <p:sp>
            <p:nvSpPr>
              <p:cNvPr id="79" name="Овал 78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49" name="Прямокутник 48"/>
              <p:cNvSpPr/>
              <p:nvPr/>
            </p:nvSpPr>
            <p:spPr>
              <a:xfrm>
                <a:off x="714348" y="2643182"/>
                <a:ext cx="973343" cy="646331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3а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5" name="Групувати 50"/>
            <p:cNvGrpSpPr/>
            <p:nvPr/>
          </p:nvGrpSpPr>
          <p:grpSpPr>
            <a:xfrm>
              <a:off x="2428860" y="2357430"/>
              <a:ext cx="1285884" cy="1285884"/>
              <a:chOff x="571472" y="2285992"/>
              <a:chExt cx="1285884" cy="1285884"/>
            </a:xfrm>
          </p:grpSpPr>
          <p:sp>
            <p:nvSpPr>
              <p:cNvPr id="52" name="Овал 51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4" name="Прямокутник 53"/>
              <p:cNvSpPr/>
              <p:nvPr/>
            </p:nvSpPr>
            <p:spPr>
              <a:xfrm>
                <a:off x="785786" y="2643182"/>
                <a:ext cx="88678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5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4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6" name="Групувати 54"/>
            <p:cNvGrpSpPr/>
            <p:nvPr/>
          </p:nvGrpSpPr>
          <p:grpSpPr>
            <a:xfrm>
              <a:off x="1214414" y="4000504"/>
              <a:ext cx="1662400" cy="1285884"/>
              <a:chOff x="526712" y="2285992"/>
              <a:chExt cx="1390394" cy="1285884"/>
            </a:xfrm>
          </p:grpSpPr>
          <p:sp>
            <p:nvSpPr>
              <p:cNvPr id="56" name="Овал 55"/>
              <p:cNvSpPr/>
              <p:nvPr/>
            </p:nvSpPr>
            <p:spPr>
              <a:xfrm>
                <a:off x="526712" y="2285992"/>
                <a:ext cx="1390394" cy="128588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7" name="Прямокутник 56"/>
              <p:cNvSpPr/>
              <p:nvPr/>
            </p:nvSpPr>
            <p:spPr>
              <a:xfrm>
                <a:off x="658414" y="2643182"/>
                <a:ext cx="118277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15а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5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7" name="Групувати 60"/>
          <p:cNvGrpSpPr/>
          <p:nvPr/>
        </p:nvGrpSpPr>
        <p:grpSpPr>
          <a:xfrm>
            <a:off x="4737454" y="1928802"/>
            <a:ext cx="3481991" cy="2928958"/>
            <a:chOff x="308298" y="2357430"/>
            <a:chExt cx="3481991" cy="2928958"/>
          </a:xfrm>
        </p:grpSpPr>
        <p:sp>
          <p:nvSpPr>
            <p:cNvPr id="63" name="Потрійна стрілка вліво/вправо/вгору 62"/>
            <p:cNvSpPr/>
            <p:nvPr/>
          </p:nvSpPr>
          <p:spPr>
            <a:xfrm rot="10800000">
              <a:off x="1714480" y="2857496"/>
              <a:ext cx="642942" cy="1071570"/>
            </a:xfrm>
            <a:prstGeom prst="leftRightUpArrow">
              <a:avLst>
                <a:gd name="adj1" fmla="val 7442"/>
                <a:gd name="adj2" fmla="val 16221"/>
                <a:gd name="adj3" fmla="val 25000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8" name="Групувати 63"/>
            <p:cNvGrpSpPr/>
            <p:nvPr/>
          </p:nvGrpSpPr>
          <p:grpSpPr>
            <a:xfrm>
              <a:off x="308298" y="2357430"/>
              <a:ext cx="1414170" cy="1285884"/>
              <a:chOff x="522612" y="2285992"/>
              <a:chExt cx="1414170" cy="1285884"/>
            </a:xfrm>
            <a:solidFill>
              <a:schemeClr val="bg1"/>
            </a:solidFill>
          </p:grpSpPr>
          <p:sp>
            <p:nvSpPr>
              <p:cNvPr id="78" name="Овал 77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0" name="Прямокутник 79"/>
              <p:cNvSpPr/>
              <p:nvPr/>
            </p:nvSpPr>
            <p:spPr>
              <a:xfrm>
                <a:off x="522612" y="2643182"/>
                <a:ext cx="1414170" cy="64633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а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2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−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2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9" name="Групувати 65"/>
            <p:cNvGrpSpPr/>
            <p:nvPr/>
          </p:nvGrpSpPr>
          <p:grpSpPr>
            <a:xfrm>
              <a:off x="2376119" y="2357430"/>
              <a:ext cx="1414170" cy="1285884"/>
              <a:chOff x="518731" y="2285992"/>
              <a:chExt cx="1414170" cy="1285884"/>
            </a:xfrm>
          </p:grpSpPr>
          <p:sp>
            <p:nvSpPr>
              <p:cNvPr id="72" name="Овал 71"/>
              <p:cNvSpPr/>
              <p:nvPr/>
            </p:nvSpPr>
            <p:spPr>
              <a:xfrm>
                <a:off x="571472" y="2285992"/>
                <a:ext cx="1285884" cy="128588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7" name="Прямокутник 76"/>
              <p:cNvSpPr/>
              <p:nvPr/>
            </p:nvSpPr>
            <p:spPr>
              <a:xfrm>
                <a:off x="518731" y="2643182"/>
                <a:ext cx="141417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а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2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+2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0" name="Групувати 66"/>
            <p:cNvGrpSpPr/>
            <p:nvPr/>
          </p:nvGrpSpPr>
          <p:grpSpPr>
            <a:xfrm>
              <a:off x="1214414" y="4000504"/>
              <a:ext cx="1643074" cy="1285884"/>
              <a:chOff x="526713" y="2285992"/>
              <a:chExt cx="1374231" cy="1285884"/>
            </a:xfrm>
          </p:grpSpPr>
          <p:sp>
            <p:nvSpPr>
              <p:cNvPr id="69" name="Овал 55"/>
              <p:cNvSpPr/>
              <p:nvPr/>
            </p:nvSpPr>
            <p:spPr>
              <a:xfrm>
                <a:off x="526713" y="2285992"/>
                <a:ext cx="1374231" cy="128588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0" name="Прямокутник 69"/>
              <p:cNvSpPr/>
              <p:nvPr/>
            </p:nvSpPr>
            <p:spPr>
              <a:xfrm>
                <a:off x="1064455" y="2571744"/>
                <a:ext cx="36092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sz="44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?</a:t>
                </a:r>
                <a:endParaRPr lang="uk-UA" sz="4400" dirty="0">
                  <a:solidFill>
                    <a:srgbClr val="0070C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142976" y="785794"/>
            <a:ext cx="69400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Обчислити  використовуючи  </a:t>
            </a:r>
          </a:p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формулу  </a:t>
            </a:r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)(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 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 </a:t>
            </a:r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а</a:t>
            </a:r>
            <a:r>
              <a:rPr lang="uk-UA" sz="36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 2</a:t>
            </a:r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36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увати 35"/>
          <p:cNvGrpSpPr/>
          <p:nvPr/>
        </p:nvGrpSpPr>
        <p:grpSpPr>
          <a:xfrm>
            <a:off x="1308592" y="2357430"/>
            <a:ext cx="5622679" cy="646331"/>
            <a:chOff x="1285852" y="1676918"/>
            <a:chExt cx="5650673" cy="646331"/>
          </a:xfrm>
        </p:grpSpPr>
        <p:sp>
          <p:nvSpPr>
            <p:cNvPr id="63" name="Прямокутник 62"/>
            <p:cNvSpPr/>
            <p:nvPr/>
          </p:nvSpPr>
          <p:spPr>
            <a:xfrm>
              <a:off x="1716614" y="1676918"/>
              <a:ext cx="521991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41• 39 =(40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40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=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35"/>
          <p:cNvGrpSpPr/>
          <p:nvPr/>
        </p:nvGrpSpPr>
        <p:grpSpPr>
          <a:xfrm>
            <a:off x="1309002" y="3071810"/>
            <a:ext cx="1977450" cy="646331"/>
            <a:chOff x="1285852" y="1676918"/>
            <a:chExt cx="1987295" cy="646331"/>
          </a:xfrm>
        </p:grpSpPr>
        <p:sp>
          <p:nvSpPr>
            <p:cNvPr id="30" name="Прямокутник 29"/>
            <p:cNvSpPr/>
            <p:nvPr/>
          </p:nvSpPr>
          <p:spPr>
            <a:xfrm>
              <a:off x="1716614" y="1676918"/>
              <a:ext cx="155653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72• 68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увати 35"/>
          <p:cNvGrpSpPr/>
          <p:nvPr/>
        </p:nvGrpSpPr>
        <p:grpSpPr>
          <a:xfrm>
            <a:off x="1309002" y="3786190"/>
            <a:ext cx="2607430" cy="646331"/>
            <a:chOff x="1285852" y="1688207"/>
            <a:chExt cx="2620411" cy="646331"/>
          </a:xfrm>
        </p:grpSpPr>
        <p:sp>
          <p:nvSpPr>
            <p:cNvPr id="33" name="Прямокутник 32"/>
            <p:cNvSpPr/>
            <p:nvPr/>
          </p:nvSpPr>
          <p:spPr>
            <a:xfrm>
              <a:off x="1716614" y="1688207"/>
              <a:ext cx="218964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299 • 301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4" name="Овал 3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увати 35"/>
          <p:cNvGrpSpPr/>
          <p:nvPr/>
        </p:nvGrpSpPr>
        <p:grpSpPr>
          <a:xfrm>
            <a:off x="1309002" y="4500570"/>
            <a:ext cx="2607430" cy="646331"/>
            <a:chOff x="1285852" y="1676918"/>
            <a:chExt cx="2620412" cy="646331"/>
          </a:xfrm>
        </p:grpSpPr>
        <p:sp>
          <p:nvSpPr>
            <p:cNvPr id="36" name="Прямокутник 35"/>
            <p:cNvSpPr/>
            <p:nvPr/>
          </p:nvSpPr>
          <p:spPr>
            <a:xfrm>
              <a:off x="1716614" y="1676918"/>
              <a:ext cx="218965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698 • 702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35"/>
          <p:cNvGrpSpPr/>
          <p:nvPr/>
        </p:nvGrpSpPr>
        <p:grpSpPr>
          <a:xfrm>
            <a:off x="1310990" y="5191800"/>
            <a:ext cx="2815820" cy="646331"/>
            <a:chOff x="1285852" y="1676918"/>
            <a:chExt cx="2829838" cy="646331"/>
          </a:xfrm>
        </p:grpSpPr>
        <p:sp>
          <p:nvSpPr>
            <p:cNvPr id="44" name="Прямокутник 43"/>
            <p:cNvSpPr/>
            <p:nvPr/>
          </p:nvSpPr>
          <p:spPr>
            <a:xfrm>
              <a:off x="1716614" y="1676918"/>
              <a:ext cx="239907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1,05 • 0,95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857224" y="500042"/>
            <a:ext cx="77203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Вставити  замість  фігур  вираз, </a:t>
            </a:r>
          </a:p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щоб  виконувалась  тотожність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увати 34"/>
          <p:cNvGrpSpPr/>
          <p:nvPr/>
        </p:nvGrpSpPr>
        <p:grpSpPr>
          <a:xfrm>
            <a:off x="1071538" y="1917513"/>
            <a:ext cx="6347819" cy="646331"/>
            <a:chOff x="1071538" y="1917513"/>
            <a:chExt cx="6347819" cy="646331"/>
          </a:xfrm>
        </p:grpSpPr>
        <p:grpSp>
          <p:nvGrpSpPr>
            <p:cNvPr id="4" name="Групувати 35"/>
            <p:cNvGrpSpPr/>
            <p:nvPr/>
          </p:nvGrpSpPr>
          <p:grpSpPr>
            <a:xfrm>
              <a:off x="1071538" y="1917513"/>
              <a:ext cx="6347819" cy="646331"/>
              <a:chOff x="1285852" y="1676918"/>
              <a:chExt cx="6379427" cy="646331"/>
            </a:xfrm>
          </p:grpSpPr>
          <p:sp>
            <p:nvSpPr>
              <p:cNvPr id="37" name="Прямокутник 36"/>
              <p:cNvSpPr/>
              <p:nvPr/>
            </p:nvSpPr>
            <p:spPr>
              <a:xfrm>
                <a:off x="1857357" y="1676918"/>
                <a:ext cx="580792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(3а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−      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)</a:t>
                </a:r>
                <a:r>
                  <a:rPr lang="en-US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(</a:t>
                </a:r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     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+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 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2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b)=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9</a:t>
                </a:r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а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 2</a:t>
                </a:r>
                <a:r>
                  <a:rPr lang="uk-UA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−</a:t>
                </a:r>
                <a:r>
                  <a:rPr lang="uk-UA" sz="3600" b="1" i="1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4</a:t>
                </a:r>
                <a:r>
                  <a:rPr lang="en-US" sz="3600" b="1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b</a:t>
                </a:r>
                <a:r>
                  <a:rPr lang="uk-UA" sz="3600" b="1" i="1" baseline="30000" dirty="0" smtClean="0">
                    <a:ln w="10541" cmpd="sng">
                      <a:solidFill>
                        <a:srgbClr val="2DA2BF">
                          <a:shade val="88000"/>
                          <a:satMod val="110000"/>
                        </a:srgbClr>
                      </a:solidFill>
                      <a:prstDash val="solid"/>
                    </a:ln>
                    <a:solidFill>
                      <a:srgbClr val="0070C0"/>
                    </a:solidFill>
                    <a:latin typeface="Cambria"/>
                    <a:cs typeface="Arial"/>
                  </a:rPr>
                  <a:t>2 </a:t>
                </a:r>
                <a:endParaRPr lang="uk-UA" sz="36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1285852" y="1785926"/>
                <a:ext cx="428628" cy="42862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mbria"/>
                    <a:cs typeface="Arial"/>
                  </a:rPr>
                  <a:t>1</a:t>
                </a:r>
                <a:endParaRPr lang="uk-UA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3" name="Прямокутник 32"/>
            <p:cNvSpPr/>
            <p:nvPr/>
          </p:nvSpPr>
          <p:spPr>
            <a:xfrm>
              <a:off x="2786050" y="2071678"/>
              <a:ext cx="357190" cy="35719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Рівнобедрений трикутник 33"/>
            <p:cNvSpPr/>
            <p:nvPr/>
          </p:nvSpPr>
          <p:spPr>
            <a:xfrm>
              <a:off x="3714744" y="2071678"/>
              <a:ext cx="357190" cy="357190"/>
            </a:xfrm>
            <a:prstGeom prst="triangl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5" name="Групувати 47"/>
          <p:cNvGrpSpPr/>
          <p:nvPr/>
        </p:nvGrpSpPr>
        <p:grpSpPr>
          <a:xfrm>
            <a:off x="1071538" y="2666932"/>
            <a:ext cx="6429420" cy="646331"/>
            <a:chOff x="1071538" y="2714620"/>
            <a:chExt cx="6429420" cy="646331"/>
          </a:xfrm>
        </p:grpSpPr>
        <p:grpSp>
          <p:nvGrpSpPr>
            <p:cNvPr id="6" name="Групувати 35"/>
            <p:cNvGrpSpPr/>
            <p:nvPr/>
          </p:nvGrpSpPr>
          <p:grpSpPr>
            <a:xfrm>
              <a:off x="1071538" y="2714620"/>
              <a:ext cx="6197138" cy="646331"/>
              <a:chOff x="1071538" y="1917513"/>
              <a:chExt cx="6197138" cy="646331"/>
            </a:xfrm>
          </p:grpSpPr>
          <p:grpSp>
            <p:nvGrpSpPr>
              <p:cNvPr id="7" name="Групувати 35"/>
              <p:cNvGrpSpPr/>
              <p:nvPr/>
            </p:nvGrpSpPr>
            <p:grpSpPr>
              <a:xfrm>
                <a:off x="1071538" y="1917513"/>
                <a:ext cx="6197138" cy="646331"/>
                <a:chOff x="1285852" y="1676918"/>
                <a:chExt cx="6227996" cy="646331"/>
              </a:xfrm>
            </p:grpSpPr>
            <p:sp>
              <p:nvSpPr>
                <p:cNvPr id="45" name="Прямокутник 44"/>
                <p:cNvSpPr/>
                <p:nvPr/>
              </p:nvSpPr>
              <p:spPr>
                <a:xfrm>
                  <a:off x="1857357" y="1676918"/>
                  <a:ext cx="5656491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6а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3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en-US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6а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3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49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4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46" name="Овал 45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2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43" name="Прямокутник 42"/>
              <p:cNvSpPr/>
              <p:nvPr/>
            </p:nvSpPr>
            <p:spPr>
              <a:xfrm>
                <a:off x="2000232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44" name="Прямокутник 43"/>
              <p:cNvSpPr/>
              <p:nvPr/>
            </p:nvSpPr>
            <p:spPr>
              <a:xfrm>
                <a:off x="3857620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47" name="Овал 46"/>
            <p:cNvSpPr/>
            <p:nvPr/>
          </p:nvSpPr>
          <p:spPr>
            <a:xfrm>
              <a:off x="7143768" y="2857496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55" name="Групувати 54"/>
          <p:cNvGrpSpPr/>
          <p:nvPr/>
        </p:nvGrpSpPr>
        <p:grpSpPr>
          <a:xfrm>
            <a:off x="1071538" y="3429000"/>
            <a:ext cx="6245228" cy="646331"/>
            <a:chOff x="1071538" y="3500438"/>
            <a:chExt cx="6245228" cy="646331"/>
          </a:xfrm>
        </p:grpSpPr>
        <p:grpSp>
          <p:nvGrpSpPr>
            <p:cNvPr id="42" name="Групувати 34"/>
            <p:cNvGrpSpPr/>
            <p:nvPr/>
          </p:nvGrpSpPr>
          <p:grpSpPr>
            <a:xfrm>
              <a:off x="1071538" y="3500438"/>
              <a:ext cx="6245228" cy="646331"/>
              <a:chOff x="1071538" y="1917513"/>
              <a:chExt cx="6245228" cy="646331"/>
            </a:xfrm>
          </p:grpSpPr>
          <p:grpSp>
            <p:nvGrpSpPr>
              <p:cNvPr id="48" name="Групувати 35"/>
              <p:cNvGrpSpPr/>
              <p:nvPr/>
            </p:nvGrpSpPr>
            <p:grpSpPr>
              <a:xfrm>
                <a:off x="1071538" y="1917513"/>
                <a:ext cx="6245228" cy="646331"/>
                <a:chOff x="1285852" y="1676918"/>
                <a:chExt cx="6276325" cy="646331"/>
              </a:xfrm>
            </p:grpSpPr>
            <p:sp>
              <p:nvSpPr>
                <p:cNvPr id="51" name="Прямокутник 50"/>
                <p:cNvSpPr/>
                <p:nvPr/>
              </p:nvSpPr>
              <p:spPr>
                <a:xfrm>
                  <a:off x="1857357" y="1676918"/>
                  <a:ext cx="5704820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(5х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      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en-US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8у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 −64у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2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52" name="Овал 51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3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49" name="Прямокутник 48"/>
              <p:cNvSpPr/>
              <p:nvPr/>
            </p:nvSpPr>
            <p:spPr>
              <a:xfrm>
                <a:off x="2786050" y="2071678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0" name="Рівнобедрений трикутник 49"/>
              <p:cNvSpPr/>
              <p:nvPr/>
            </p:nvSpPr>
            <p:spPr>
              <a:xfrm>
                <a:off x="3714744" y="2071678"/>
                <a:ext cx="357190" cy="357190"/>
              </a:xfrm>
              <a:prstGeom prst="triangl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54" name="Овал 53"/>
            <p:cNvSpPr/>
            <p:nvPr/>
          </p:nvSpPr>
          <p:spPr>
            <a:xfrm>
              <a:off x="5500694" y="3643314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56" name="Групувати 47"/>
          <p:cNvGrpSpPr/>
          <p:nvPr/>
        </p:nvGrpSpPr>
        <p:grpSpPr>
          <a:xfrm>
            <a:off x="1071538" y="4250631"/>
            <a:ext cx="6343011" cy="646331"/>
            <a:chOff x="1071538" y="2714620"/>
            <a:chExt cx="6343011" cy="646331"/>
          </a:xfrm>
        </p:grpSpPr>
        <p:grpSp>
          <p:nvGrpSpPr>
            <p:cNvPr id="57" name="Групувати 35"/>
            <p:cNvGrpSpPr/>
            <p:nvPr/>
          </p:nvGrpSpPr>
          <p:grpSpPr>
            <a:xfrm>
              <a:off x="1071538" y="2714620"/>
              <a:ext cx="6343011" cy="646331"/>
              <a:chOff x="1071538" y="1917513"/>
              <a:chExt cx="6343011" cy="646331"/>
            </a:xfrm>
          </p:grpSpPr>
          <p:grpSp>
            <p:nvGrpSpPr>
              <p:cNvPr id="60" name="Групувати 35"/>
              <p:cNvGrpSpPr/>
              <p:nvPr/>
            </p:nvGrpSpPr>
            <p:grpSpPr>
              <a:xfrm>
                <a:off x="1071538" y="1917513"/>
                <a:ext cx="6343011" cy="646331"/>
                <a:chOff x="1285852" y="1676918"/>
                <a:chExt cx="6374599" cy="646331"/>
              </a:xfrm>
            </p:grpSpPr>
            <p:sp>
              <p:nvSpPr>
                <p:cNvPr id="64" name="Прямокутник 63"/>
                <p:cNvSpPr/>
                <p:nvPr/>
              </p:nvSpPr>
              <p:spPr>
                <a:xfrm>
                  <a:off x="1857357" y="1676918"/>
                  <a:ext cx="580309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0,4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b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3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en-US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 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2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 −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4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66" name="Овал 65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4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61" name="Прямокутник 60"/>
              <p:cNvSpPr/>
              <p:nvPr/>
            </p:nvSpPr>
            <p:spPr>
              <a:xfrm>
                <a:off x="2000232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3" name="Рівнобедрений трикутник 62"/>
              <p:cNvSpPr/>
              <p:nvPr/>
            </p:nvSpPr>
            <p:spPr>
              <a:xfrm>
                <a:off x="4071934" y="2060389"/>
                <a:ext cx="357190" cy="357190"/>
              </a:xfrm>
              <a:prstGeom prst="triangl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58" name="Овал 57"/>
            <p:cNvSpPr/>
            <p:nvPr/>
          </p:nvSpPr>
          <p:spPr>
            <a:xfrm>
              <a:off x="5857884" y="2857496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67" name="Групувати 47"/>
          <p:cNvGrpSpPr/>
          <p:nvPr/>
        </p:nvGrpSpPr>
        <p:grpSpPr>
          <a:xfrm>
            <a:off x="1071538" y="5072074"/>
            <a:ext cx="7513203" cy="646331"/>
            <a:chOff x="1071538" y="2714620"/>
            <a:chExt cx="7513203" cy="646331"/>
          </a:xfrm>
        </p:grpSpPr>
        <p:grpSp>
          <p:nvGrpSpPr>
            <p:cNvPr id="69" name="Групувати 35"/>
            <p:cNvGrpSpPr/>
            <p:nvPr/>
          </p:nvGrpSpPr>
          <p:grpSpPr>
            <a:xfrm>
              <a:off x="1071538" y="2714620"/>
              <a:ext cx="7513203" cy="646331"/>
              <a:chOff x="1071538" y="1917513"/>
              <a:chExt cx="7513203" cy="646331"/>
            </a:xfrm>
          </p:grpSpPr>
          <p:grpSp>
            <p:nvGrpSpPr>
              <p:cNvPr id="72" name="Групувати 35"/>
              <p:cNvGrpSpPr/>
              <p:nvPr/>
            </p:nvGrpSpPr>
            <p:grpSpPr>
              <a:xfrm>
                <a:off x="1071538" y="1917513"/>
                <a:ext cx="7513203" cy="646331"/>
                <a:chOff x="1285852" y="1676918"/>
                <a:chExt cx="7550615" cy="646331"/>
              </a:xfrm>
            </p:grpSpPr>
            <p:sp>
              <p:nvSpPr>
                <p:cNvPr id="80" name="Прямокутник 79"/>
                <p:cNvSpPr/>
                <p:nvPr/>
              </p:nvSpPr>
              <p:spPr>
                <a:xfrm>
                  <a:off x="1857357" y="1676918"/>
                  <a:ext cx="6979110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0,1</a:t>
                  </a:r>
                  <a:r>
                    <a:rPr lang="en-US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d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7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en-US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0,1</a:t>
                  </a:r>
                  <a:r>
                    <a:rPr lang="en-US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d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7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0,25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10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85" name="Овал 84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5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77" name="Прямокутник 76"/>
              <p:cNvSpPr/>
              <p:nvPr/>
            </p:nvSpPr>
            <p:spPr>
              <a:xfrm>
                <a:off x="2000232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8" name="Прямокутник 77"/>
              <p:cNvSpPr/>
              <p:nvPr/>
            </p:nvSpPr>
            <p:spPr>
              <a:xfrm>
                <a:off x="4143372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70" name="Овал 69"/>
            <p:cNvSpPr/>
            <p:nvPr/>
          </p:nvSpPr>
          <p:spPr>
            <a:xfrm>
              <a:off x="8215338" y="2857308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643306" y="2928934"/>
            <a:ext cx="32656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786050" y="642918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Різниця квадратів</a:t>
            </a:r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 двох виразів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9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00132" y="785794"/>
            <a:ext cx="7413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Розкласти  вираз на  множники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grpSp>
        <p:nvGrpSpPr>
          <p:cNvPr id="2" name="Групувати 6"/>
          <p:cNvGrpSpPr/>
          <p:nvPr/>
        </p:nvGrpSpPr>
        <p:grpSpPr>
          <a:xfrm>
            <a:off x="1071570" y="1922024"/>
            <a:ext cx="2080250" cy="646331"/>
            <a:chOff x="1285852" y="1676917"/>
            <a:chExt cx="2080250" cy="646331"/>
          </a:xfrm>
        </p:grpSpPr>
        <p:sp>
          <p:nvSpPr>
            <p:cNvPr id="5" name="Прямокутник 4"/>
            <p:cNvSpPr/>
            <p:nvPr/>
          </p:nvSpPr>
          <p:spPr>
            <a:xfrm>
              <a:off x="1857356" y="1676917"/>
              <a:ext cx="15087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10"/>
          <p:cNvGrpSpPr/>
          <p:nvPr/>
        </p:nvGrpSpPr>
        <p:grpSpPr>
          <a:xfrm>
            <a:off x="1071570" y="2707842"/>
            <a:ext cx="1892700" cy="646331"/>
            <a:chOff x="1285852" y="1676917"/>
            <a:chExt cx="1892700" cy="646331"/>
          </a:xfrm>
        </p:grpSpPr>
        <p:sp>
          <p:nvSpPr>
            <p:cNvPr id="12" name="Прямокутник 11"/>
            <p:cNvSpPr/>
            <p:nvPr/>
          </p:nvSpPr>
          <p:spPr>
            <a:xfrm>
              <a:off x="1857356" y="1676917"/>
              <a:ext cx="13211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13"/>
          <p:cNvGrpSpPr/>
          <p:nvPr/>
        </p:nvGrpSpPr>
        <p:grpSpPr>
          <a:xfrm>
            <a:off x="1071570" y="3493660"/>
            <a:ext cx="2222918" cy="646331"/>
            <a:chOff x="1285852" y="1676917"/>
            <a:chExt cx="2222918" cy="646331"/>
          </a:xfrm>
        </p:grpSpPr>
        <p:sp>
          <p:nvSpPr>
            <p:cNvPr id="15" name="Прямокутник 14"/>
            <p:cNvSpPr/>
            <p:nvPr/>
          </p:nvSpPr>
          <p:spPr>
            <a:xfrm>
              <a:off x="1857356" y="1676917"/>
              <a:ext cx="165141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16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18"/>
          <p:cNvGrpSpPr/>
          <p:nvPr/>
        </p:nvGrpSpPr>
        <p:grpSpPr>
          <a:xfrm>
            <a:off x="1071570" y="4279478"/>
            <a:ext cx="2296656" cy="646331"/>
            <a:chOff x="1285852" y="1676917"/>
            <a:chExt cx="2296656" cy="646331"/>
          </a:xfrm>
        </p:grpSpPr>
        <p:sp>
          <p:nvSpPr>
            <p:cNvPr id="20" name="Прямокутник 19"/>
            <p:cNvSpPr/>
            <p:nvPr/>
          </p:nvSpPr>
          <p:spPr>
            <a:xfrm>
              <a:off x="1857356" y="1676917"/>
              <a:ext cx="172515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увати 21"/>
          <p:cNvGrpSpPr/>
          <p:nvPr/>
        </p:nvGrpSpPr>
        <p:grpSpPr>
          <a:xfrm>
            <a:off x="4586420" y="1925413"/>
            <a:ext cx="3022816" cy="646331"/>
            <a:chOff x="1285852" y="1676918"/>
            <a:chExt cx="3022816" cy="646331"/>
          </a:xfrm>
        </p:grpSpPr>
        <p:sp>
          <p:nvSpPr>
            <p:cNvPr id="23" name="Прямокутник 22"/>
            <p:cNvSpPr/>
            <p:nvPr/>
          </p:nvSpPr>
          <p:spPr>
            <a:xfrm>
              <a:off x="1857356" y="1676918"/>
              <a:ext cx="245131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16а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−25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увати 24"/>
          <p:cNvGrpSpPr/>
          <p:nvPr/>
        </p:nvGrpSpPr>
        <p:grpSpPr>
          <a:xfrm>
            <a:off x="4583770" y="2707842"/>
            <a:ext cx="3576538" cy="646331"/>
            <a:chOff x="1285852" y="1676918"/>
            <a:chExt cx="3592382" cy="646331"/>
          </a:xfrm>
        </p:grpSpPr>
        <p:sp>
          <p:nvSpPr>
            <p:cNvPr id="26" name="Прямокутник 25"/>
            <p:cNvSpPr/>
            <p:nvPr/>
          </p:nvSpPr>
          <p:spPr>
            <a:xfrm>
              <a:off x="1857356" y="1676918"/>
              <a:ext cx="302087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9а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−0,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49с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 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Групувати 32"/>
          <p:cNvGrpSpPr/>
          <p:nvPr/>
        </p:nvGrpSpPr>
        <p:grpSpPr>
          <a:xfrm>
            <a:off x="4586420" y="3497049"/>
            <a:ext cx="3459518" cy="646331"/>
            <a:chOff x="1285852" y="1676918"/>
            <a:chExt cx="3474844" cy="646331"/>
          </a:xfrm>
        </p:grpSpPr>
        <p:sp>
          <p:nvSpPr>
            <p:cNvPr id="34" name="Прямокутник 33"/>
            <p:cNvSpPr/>
            <p:nvPr/>
          </p:nvSpPr>
          <p:spPr>
            <a:xfrm>
              <a:off x="1857356" y="1676918"/>
              <a:ext cx="290334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1/9х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4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1/4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5" name="Овал 3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7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4" name="Групувати 35"/>
          <p:cNvGrpSpPr/>
          <p:nvPr/>
        </p:nvGrpSpPr>
        <p:grpSpPr>
          <a:xfrm>
            <a:off x="4586420" y="4282867"/>
            <a:ext cx="3771794" cy="646331"/>
            <a:chOff x="1285852" y="1676918"/>
            <a:chExt cx="3790574" cy="646331"/>
          </a:xfrm>
        </p:grpSpPr>
        <p:sp>
          <p:nvSpPr>
            <p:cNvPr id="37" name="Прямокутник 36"/>
            <p:cNvSpPr/>
            <p:nvPr/>
          </p:nvSpPr>
          <p:spPr>
            <a:xfrm>
              <a:off x="1857356" y="1676918"/>
              <a:ext cx="321907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0,01а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−1,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44с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8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47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857192" y="785794"/>
            <a:ext cx="7413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Розкласти  вираз на  множники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grpSp>
        <p:nvGrpSpPr>
          <p:cNvPr id="2" name="Групувати 35"/>
          <p:cNvGrpSpPr/>
          <p:nvPr/>
        </p:nvGrpSpPr>
        <p:grpSpPr>
          <a:xfrm>
            <a:off x="1071538" y="1917513"/>
            <a:ext cx="2096655" cy="646331"/>
            <a:chOff x="1285852" y="1676918"/>
            <a:chExt cx="2107094" cy="646331"/>
          </a:xfrm>
        </p:grpSpPr>
        <p:sp>
          <p:nvSpPr>
            <p:cNvPr id="37" name="Прямокутник 36"/>
            <p:cNvSpPr/>
            <p:nvPr/>
          </p:nvSpPr>
          <p:spPr>
            <a:xfrm>
              <a:off x="1857356" y="1676918"/>
              <a:ext cx="153559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4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38"/>
          <p:cNvGrpSpPr/>
          <p:nvPr/>
        </p:nvGrpSpPr>
        <p:grpSpPr>
          <a:xfrm>
            <a:off x="1071538" y="3571876"/>
            <a:ext cx="2935025" cy="646331"/>
            <a:chOff x="1285852" y="1676918"/>
            <a:chExt cx="2949639" cy="646331"/>
          </a:xfrm>
        </p:grpSpPr>
        <p:sp>
          <p:nvSpPr>
            <p:cNvPr id="40" name="Прямокутник 39"/>
            <p:cNvSpPr/>
            <p:nvPr/>
          </p:nvSpPr>
          <p:spPr>
            <a:xfrm>
              <a:off x="1857356" y="1676918"/>
              <a:ext cx="237813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с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1" name="Овал 4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увати 38"/>
          <p:cNvGrpSpPr/>
          <p:nvPr/>
        </p:nvGrpSpPr>
        <p:grpSpPr>
          <a:xfrm>
            <a:off x="1071538" y="4357694"/>
            <a:ext cx="2777931" cy="646331"/>
            <a:chOff x="1285852" y="1676918"/>
            <a:chExt cx="2791763" cy="646331"/>
          </a:xfrm>
        </p:grpSpPr>
        <p:sp>
          <p:nvSpPr>
            <p:cNvPr id="51" name="Прямокутник 50"/>
            <p:cNvSpPr/>
            <p:nvPr/>
          </p:nvSpPr>
          <p:spPr>
            <a:xfrm>
              <a:off x="1857356" y="1676918"/>
              <a:ext cx="222025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(1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9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увати 38"/>
          <p:cNvGrpSpPr/>
          <p:nvPr/>
        </p:nvGrpSpPr>
        <p:grpSpPr>
          <a:xfrm>
            <a:off x="4720943" y="1928802"/>
            <a:ext cx="2851670" cy="646331"/>
            <a:chOff x="1285852" y="1676918"/>
            <a:chExt cx="2865869" cy="646331"/>
          </a:xfrm>
        </p:grpSpPr>
        <p:sp>
          <p:nvSpPr>
            <p:cNvPr id="54" name="Прямокутник 53"/>
            <p:cNvSpPr/>
            <p:nvPr/>
          </p:nvSpPr>
          <p:spPr>
            <a:xfrm>
              <a:off x="1857356" y="1676918"/>
              <a:ext cx="229436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en-US" sz="3600" b="1" i="1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х+у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38"/>
          <p:cNvGrpSpPr/>
          <p:nvPr/>
        </p:nvGrpSpPr>
        <p:grpSpPr>
          <a:xfrm>
            <a:off x="4720943" y="2714620"/>
            <a:ext cx="3601875" cy="646331"/>
            <a:chOff x="1285852" y="1676918"/>
            <a:chExt cx="3619809" cy="646331"/>
          </a:xfrm>
        </p:grpSpPr>
        <p:sp>
          <p:nvSpPr>
            <p:cNvPr id="57" name="Прямокутник 56"/>
            <p:cNvSpPr/>
            <p:nvPr/>
          </p:nvSpPr>
          <p:spPr>
            <a:xfrm>
              <a:off x="1857355" y="1676918"/>
              <a:ext cx="304830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4с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(3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−1)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38"/>
          <p:cNvGrpSpPr/>
          <p:nvPr/>
        </p:nvGrpSpPr>
        <p:grpSpPr>
          <a:xfrm>
            <a:off x="4726793" y="4357694"/>
            <a:ext cx="4081172" cy="646331"/>
            <a:chOff x="1285852" y="1676918"/>
            <a:chExt cx="4101494" cy="646331"/>
          </a:xfrm>
        </p:grpSpPr>
        <p:sp>
          <p:nvSpPr>
            <p:cNvPr id="60" name="Прямокутник 59"/>
            <p:cNvSpPr/>
            <p:nvPr/>
          </p:nvSpPr>
          <p:spPr>
            <a:xfrm>
              <a:off x="1857356" y="1676918"/>
              <a:ext cx="352999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25а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(4а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1" name="Овал 6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8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увати 35"/>
          <p:cNvGrpSpPr/>
          <p:nvPr/>
        </p:nvGrpSpPr>
        <p:grpSpPr>
          <a:xfrm>
            <a:off x="1071538" y="2714620"/>
            <a:ext cx="2625646" cy="646331"/>
            <a:chOff x="1285852" y="1676918"/>
            <a:chExt cx="2638719" cy="646331"/>
          </a:xfrm>
        </p:grpSpPr>
        <p:sp>
          <p:nvSpPr>
            <p:cNvPr id="63" name="Прямокутник 62"/>
            <p:cNvSpPr/>
            <p:nvPr/>
          </p:nvSpPr>
          <p:spPr>
            <a:xfrm>
              <a:off x="1857356" y="1676918"/>
              <a:ext cx="206721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16х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4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увати 38"/>
          <p:cNvGrpSpPr/>
          <p:nvPr/>
        </p:nvGrpSpPr>
        <p:grpSpPr>
          <a:xfrm>
            <a:off x="4714876" y="3568487"/>
            <a:ext cx="3414323" cy="646331"/>
            <a:chOff x="1285852" y="1676918"/>
            <a:chExt cx="3431324" cy="646331"/>
          </a:xfrm>
        </p:grpSpPr>
        <p:sp>
          <p:nvSpPr>
            <p:cNvPr id="66" name="Прямокутник 65"/>
            <p:cNvSpPr/>
            <p:nvPr/>
          </p:nvSpPr>
          <p:spPr>
            <a:xfrm>
              <a:off x="1857356" y="1676918"/>
              <a:ext cx="285982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(2х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z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7" name="Овал 6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7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увати 35"/>
          <p:cNvGrpSpPr/>
          <p:nvPr/>
        </p:nvGrpSpPr>
        <p:grpSpPr>
          <a:xfrm>
            <a:off x="1308592" y="2071678"/>
            <a:ext cx="2456747" cy="646331"/>
            <a:chOff x="1285852" y="1676918"/>
            <a:chExt cx="2468979" cy="646331"/>
          </a:xfrm>
        </p:grpSpPr>
        <p:sp>
          <p:nvSpPr>
            <p:cNvPr id="63" name="Прямокутник 62"/>
            <p:cNvSpPr/>
            <p:nvPr/>
          </p:nvSpPr>
          <p:spPr>
            <a:xfrm>
              <a:off x="1716614" y="1676918"/>
              <a:ext cx="203821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21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19 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увати 35"/>
          <p:cNvGrpSpPr/>
          <p:nvPr/>
        </p:nvGrpSpPr>
        <p:grpSpPr>
          <a:xfrm>
            <a:off x="1309002" y="2786058"/>
            <a:ext cx="2591400" cy="646331"/>
            <a:chOff x="1285852" y="1676918"/>
            <a:chExt cx="2604302" cy="646331"/>
          </a:xfrm>
        </p:grpSpPr>
        <p:sp>
          <p:nvSpPr>
            <p:cNvPr id="30" name="Прямокутник 29"/>
            <p:cNvSpPr/>
            <p:nvPr/>
          </p:nvSpPr>
          <p:spPr>
            <a:xfrm>
              <a:off x="1716614" y="1676918"/>
              <a:ext cx="217354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77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23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35"/>
          <p:cNvGrpSpPr/>
          <p:nvPr/>
        </p:nvGrpSpPr>
        <p:grpSpPr>
          <a:xfrm>
            <a:off x="1309002" y="3500438"/>
            <a:ext cx="2625063" cy="646331"/>
            <a:chOff x="1285852" y="1688207"/>
            <a:chExt cx="2638133" cy="646331"/>
          </a:xfrm>
        </p:grpSpPr>
        <p:sp>
          <p:nvSpPr>
            <p:cNvPr id="33" name="Прямокутник 32"/>
            <p:cNvSpPr/>
            <p:nvPr/>
          </p:nvSpPr>
          <p:spPr>
            <a:xfrm>
              <a:off x="1716614" y="1688207"/>
              <a:ext cx="22073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65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35 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endPara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ambria"/>
                <a:cs typeface="Arial"/>
              </a:endParaRPr>
            </a:p>
          </p:txBody>
        </p:sp>
        <p:sp>
          <p:nvSpPr>
            <p:cNvPr id="34" name="Овал 3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увати 35"/>
          <p:cNvGrpSpPr/>
          <p:nvPr/>
        </p:nvGrpSpPr>
        <p:grpSpPr>
          <a:xfrm>
            <a:off x="1309002" y="4214818"/>
            <a:ext cx="3120391" cy="646331"/>
            <a:chOff x="1285852" y="1676918"/>
            <a:chExt cx="3135927" cy="646331"/>
          </a:xfrm>
        </p:grpSpPr>
        <p:sp>
          <p:nvSpPr>
            <p:cNvPr id="36" name="Прямокутник 35"/>
            <p:cNvSpPr/>
            <p:nvPr/>
          </p:nvSpPr>
          <p:spPr>
            <a:xfrm>
              <a:off x="1716614" y="1676918"/>
              <a:ext cx="270516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502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498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увати 35"/>
          <p:cNvGrpSpPr/>
          <p:nvPr/>
        </p:nvGrpSpPr>
        <p:grpSpPr>
          <a:xfrm>
            <a:off x="1310990" y="4906048"/>
            <a:ext cx="2665138" cy="646331"/>
            <a:chOff x="1285852" y="1676918"/>
            <a:chExt cx="2678406" cy="646331"/>
          </a:xfrm>
        </p:grpSpPr>
        <p:sp>
          <p:nvSpPr>
            <p:cNvPr id="44" name="Прямокутник 43"/>
            <p:cNvSpPr/>
            <p:nvPr/>
          </p:nvSpPr>
          <p:spPr>
            <a:xfrm>
              <a:off x="1716614" y="1676918"/>
              <a:ext cx="22476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6,3 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3,7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24" name="Прямокутник 23"/>
          <p:cNvSpPr/>
          <p:nvPr/>
        </p:nvSpPr>
        <p:spPr>
          <a:xfrm>
            <a:off x="1142976" y="785794"/>
            <a:ext cx="6940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Знайти значення виразу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ab+b</a:t>
            </a:r>
            <a:r>
              <a:rPr lang="en-US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6720530" y="3000372"/>
            <a:ext cx="17091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786050" y="642918"/>
            <a:ext cx="57864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Добуток  суми двох виразів на неповний квадрат різниці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роботи на </a:t>
            </a:r>
            <a:r>
              <a:rPr lang="uk-UA" dirty="0" err="1" smtClean="0"/>
              <a:t>уроці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Запишіть формули скороченого множення за 7 клас у зошит, </a:t>
            </a:r>
            <a:r>
              <a:rPr lang="uk-UA" dirty="0" err="1" smtClean="0"/>
              <a:t>запам</a:t>
            </a:r>
            <a:r>
              <a:rPr lang="en-US" dirty="0" smtClean="0"/>
              <a:t>’</a:t>
            </a:r>
            <a:r>
              <a:rPr lang="uk-UA" dirty="0" err="1" smtClean="0"/>
              <a:t>ятайте</a:t>
            </a:r>
            <a:r>
              <a:rPr lang="uk-UA" dirty="0" smtClean="0"/>
              <a:t> їх</a:t>
            </a:r>
          </a:p>
          <a:p>
            <a:r>
              <a:rPr lang="uk-UA" dirty="0" smtClean="0"/>
              <a:t>На кожну з формул виконайте кілька прикладів</a:t>
            </a:r>
          </a:p>
          <a:p>
            <a:r>
              <a:rPr lang="uk-UA" dirty="0" smtClean="0"/>
              <a:t>На домашнє завдання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інші приклади</a:t>
            </a:r>
          </a:p>
          <a:p>
            <a:r>
              <a:rPr lang="uk-UA" dirty="0" smtClean="0"/>
              <a:t>Можна придумати і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свої вправи</a:t>
            </a:r>
          </a:p>
          <a:p>
            <a:r>
              <a:rPr lang="uk-UA" dirty="0" smtClean="0"/>
              <a:t>Повторюйте матеріал за 9 клас, готуйтеся до підсумкової роботи, яка буде 18.05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8599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ab+b</a:t>
            </a:r>
            <a:r>
              <a:rPr lang="en-US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6720530" y="3000372"/>
            <a:ext cx="17091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786050" y="642918"/>
            <a:ext cx="57864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Добуток  різниці двох виразів на неповний квадрат суми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142976" y="785794"/>
            <a:ext cx="67962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Знайти  добуток  множників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grpSp>
        <p:nvGrpSpPr>
          <p:cNvPr id="2" name="Групувати 35"/>
          <p:cNvGrpSpPr/>
          <p:nvPr/>
        </p:nvGrpSpPr>
        <p:grpSpPr>
          <a:xfrm>
            <a:off x="1308592" y="1643050"/>
            <a:ext cx="4120664" cy="646331"/>
            <a:chOff x="1285852" y="1688207"/>
            <a:chExt cx="4141180" cy="646331"/>
          </a:xfrm>
        </p:grpSpPr>
        <p:sp>
          <p:nvSpPr>
            <p:cNvPr id="37" name="Прямокутник 36"/>
            <p:cNvSpPr/>
            <p:nvPr/>
          </p:nvSpPr>
          <p:spPr>
            <a:xfrm>
              <a:off x="1716614" y="1688207"/>
              <a:ext cx="371041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у)(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у+у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увати 35"/>
          <p:cNvGrpSpPr/>
          <p:nvPr/>
        </p:nvGrpSpPr>
        <p:grpSpPr>
          <a:xfrm>
            <a:off x="1308592" y="2357430"/>
            <a:ext cx="4132847" cy="646331"/>
            <a:chOff x="1285852" y="1676918"/>
            <a:chExt cx="4153423" cy="646331"/>
          </a:xfrm>
        </p:grpSpPr>
        <p:sp>
          <p:nvSpPr>
            <p:cNvPr id="63" name="Прямокутник 62"/>
            <p:cNvSpPr/>
            <p:nvPr/>
          </p:nvSpPr>
          <p:spPr>
            <a:xfrm>
              <a:off x="1716614" y="1676918"/>
              <a:ext cx="372266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en-US" sz="3600" b="1" i="1" dirty="0" err="1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cd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увати 35"/>
          <p:cNvGrpSpPr/>
          <p:nvPr/>
        </p:nvGrpSpPr>
        <p:grpSpPr>
          <a:xfrm>
            <a:off x="1309002" y="3071810"/>
            <a:ext cx="3766401" cy="646331"/>
            <a:chOff x="1285852" y="1676918"/>
            <a:chExt cx="3785152" cy="646331"/>
          </a:xfrm>
        </p:grpSpPr>
        <p:sp>
          <p:nvSpPr>
            <p:cNvPr id="30" name="Прямокутник 29"/>
            <p:cNvSpPr/>
            <p:nvPr/>
          </p:nvSpPr>
          <p:spPr>
            <a:xfrm>
              <a:off x="1716614" y="1676918"/>
              <a:ext cx="335439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увати 35"/>
          <p:cNvGrpSpPr/>
          <p:nvPr/>
        </p:nvGrpSpPr>
        <p:grpSpPr>
          <a:xfrm>
            <a:off x="1309002" y="3786190"/>
            <a:ext cx="3929908" cy="646331"/>
            <a:chOff x="1285852" y="1688207"/>
            <a:chExt cx="3949473" cy="646331"/>
          </a:xfrm>
        </p:grpSpPr>
        <p:sp>
          <p:nvSpPr>
            <p:cNvPr id="33" name="Прямокутник 32"/>
            <p:cNvSpPr/>
            <p:nvPr/>
          </p:nvSpPr>
          <p:spPr>
            <a:xfrm>
              <a:off x="1716614" y="1688207"/>
              <a:ext cx="351871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4" name="Овал 3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35"/>
          <p:cNvGrpSpPr/>
          <p:nvPr/>
        </p:nvGrpSpPr>
        <p:grpSpPr>
          <a:xfrm>
            <a:off x="1309002" y="4500570"/>
            <a:ext cx="4362718" cy="646331"/>
            <a:chOff x="1285852" y="1676918"/>
            <a:chExt cx="4384438" cy="646331"/>
          </a:xfrm>
        </p:grpSpPr>
        <p:sp>
          <p:nvSpPr>
            <p:cNvPr id="36" name="Прямокутник 35"/>
            <p:cNvSpPr/>
            <p:nvPr/>
          </p:nvSpPr>
          <p:spPr>
            <a:xfrm>
              <a:off x="1716614" y="1676918"/>
              <a:ext cx="395367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(5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25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35"/>
          <p:cNvGrpSpPr/>
          <p:nvPr/>
        </p:nvGrpSpPr>
        <p:grpSpPr>
          <a:xfrm>
            <a:off x="1311276" y="5191800"/>
            <a:ext cx="4143106" cy="646331"/>
            <a:chOff x="1285852" y="1676918"/>
            <a:chExt cx="4163732" cy="646331"/>
          </a:xfrm>
        </p:grpSpPr>
        <p:sp>
          <p:nvSpPr>
            <p:cNvPr id="44" name="Прямокутник 43"/>
            <p:cNvSpPr/>
            <p:nvPr/>
          </p:nvSpPr>
          <p:spPr>
            <a:xfrm>
              <a:off x="1716614" y="1676918"/>
              <a:ext cx="373297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(п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)(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п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п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714744" y="3000372"/>
            <a:ext cx="47900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ab+b</a:t>
            </a:r>
            <a:r>
              <a:rPr lang="en-US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71736" y="642918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Сума кубів двох виразів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4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571868" y="3000372"/>
            <a:ext cx="47900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ab+b</a:t>
            </a:r>
            <a:r>
              <a:rPr lang="en-US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00298" y="642918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Різниця кубів двох виразів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4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00132" y="785794"/>
            <a:ext cx="7413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Розкласти  вираз на  множники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grpSp>
        <p:nvGrpSpPr>
          <p:cNvPr id="2" name="Групувати 6"/>
          <p:cNvGrpSpPr/>
          <p:nvPr/>
        </p:nvGrpSpPr>
        <p:grpSpPr>
          <a:xfrm>
            <a:off x="1071570" y="1922024"/>
            <a:ext cx="2080250" cy="646331"/>
            <a:chOff x="1285852" y="1676917"/>
            <a:chExt cx="2080250" cy="646331"/>
          </a:xfrm>
        </p:grpSpPr>
        <p:sp>
          <p:nvSpPr>
            <p:cNvPr id="5" name="Прямокутник 4"/>
            <p:cNvSpPr/>
            <p:nvPr/>
          </p:nvSpPr>
          <p:spPr>
            <a:xfrm>
              <a:off x="1857356" y="1676917"/>
              <a:ext cx="15087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+ 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10"/>
          <p:cNvGrpSpPr/>
          <p:nvPr/>
        </p:nvGrpSpPr>
        <p:grpSpPr>
          <a:xfrm>
            <a:off x="1071570" y="2707842"/>
            <a:ext cx="1892700" cy="646331"/>
            <a:chOff x="1285852" y="1676917"/>
            <a:chExt cx="1892700" cy="646331"/>
          </a:xfrm>
        </p:grpSpPr>
        <p:sp>
          <p:nvSpPr>
            <p:cNvPr id="12" name="Прямокутник 11"/>
            <p:cNvSpPr/>
            <p:nvPr/>
          </p:nvSpPr>
          <p:spPr>
            <a:xfrm>
              <a:off x="1857356" y="1676917"/>
              <a:ext cx="13211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13"/>
          <p:cNvGrpSpPr/>
          <p:nvPr/>
        </p:nvGrpSpPr>
        <p:grpSpPr>
          <a:xfrm>
            <a:off x="1071570" y="3493660"/>
            <a:ext cx="2062618" cy="646331"/>
            <a:chOff x="1285852" y="1676917"/>
            <a:chExt cx="2062618" cy="646331"/>
          </a:xfrm>
        </p:grpSpPr>
        <p:sp>
          <p:nvSpPr>
            <p:cNvPr id="15" name="Прямокутник 14"/>
            <p:cNvSpPr/>
            <p:nvPr/>
          </p:nvSpPr>
          <p:spPr>
            <a:xfrm>
              <a:off x="1857356" y="1676917"/>
              <a:ext cx="149111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18"/>
          <p:cNvGrpSpPr/>
          <p:nvPr/>
        </p:nvGrpSpPr>
        <p:grpSpPr>
          <a:xfrm>
            <a:off x="1071570" y="4279478"/>
            <a:ext cx="1790107" cy="646331"/>
            <a:chOff x="1285852" y="1676917"/>
            <a:chExt cx="1790107" cy="646331"/>
          </a:xfrm>
        </p:grpSpPr>
        <p:sp>
          <p:nvSpPr>
            <p:cNvPr id="20" name="Прямокутник 19"/>
            <p:cNvSpPr/>
            <p:nvPr/>
          </p:nvSpPr>
          <p:spPr>
            <a:xfrm>
              <a:off x="1857356" y="1676917"/>
              <a:ext cx="121860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8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увати 21"/>
          <p:cNvGrpSpPr/>
          <p:nvPr/>
        </p:nvGrpSpPr>
        <p:grpSpPr>
          <a:xfrm>
            <a:off x="4586420" y="1925413"/>
            <a:ext cx="2056206" cy="646331"/>
            <a:chOff x="1285852" y="1676918"/>
            <a:chExt cx="2056206" cy="646331"/>
          </a:xfrm>
        </p:grpSpPr>
        <p:sp>
          <p:nvSpPr>
            <p:cNvPr id="23" name="Прямокутник 22"/>
            <p:cNvSpPr/>
            <p:nvPr/>
          </p:nvSpPr>
          <p:spPr>
            <a:xfrm>
              <a:off x="1857356" y="1676918"/>
              <a:ext cx="148470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−27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увати 24"/>
          <p:cNvGrpSpPr/>
          <p:nvPr/>
        </p:nvGrpSpPr>
        <p:grpSpPr>
          <a:xfrm>
            <a:off x="4583770" y="2707842"/>
            <a:ext cx="2205969" cy="646331"/>
            <a:chOff x="1285852" y="1676918"/>
            <a:chExt cx="2215741" cy="646331"/>
          </a:xfrm>
        </p:grpSpPr>
        <p:sp>
          <p:nvSpPr>
            <p:cNvPr id="26" name="Прямокутник 25"/>
            <p:cNvSpPr/>
            <p:nvPr/>
          </p:nvSpPr>
          <p:spPr>
            <a:xfrm>
              <a:off x="1857355" y="1676918"/>
              <a:ext cx="164423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с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Групувати 32"/>
          <p:cNvGrpSpPr/>
          <p:nvPr/>
        </p:nvGrpSpPr>
        <p:grpSpPr>
          <a:xfrm>
            <a:off x="4586420" y="3497049"/>
            <a:ext cx="2853584" cy="646331"/>
            <a:chOff x="1285852" y="1676918"/>
            <a:chExt cx="2866225" cy="646331"/>
          </a:xfrm>
        </p:grpSpPr>
        <p:sp>
          <p:nvSpPr>
            <p:cNvPr id="34" name="Прямокутник 33"/>
            <p:cNvSpPr/>
            <p:nvPr/>
          </p:nvSpPr>
          <p:spPr>
            <a:xfrm>
              <a:off x="1857356" y="1676918"/>
              <a:ext cx="22947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27х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8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5" name="Овал 3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7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4" name="Групувати 35"/>
          <p:cNvGrpSpPr/>
          <p:nvPr/>
        </p:nvGrpSpPr>
        <p:grpSpPr>
          <a:xfrm>
            <a:off x="4586420" y="4282867"/>
            <a:ext cx="2792359" cy="646331"/>
            <a:chOff x="1285852" y="1676918"/>
            <a:chExt cx="2806262" cy="646331"/>
          </a:xfrm>
        </p:grpSpPr>
        <p:sp>
          <p:nvSpPr>
            <p:cNvPr id="37" name="Прямокутник 36"/>
            <p:cNvSpPr/>
            <p:nvPr/>
          </p:nvSpPr>
          <p:spPr>
            <a:xfrm>
              <a:off x="1857356" y="1676918"/>
              <a:ext cx="223475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125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−27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с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8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47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4414" y="2928934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500430" y="3000372"/>
            <a:ext cx="52180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+3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b+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en-US" sz="4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 2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71736" y="642918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Куб суми двох виразів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4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4414" y="2928934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500430" y="3000372"/>
            <a:ext cx="52180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−3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b+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r>
              <a:rPr lang="en-US" sz="4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 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3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71736" y="642918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Куб різниці двох виразів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4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00132" y="785794"/>
            <a:ext cx="71208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Подати  у  вигляді  многочлена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grpSp>
        <p:nvGrpSpPr>
          <p:cNvPr id="2" name="Групувати 6"/>
          <p:cNvGrpSpPr/>
          <p:nvPr/>
        </p:nvGrpSpPr>
        <p:grpSpPr>
          <a:xfrm>
            <a:off x="1071570" y="1922024"/>
            <a:ext cx="2303068" cy="646331"/>
            <a:chOff x="1285852" y="1676917"/>
            <a:chExt cx="2303068" cy="646331"/>
          </a:xfrm>
        </p:grpSpPr>
        <p:sp>
          <p:nvSpPr>
            <p:cNvPr id="5" name="Прямокутник 4"/>
            <p:cNvSpPr/>
            <p:nvPr/>
          </p:nvSpPr>
          <p:spPr>
            <a:xfrm>
              <a:off x="1857356" y="1676917"/>
              <a:ext cx="173156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10"/>
          <p:cNvGrpSpPr/>
          <p:nvPr/>
        </p:nvGrpSpPr>
        <p:grpSpPr>
          <a:xfrm>
            <a:off x="1071570" y="2707842"/>
            <a:ext cx="2285435" cy="646331"/>
            <a:chOff x="1285852" y="1676917"/>
            <a:chExt cx="2285435" cy="646331"/>
          </a:xfrm>
        </p:grpSpPr>
        <p:sp>
          <p:nvSpPr>
            <p:cNvPr id="12" name="Прямокутник 11"/>
            <p:cNvSpPr/>
            <p:nvPr/>
          </p:nvSpPr>
          <p:spPr>
            <a:xfrm>
              <a:off x="1857356" y="1676917"/>
              <a:ext cx="17139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13"/>
          <p:cNvGrpSpPr/>
          <p:nvPr/>
        </p:nvGrpSpPr>
        <p:grpSpPr>
          <a:xfrm>
            <a:off x="1071570" y="3493660"/>
            <a:ext cx="2495429" cy="646331"/>
            <a:chOff x="1285852" y="1676917"/>
            <a:chExt cx="2495429" cy="646331"/>
          </a:xfrm>
        </p:grpSpPr>
        <p:sp>
          <p:nvSpPr>
            <p:cNvPr id="15" name="Прямокутник 14"/>
            <p:cNvSpPr/>
            <p:nvPr/>
          </p:nvSpPr>
          <p:spPr>
            <a:xfrm>
              <a:off x="1857356" y="1676917"/>
              <a:ext cx="192392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(2 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т)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18"/>
          <p:cNvGrpSpPr/>
          <p:nvPr/>
        </p:nvGrpSpPr>
        <p:grpSpPr>
          <a:xfrm>
            <a:off x="1071570" y="4279478"/>
            <a:ext cx="2367188" cy="646331"/>
            <a:chOff x="1285852" y="1676917"/>
            <a:chExt cx="2367188" cy="646331"/>
          </a:xfrm>
        </p:grpSpPr>
        <p:sp>
          <p:nvSpPr>
            <p:cNvPr id="20" name="Прямокутник 19"/>
            <p:cNvSpPr/>
            <p:nvPr/>
          </p:nvSpPr>
          <p:spPr>
            <a:xfrm>
              <a:off x="1857356" y="1676917"/>
              <a:ext cx="179568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п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увати 21"/>
          <p:cNvGrpSpPr/>
          <p:nvPr/>
        </p:nvGrpSpPr>
        <p:grpSpPr>
          <a:xfrm>
            <a:off x="4586420" y="1925413"/>
            <a:ext cx="2602829" cy="646331"/>
            <a:chOff x="1285852" y="1676918"/>
            <a:chExt cx="2602829" cy="646331"/>
          </a:xfrm>
        </p:grpSpPr>
        <p:sp>
          <p:nvSpPr>
            <p:cNvPr id="23" name="Прямокутник 22"/>
            <p:cNvSpPr/>
            <p:nvPr/>
          </p:nvSpPr>
          <p:spPr>
            <a:xfrm>
              <a:off x="1857356" y="1676918"/>
              <a:ext cx="203132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увати 24"/>
          <p:cNvGrpSpPr/>
          <p:nvPr/>
        </p:nvGrpSpPr>
        <p:grpSpPr>
          <a:xfrm>
            <a:off x="4583770" y="2707842"/>
            <a:ext cx="3055561" cy="646331"/>
            <a:chOff x="1285852" y="1676918"/>
            <a:chExt cx="3069097" cy="646331"/>
          </a:xfrm>
        </p:grpSpPr>
        <p:sp>
          <p:nvSpPr>
            <p:cNvPr id="26" name="Прямокутник 25"/>
            <p:cNvSpPr/>
            <p:nvPr/>
          </p:nvSpPr>
          <p:spPr>
            <a:xfrm>
              <a:off x="1857356" y="1676918"/>
              <a:ext cx="249759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(2х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Групувати 32"/>
          <p:cNvGrpSpPr/>
          <p:nvPr/>
        </p:nvGrpSpPr>
        <p:grpSpPr>
          <a:xfrm>
            <a:off x="4586420" y="3497049"/>
            <a:ext cx="2600307" cy="646331"/>
            <a:chOff x="1285852" y="1676918"/>
            <a:chExt cx="2611826" cy="646331"/>
          </a:xfrm>
        </p:grpSpPr>
        <p:sp>
          <p:nvSpPr>
            <p:cNvPr id="34" name="Прямокутник 33"/>
            <p:cNvSpPr/>
            <p:nvPr/>
          </p:nvSpPr>
          <p:spPr>
            <a:xfrm>
              <a:off x="1857355" y="1676918"/>
              <a:ext cx="204032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5" name="Овал 3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7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4" name="Групувати 35"/>
          <p:cNvGrpSpPr/>
          <p:nvPr/>
        </p:nvGrpSpPr>
        <p:grpSpPr>
          <a:xfrm>
            <a:off x="4586420" y="4282867"/>
            <a:ext cx="2968048" cy="646331"/>
            <a:chOff x="1285852" y="1676918"/>
            <a:chExt cx="2982826" cy="646331"/>
          </a:xfrm>
        </p:grpSpPr>
        <p:sp>
          <p:nvSpPr>
            <p:cNvPr id="37" name="Прямокутник 36"/>
            <p:cNvSpPr/>
            <p:nvPr/>
          </p:nvSpPr>
          <p:spPr>
            <a:xfrm>
              <a:off x="1857356" y="1676918"/>
              <a:ext cx="241132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(4</a:t>
              </a:r>
              <a:r>
                <a:rPr lang="en-US" sz="3600" b="1" i="1" dirty="0" err="1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cd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8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47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929058" y="3000372"/>
            <a:ext cx="31149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+2ab+b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928926" y="642918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Квадрат суми</a:t>
            </a:r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 двох виразів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2050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8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929058" y="3000372"/>
            <a:ext cx="31149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2ab+b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928926" y="642918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Квадрат різниці двох виразів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8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кутник 21"/>
          <p:cNvSpPr/>
          <p:nvPr/>
        </p:nvSpPr>
        <p:spPr>
          <a:xfrm>
            <a:off x="1000132" y="785794"/>
            <a:ext cx="71208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Подати  у  вигляді  многочлена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grpSp>
        <p:nvGrpSpPr>
          <p:cNvPr id="2" name="Групувати 6"/>
          <p:cNvGrpSpPr/>
          <p:nvPr/>
        </p:nvGrpSpPr>
        <p:grpSpPr>
          <a:xfrm>
            <a:off x="1071570" y="1922024"/>
            <a:ext cx="2303068" cy="646331"/>
            <a:chOff x="1285852" y="1676917"/>
            <a:chExt cx="2303068" cy="646331"/>
          </a:xfrm>
        </p:grpSpPr>
        <p:sp>
          <p:nvSpPr>
            <p:cNvPr id="25" name="Прямокутник 24"/>
            <p:cNvSpPr/>
            <p:nvPr/>
          </p:nvSpPr>
          <p:spPr>
            <a:xfrm>
              <a:off x="1857356" y="1676917"/>
              <a:ext cx="173156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 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увати 10"/>
          <p:cNvGrpSpPr/>
          <p:nvPr/>
        </p:nvGrpSpPr>
        <p:grpSpPr>
          <a:xfrm>
            <a:off x="1071570" y="2707842"/>
            <a:ext cx="2285435" cy="646331"/>
            <a:chOff x="1285852" y="1676917"/>
            <a:chExt cx="2285435" cy="646331"/>
          </a:xfrm>
        </p:grpSpPr>
        <p:sp>
          <p:nvSpPr>
            <p:cNvPr id="28" name="Прямокутник 27"/>
            <p:cNvSpPr/>
            <p:nvPr/>
          </p:nvSpPr>
          <p:spPr>
            <a:xfrm>
              <a:off x="1857356" y="1676917"/>
              <a:ext cx="17139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увати 13"/>
          <p:cNvGrpSpPr/>
          <p:nvPr/>
        </p:nvGrpSpPr>
        <p:grpSpPr>
          <a:xfrm>
            <a:off x="1071570" y="3493660"/>
            <a:ext cx="2359173" cy="646331"/>
            <a:chOff x="1285852" y="1676917"/>
            <a:chExt cx="2359173" cy="646331"/>
          </a:xfrm>
        </p:grpSpPr>
        <p:sp>
          <p:nvSpPr>
            <p:cNvPr id="35" name="Прямокутник 34"/>
            <p:cNvSpPr/>
            <p:nvPr/>
          </p:nvSpPr>
          <p:spPr>
            <a:xfrm>
              <a:off x="1857356" y="1676917"/>
              <a:ext cx="17876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(5 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увати 18"/>
          <p:cNvGrpSpPr/>
          <p:nvPr/>
        </p:nvGrpSpPr>
        <p:grpSpPr>
          <a:xfrm>
            <a:off x="1071570" y="4279478"/>
            <a:ext cx="2466575" cy="646331"/>
            <a:chOff x="1285852" y="1676917"/>
            <a:chExt cx="2466575" cy="646331"/>
          </a:xfrm>
        </p:grpSpPr>
        <p:sp>
          <p:nvSpPr>
            <p:cNvPr id="43" name="Прямокутник 42"/>
            <p:cNvSpPr/>
            <p:nvPr/>
          </p:nvSpPr>
          <p:spPr>
            <a:xfrm>
              <a:off x="1857356" y="1676917"/>
              <a:ext cx="18950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(3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с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6" name="Овал 45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увати 21"/>
          <p:cNvGrpSpPr/>
          <p:nvPr/>
        </p:nvGrpSpPr>
        <p:grpSpPr>
          <a:xfrm>
            <a:off x="4586420" y="1925413"/>
            <a:ext cx="2864119" cy="646331"/>
            <a:chOff x="1285852" y="1676918"/>
            <a:chExt cx="2864119" cy="646331"/>
          </a:xfrm>
        </p:grpSpPr>
        <p:sp>
          <p:nvSpPr>
            <p:cNvPr id="48" name="Прямокутник 47"/>
            <p:cNvSpPr/>
            <p:nvPr/>
          </p:nvSpPr>
          <p:spPr>
            <a:xfrm>
              <a:off x="1857356" y="1676918"/>
              <a:ext cx="229261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3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9" name="Овал 48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24"/>
          <p:cNvGrpSpPr/>
          <p:nvPr/>
        </p:nvGrpSpPr>
        <p:grpSpPr>
          <a:xfrm>
            <a:off x="4576698" y="3500438"/>
            <a:ext cx="3021899" cy="646331"/>
            <a:chOff x="1285852" y="1676918"/>
            <a:chExt cx="3035285" cy="646331"/>
          </a:xfrm>
        </p:grpSpPr>
        <p:sp>
          <p:nvSpPr>
            <p:cNvPr id="51" name="Прямокутник 50"/>
            <p:cNvSpPr/>
            <p:nvPr/>
          </p:nvSpPr>
          <p:spPr>
            <a:xfrm>
              <a:off x="1857355" y="1676918"/>
              <a:ext cx="246378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(2х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3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7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32"/>
          <p:cNvGrpSpPr/>
          <p:nvPr/>
        </p:nvGrpSpPr>
        <p:grpSpPr>
          <a:xfrm>
            <a:off x="4572000" y="2714620"/>
            <a:ext cx="2600307" cy="646331"/>
            <a:chOff x="1285852" y="1676918"/>
            <a:chExt cx="2611826" cy="646331"/>
          </a:xfrm>
        </p:grpSpPr>
        <p:sp>
          <p:nvSpPr>
            <p:cNvPr id="54" name="Прямокутник 53"/>
            <p:cNvSpPr/>
            <p:nvPr/>
          </p:nvSpPr>
          <p:spPr>
            <a:xfrm>
              <a:off x="1857355" y="1676918"/>
              <a:ext cx="204032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5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увати 35"/>
          <p:cNvGrpSpPr/>
          <p:nvPr/>
        </p:nvGrpSpPr>
        <p:grpSpPr>
          <a:xfrm>
            <a:off x="4574845" y="4282867"/>
            <a:ext cx="3247611" cy="646331"/>
            <a:chOff x="1285852" y="1676918"/>
            <a:chExt cx="3263780" cy="646331"/>
          </a:xfrm>
        </p:grpSpPr>
        <p:sp>
          <p:nvSpPr>
            <p:cNvPr id="57" name="Прямокутник 56"/>
            <p:cNvSpPr/>
            <p:nvPr/>
          </p:nvSpPr>
          <p:spPr>
            <a:xfrm>
              <a:off x="1857356" y="1676918"/>
              <a:ext cx="269227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(4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Cambria"/>
                  <a:cs typeface="Arial"/>
                </a:rPr>
                <a:t>− 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5с)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8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857224" y="500042"/>
            <a:ext cx="77203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Вставити  замість  фігур  вираз, </a:t>
            </a:r>
          </a:p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щоб  виконувалась  тотожність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увати 48"/>
          <p:cNvGrpSpPr/>
          <p:nvPr/>
        </p:nvGrpSpPr>
        <p:grpSpPr>
          <a:xfrm>
            <a:off x="1071538" y="1857364"/>
            <a:ext cx="4786346" cy="646331"/>
            <a:chOff x="1071538" y="2714620"/>
            <a:chExt cx="4786346" cy="646331"/>
          </a:xfrm>
        </p:grpSpPr>
        <p:grpSp>
          <p:nvGrpSpPr>
            <p:cNvPr id="9" name="Групувати 35"/>
            <p:cNvGrpSpPr/>
            <p:nvPr/>
          </p:nvGrpSpPr>
          <p:grpSpPr>
            <a:xfrm>
              <a:off x="1071538" y="2714620"/>
              <a:ext cx="4472306" cy="646331"/>
              <a:chOff x="1071538" y="1917513"/>
              <a:chExt cx="4472306" cy="646331"/>
            </a:xfrm>
          </p:grpSpPr>
          <p:grpSp>
            <p:nvGrpSpPr>
              <p:cNvPr id="10" name="Групувати 35"/>
              <p:cNvGrpSpPr/>
              <p:nvPr/>
            </p:nvGrpSpPr>
            <p:grpSpPr>
              <a:xfrm>
                <a:off x="1071538" y="1917513"/>
                <a:ext cx="4472306" cy="646331"/>
                <a:chOff x="1285852" y="1676918"/>
                <a:chExt cx="4494578" cy="646331"/>
              </a:xfrm>
            </p:grpSpPr>
            <p:sp>
              <p:nvSpPr>
                <p:cNvPr id="65" name="Прямокутник 64"/>
                <p:cNvSpPr/>
                <p:nvPr/>
              </p:nvSpPr>
              <p:spPr>
                <a:xfrm>
                  <a:off x="1857357" y="1676918"/>
                  <a:ext cx="3923073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 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х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2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 +6ху+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68" name="Овал 67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1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59" name="Прямокутник 58"/>
              <p:cNvSpPr/>
              <p:nvPr/>
            </p:nvSpPr>
            <p:spPr>
              <a:xfrm>
                <a:off x="2000232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2" name="Рівнобедрений трикутник 61"/>
              <p:cNvSpPr/>
              <p:nvPr/>
            </p:nvSpPr>
            <p:spPr>
              <a:xfrm>
                <a:off x="3714744" y="2060389"/>
                <a:ext cx="357190" cy="357190"/>
              </a:xfrm>
              <a:prstGeom prst="triangl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53" name="Овал 52"/>
            <p:cNvSpPr/>
            <p:nvPr/>
          </p:nvSpPr>
          <p:spPr>
            <a:xfrm>
              <a:off x="5500694" y="2857496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11" name="Групувати 68"/>
          <p:cNvGrpSpPr/>
          <p:nvPr/>
        </p:nvGrpSpPr>
        <p:grpSpPr>
          <a:xfrm>
            <a:off x="1071538" y="3620164"/>
            <a:ext cx="5288235" cy="646331"/>
            <a:chOff x="1071538" y="2714620"/>
            <a:chExt cx="5288235" cy="646331"/>
          </a:xfrm>
        </p:grpSpPr>
        <p:grpSp>
          <p:nvGrpSpPr>
            <p:cNvPr id="12" name="Групувати 35"/>
            <p:cNvGrpSpPr/>
            <p:nvPr/>
          </p:nvGrpSpPr>
          <p:grpSpPr>
            <a:xfrm>
              <a:off x="1071538" y="2714620"/>
              <a:ext cx="5288235" cy="646331"/>
              <a:chOff x="1071538" y="1917513"/>
              <a:chExt cx="5288235" cy="646331"/>
            </a:xfrm>
          </p:grpSpPr>
          <p:grpSp>
            <p:nvGrpSpPr>
              <p:cNvPr id="13" name="Групувати 35"/>
              <p:cNvGrpSpPr/>
              <p:nvPr/>
            </p:nvGrpSpPr>
            <p:grpSpPr>
              <a:xfrm>
                <a:off x="1071538" y="1917513"/>
                <a:ext cx="5288235" cy="646331"/>
                <a:chOff x="1285852" y="1676918"/>
                <a:chExt cx="5314571" cy="646331"/>
              </a:xfrm>
            </p:grpSpPr>
            <p:sp>
              <p:nvSpPr>
                <p:cNvPr id="75" name="Прямокутник 74"/>
                <p:cNvSpPr/>
                <p:nvPr/>
              </p:nvSpPr>
              <p:spPr>
                <a:xfrm>
                  <a:off x="1857357" y="1676918"/>
                  <a:ext cx="4743066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5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х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      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2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−      + 9у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2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76" name="Овал 75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3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73" name="Прямокутник 72"/>
              <p:cNvSpPr/>
              <p:nvPr/>
            </p:nvSpPr>
            <p:spPr>
              <a:xfrm>
                <a:off x="2786050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4" name="Рівнобедрений трикутник 73"/>
              <p:cNvSpPr/>
              <p:nvPr/>
            </p:nvSpPr>
            <p:spPr>
              <a:xfrm>
                <a:off x="3929058" y="2060389"/>
                <a:ext cx="357190" cy="357190"/>
              </a:xfrm>
              <a:prstGeom prst="triangl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71" name="Овал 70"/>
            <p:cNvSpPr/>
            <p:nvPr/>
          </p:nvSpPr>
          <p:spPr>
            <a:xfrm>
              <a:off x="4643438" y="2857496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14" name="Групувати 76"/>
          <p:cNvGrpSpPr/>
          <p:nvPr/>
        </p:nvGrpSpPr>
        <p:grpSpPr>
          <a:xfrm>
            <a:off x="1071538" y="5282999"/>
            <a:ext cx="5929354" cy="646331"/>
            <a:chOff x="1071538" y="2714620"/>
            <a:chExt cx="5929354" cy="646331"/>
          </a:xfrm>
        </p:grpSpPr>
        <p:grpSp>
          <p:nvGrpSpPr>
            <p:cNvPr id="15" name="Групувати 35"/>
            <p:cNvGrpSpPr/>
            <p:nvPr/>
          </p:nvGrpSpPr>
          <p:grpSpPr>
            <a:xfrm>
              <a:off x="1071538" y="2714620"/>
              <a:ext cx="5674558" cy="646331"/>
              <a:chOff x="1071538" y="1917513"/>
              <a:chExt cx="5674558" cy="646331"/>
            </a:xfrm>
          </p:grpSpPr>
          <p:grpSp>
            <p:nvGrpSpPr>
              <p:cNvPr id="16" name="Групувати 35"/>
              <p:cNvGrpSpPr/>
              <p:nvPr/>
            </p:nvGrpSpPr>
            <p:grpSpPr>
              <a:xfrm>
                <a:off x="1071538" y="1917513"/>
                <a:ext cx="5674558" cy="646331"/>
                <a:chOff x="1285852" y="1676918"/>
                <a:chExt cx="5702817" cy="646331"/>
              </a:xfrm>
            </p:grpSpPr>
            <p:sp>
              <p:nvSpPr>
                <p:cNvPr id="83" name="Прямокутник 82"/>
                <p:cNvSpPr/>
                <p:nvPr/>
              </p:nvSpPr>
              <p:spPr>
                <a:xfrm>
                  <a:off x="1857357" y="1676918"/>
                  <a:ext cx="5131312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2</a:t>
                  </a:r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2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     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2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− 16а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2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b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3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84" name="Овал 83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5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1" name="Прямокутник 80"/>
              <p:cNvSpPr/>
              <p:nvPr/>
            </p:nvSpPr>
            <p:spPr>
              <a:xfrm>
                <a:off x="3000364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2" name="Рівнобедрений трикутник 81"/>
              <p:cNvSpPr/>
              <p:nvPr/>
            </p:nvSpPr>
            <p:spPr>
              <a:xfrm>
                <a:off x="4071934" y="2060389"/>
                <a:ext cx="357190" cy="357190"/>
              </a:xfrm>
              <a:prstGeom prst="triangl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79" name="Овал 78"/>
            <p:cNvSpPr/>
            <p:nvPr/>
          </p:nvSpPr>
          <p:spPr>
            <a:xfrm>
              <a:off x="6643702" y="2857496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48" name="Групувати 76"/>
          <p:cNvGrpSpPr/>
          <p:nvPr/>
        </p:nvGrpSpPr>
        <p:grpSpPr>
          <a:xfrm>
            <a:off x="1071538" y="2751333"/>
            <a:ext cx="5214974" cy="646331"/>
            <a:chOff x="1071538" y="2714620"/>
            <a:chExt cx="5214974" cy="646331"/>
          </a:xfrm>
        </p:grpSpPr>
        <p:grpSp>
          <p:nvGrpSpPr>
            <p:cNvPr id="49" name="Групувати 35"/>
            <p:cNvGrpSpPr/>
            <p:nvPr/>
          </p:nvGrpSpPr>
          <p:grpSpPr>
            <a:xfrm>
              <a:off x="1071538" y="2714620"/>
              <a:ext cx="4881072" cy="646331"/>
              <a:chOff x="1071538" y="1917513"/>
              <a:chExt cx="4881072" cy="646331"/>
            </a:xfrm>
          </p:grpSpPr>
          <p:grpSp>
            <p:nvGrpSpPr>
              <p:cNvPr id="51" name="Групувати 35"/>
              <p:cNvGrpSpPr/>
              <p:nvPr/>
            </p:nvGrpSpPr>
            <p:grpSpPr>
              <a:xfrm>
                <a:off x="1071538" y="1917513"/>
                <a:ext cx="4881072" cy="646331"/>
                <a:chOff x="1285852" y="1676918"/>
                <a:chExt cx="4905380" cy="646331"/>
              </a:xfrm>
            </p:grpSpPr>
            <p:sp>
              <p:nvSpPr>
                <p:cNvPr id="55" name="Прямокутник 54"/>
                <p:cNvSpPr/>
                <p:nvPr/>
              </p:nvSpPr>
              <p:spPr>
                <a:xfrm>
                  <a:off x="1857357" y="1676918"/>
                  <a:ext cx="4333875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(а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−     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2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   − 10а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b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56" name="Овал 55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2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52" name="Прямокутник 51"/>
              <p:cNvSpPr/>
              <p:nvPr/>
            </p:nvSpPr>
            <p:spPr>
              <a:xfrm>
                <a:off x="2571736" y="2060389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4" name="Рівнобедрений трикутник 53"/>
              <p:cNvSpPr/>
              <p:nvPr/>
            </p:nvSpPr>
            <p:spPr>
              <a:xfrm>
                <a:off x="3643306" y="2060389"/>
                <a:ext cx="357190" cy="357190"/>
              </a:xfrm>
              <a:prstGeom prst="triangl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50" name="Овал 49"/>
            <p:cNvSpPr/>
            <p:nvPr/>
          </p:nvSpPr>
          <p:spPr>
            <a:xfrm>
              <a:off x="5929322" y="2857496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57" name="Групувати 68"/>
          <p:cNvGrpSpPr/>
          <p:nvPr/>
        </p:nvGrpSpPr>
        <p:grpSpPr>
          <a:xfrm>
            <a:off x="1071538" y="4440707"/>
            <a:ext cx="6732540" cy="646331"/>
            <a:chOff x="1071538" y="2714620"/>
            <a:chExt cx="6732540" cy="646331"/>
          </a:xfrm>
        </p:grpSpPr>
        <p:grpSp>
          <p:nvGrpSpPr>
            <p:cNvPr id="58" name="Групувати 35"/>
            <p:cNvGrpSpPr/>
            <p:nvPr/>
          </p:nvGrpSpPr>
          <p:grpSpPr>
            <a:xfrm>
              <a:off x="1071538" y="2714620"/>
              <a:ext cx="6732540" cy="646331"/>
              <a:chOff x="1071538" y="1917513"/>
              <a:chExt cx="6732540" cy="646331"/>
            </a:xfrm>
          </p:grpSpPr>
          <p:grpSp>
            <p:nvGrpSpPr>
              <p:cNvPr id="61" name="Групувати 35"/>
              <p:cNvGrpSpPr/>
              <p:nvPr/>
            </p:nvGrpSpPr>
            <p:grpSpPr>
              <a:xfrm>
                <a:off x="1071538" y="1917513"/>
                <a:ext cx="6732540" cy="646331"/>
                <a:chOff x="1285852" y="1676918"/>
                <a:chExt cx="6766068" cy="646331"/>
              </a:xfrm>
            </p:grpSpPr>
            <p:sp>
              <p:nvSpPr>
                <p:cNvPr id="66" name="Прямокутник 65"/>
                <p:cNvSpPr/>
                <p:nvPr/>
              </p:nvSpPr>
              <p:spPr>
                <a:xfrm>
                  <a:off x="1857357" y="1676918"/>
                  <a:ext cx="6194563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uk-UA" sz="3600" b="1" i="1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(      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+     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)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2</a:t>
                  </a:r>
                  <a:r>
                    <a:rPr lang="en-US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=</a:t>
                  </a:r>
                  <a:r>
                    <a:rPr lang="uk-UA" sz="3600" b="1" i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100 +      + 0,49х</a:t>
                  </a:r>
                  <a:r>
                    <a:rPr lang="uk-UA" sz="3600" b="1" i="1" baseline="30000" dirty="0" smtClean="0">
                      <a:ln w="10541" cmpd="sng">
                        <a:solidFill>
                          <a:srgbClr val="2DA2BF">
                            <a:shade val="88000"/>
                            <a:satMod val="110000"/>
                          </a:srgbClr>
                        </a:solidFill>
                        <a:prstDash val="solid"/>
                      </a:ln>
                      <a:solidFill>
                        <a:srgbClr val="0070C0"/>
                      </a:solidFill>
                      <a:latin typeface="Cambria"/>
                      <a:cs typeface="Arial"/>
                    </a:rPr>
                    <a:t> 2</a:t>
                  </a:r>
                  <a:endParaRPr lang="uk-UA" sz="3600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67" name="Овал 66"/>
                <p:cNvSpPr/>
                <p:nvPr/>
              </p:nvSpPr>
              <p:spPr>
                <a:xfrm>
                  <a:off x="1285852" y="1785926"/>
                  <a:ext cx="428628" cy="428628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2400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  <a:latin typeface="Cambria"/>
                      <a:cs typeface="Arial"/>
                    </a:rPr>
                    <a:t>4</a:t>
                  </a:r>
                  <a:endParaRPr lang="uk-UA" sz="24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63" name="Прямокутник 62"/>
              <p:cNvSpPr/>
              <p:nvPr/>
            </p:nvSpPr>
            <p:spPr>
              <a:xfrm>
                <a:off x="2000232" y="2048814"/>
                <a:ext cx="357190" cy="357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4" name="Рівнобедрений трикутник 63"/>
              <p:cNvSpPr/>
              <p:nvPr/>
            </p:nvSpPr>
            <p:spPr>
              <a:xfrm>
                <a:off x="2786050" y="2048814"/>
                <a:ext cx="357190" cy="357190"/>
              </a:xfrm>
              <a:prstGeom prst="triangl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60" name="Овал 59"/>
            <p:cNvSpPr/>
            <p:nvPr/>
          </p:nvSpPr>
          <p:spPr>
            <a:xfrm>
              <a:off x="5214942" y="2845921"/>
              <a:ext cx="357190" cy="35719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+2ab+b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4968661" y="2965467"/>
            <a:ext cx="19607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uk-UA" sz="4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err="1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uk-UA" sz="4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928926" y="642918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Подати  у  вигляді  множників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71604" y="4000504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2ab+b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5000628" y="4051394"/>
            <a:ext cx="19607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</a:t>
            </a:r>
            <a:r>
              <a:rPr lang="uk-UA" sz="48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129793" y="785794"/>
            <a:ext cx="75141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Розкласти  на  множники  вираз</a:t>
            </a:r>
            <a:endParaRPr lang="uk-UA" sz="3600" b="1" i="1" dirty="0">
              <a:ln w="10541" cmpd="sng">
                <a:solidFill>
                  <a:srgbClr val="2DA2B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DA2BF">
                      <a:tint val="40000"/>
                      <a:satMod val="250000"/>
                    </a:srgbClr>
                  </a:gs>
                  <a:gs pos="9000">
                    <a:srgbClr val="2DA2BF">
                      <a:tint val="52000"/>
                      <a:satMod val="300000"/>
                    </a:srgbClr>
                  </a:gs>
                  <a:gs pos="50000">
                    <a:srgbClr val="2DA2BF">
                      <a:shade val="20000"/>
                      <a:satMod val="300000"/>
                    </a:srgbClr>
                  </a:gs>
                  <a:gs pos="79000">
                    <a:srgbClr val="2DA2BF">
                      <a:tint val="52000"/>
                      <a:satMod val="300000"/>
                    </a:srgbClr>
                  </a:gs>
                  <a:gs pos="100000">
                    <a:srgbClr val="2DA2B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grpSp>
        <p:nvGrpSpPr>
          <p:cNvPr id="2" name="Групувати 35"/>
          <p:cNvGrpSpPr/>
          <p:nvPr/>
        </p:nvGrpSpPr>
        <p:grpSpPr>
          <a:xfrm>
            <a:off x="1438285" y="1643050"/>
            <a:ext cx="3003372" cy="646331"/>
            <a:chOff x="1285852" y="1688207"/>
            <a:chExt cx="3018324" cy="646331"/>
          </a:xfrm>
        </p:grpSpPr>
        <p:sp>
          <p:nvSpPr>
            <p:cNvPr id="37" name="Прямокутник 36"/>
            <p:cNvSpPr/>
            <p:nvPr/>
          </p:nvSpPr>
          <p:spPr>
            <a:xfrm>
              <a:off x="1716614" y="1688207"/>
              <a:ext cx="258756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 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 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х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у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1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39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увати 35"/>
          <p:cNvGrpSpPr/>
          <p:nvPr/>
        </p:nvGrpSpPr>
        <p:grpSpPr>
          <a:xfrm>
            <a:off x="1438285" y="2357430"/>
            <a:ext cx="2264387" cy="646331"/>
            <a:chOff x="1285852" y="1676918"/>
            <a:chExt cx="2275660" cy="646331"/>
          </a:xfrm>
        </p:grpSpPr>
        <p:sp>
          <p:nvSpPr>
            <p:cNvPr id="63" name="Прямокутник 62"/>
            <p:cNvSpPr/>
            <p:nvPr/>
          </p:nvSpPr>
          <p:spPr>
            <a:xfrm>
              <a:off x="1716614" y="1676918"/>
              <a:ext cx="184489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c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6с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9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2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увати 35"/>
          <p:cNvGrpSpPr/>
          <p:nvPr/>
        </p:nvGrpSpPr>
        <p:grpSpPr>
          <a:xfrm>
            <a:off x="1438695" y="3071810"/>
            <a:ext cx="2637887" cy="646331"/>
            <a:chOff x="1285852" y="1676918"/>
            <a:chExt cx="2651020" cy="646331"/>
          </a:xfrm>
        </p:grpSpPr>
        <p:sp>
          <p:nvSpPr>
            <p:cNvPr id="30" name="Прямокутник 29"/>
            <p:cNvSpPr/>
            <p:nvPr/>
          </p:nvSpPr>
          <p:spPr>
            <a:xfrm>
              <a:off x="1716614" y="1676918"/>
              <a:ext cx="222025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−4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а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3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увати 35"/>
          <p:cNvGrpSpPr/>
          <p:nvPr/>
        </p:nvGrpSpPr>
        <p:grpSpPr>
          <a:xfrm>
            <a:off x="1438695" y="3786190"/>
            <a:ext cx="2769333" cy="646331"/>
            <a:chOff x="1285852" y="1688207"/>
            <a:chExt cx="2783120" cy="646331"/>
          </a:xfrm>
        </p:grpSpPr>
        <p:sp>
          <p:nvSpPr>
            <p:cNvPr id="33" name="Прямокутник 32"/>
            <p:cNvSpPr/>
            <p:nvPr/>
          </p:nvSpPr>
          <p:spPr>
            <a:xfrm>
              <a:off x="1716614" y="1688207"/>
              <a:ext cx="235235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</a:t>
              </a:r>
              <a:r>
                <a:rPr lang="en-US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b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−4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34" name="Овал 33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4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увати 35"/>
          <p:cNvGrpSpPr/>
          <p:nvPr/>
        </p:nvGrpSpPr>
        <p:grpSpPr>
          <a:xfrm>
            <a:off x="1438695" y="4500570"/>
            <a:ext cx="3941128" cy="646331"/>
            <a:chOff x="1285852" y="1676918"/>
            <a:chExt cx="3960749" cy="646331"/>
          </a:xfrm>
        </p:grpSpPr>
        <p:sp>
          <p:nvSpPr>
            <p:cNvPr id="36" name="Прямокутник 35"/>
            <p:cNvSpPr/>
            <p:nvPr/>
          </p:nvSpPr>
          <p:spPr>
            <a:xfrm>
              <a:off x="1716614" y="1676918"/>
              <a:ext cx="352998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с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10с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25</a:t>
              </a:r>
              <a:r>
                <a:rPr lang="en-US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d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4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5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увати 35"/>
          <p:cNvGrpSpPr/>
          <p:nvPr/>
        </p:nvGrpSpPr>
        <p:grpSpPr>
          <a:xfrm>
            <a:off x="1440969" y="5191800"/>
            <a:ext cx="4468516" cy="646331"/>
            <a:chOff x="1285852" y="1676918"/>
            <a:chExt cx="4490763" cy="646331"/>
          </a:xfrm>
        </p:grpSpPr>
        <p:sp>
          <p:nvSpPr>
            <p:cNvPr id="44" name="Прямокутник 43"/>
            <p:cNvSpPr/>
            <p:nvPr/>
          </p:nvSpPr>
          <p:spPr>
            <a:xfrm>
              <a:off x="1716614" y="1676918"/>
              <a:ext cx="406000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−9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п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+12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п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2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т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 </a:t>
              </a:r>
              <a:r>
                <a:rPr lang="uk-UA" sz="3600" b="1" i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−</a:t>
              </a:r>
              <a:r>
                <a:rPr lang="uk-UA" sz="3600" b="1" i="1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4т</a:t>
              </a:r>
              <a:r>
                <a:rPr lang="uk-UA" sz="3600" b="1" i="1" baseline="30000" dirty="0" smtClean="0">
                  <a:ln w="10541" cmpd="sng">
                    <a:solidFill>
                      <a:srgbClr val="2DA2BF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70C0"/>
                  </a:solidFill>
                  <a:latin typeface="Cambria"/>
                  <a:cs typeface="Arial"/>
                </a:rPr>
                <a:t>2</a:t>
              </a:r>
              <a:endParaRPr lang="uk-UA" sz="3600" dirty="0">
                <a:solidFill>
                  <a:srgbClr val="0070C0"/>
                </a:solidFill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1785926"/>
              <a:ext cx="428628" cy="4286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mbria"/>
                  <a:cs typeface="Arial"/>
                </a:rPr>
                <a:t>6</a:t>
              </a:r>
              <a:endPara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ої документи\Зразки Презентація\Зразки малюнки\J028274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1643074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)(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+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) </a:t>
            </a:r>
            <a:r>
              <a:rPr lang="en-US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=</a:t>
            </a:r>
            <a:endParaRPr lang="uk-UA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5214942" y="3000372"/>
            <a:ext cx="17091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a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−</a:t>
            </a:r>
            <a:r>
              <a:rPr lang="en-US" sz="4800" b="1" i="1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b</a:t>
            </a:r>
            <a:r>
              <a:rPr lang="uk-UA" sz="4800" b="1" i="1" baseline="30000" dirty="0" smtClean="0">
                <a:ln w="10541" cmpd="sng">
                  <a:solidFill>
                    <a:srgbClr val="2DA2B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2DA2BF">
                        <a:tint val="40000"/>
                        <a:satMod val="250000"/>
                      </a:srgbClr>
                    </a:gs>
                    <a:gs pos="9000">
                      <a:srgbClr val="2DA2BF">
                        <a:tint val="52000"/>
                        <a:satMod val="300000"/>
                      </a:srgbClr>
                    </a:gs>
                    <a:gs pos="50000">
                      <a:srgbClr val="2DA2BF">
                        <a:shade val="20000"/>
                        <a:satMod val="300000"/>
                      </a:srgbClr>
                    </a:gs>
                    <a:gs pos="79000">
                      <a:srgbClr val="2DA2BF">
                        <a:tint val="52000"/>
                        <a:satMod val="300000"/>
                      </a:srgbClr>
                    </a:gs>
                    <a:gs pos="100000">
                      <a:srgbClr val="2DA2B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mbria"/>
                <a:cs typeface="Arial"/>
              </a:rPr>
              <a:t>2</a:t>
            </a:r>
            <a:endParaRPr lang="uk-UA" dirty="0"/>
          </a:p>
        </p:txBody>
      </p:sp>
      <p:pic>
        <p:nvPicPr>
          <p:cNvPr id="12" name="Picture 6" descr="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357166"/>
            <a:ext cx="1785950" cy="24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786050" y="642918"/>
            <a:ext cx="5786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/>
                <a:cs typeface="Arial"/>
              </a:rPr>
              <a:t>Добуток  різниці двох виразів на їх суму</a:t>
            </a:r>
            <a:endParaRPr lang="uk-UA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Schoolbook" pitchFamily="18" charset="0"/>
            </a:endParaRPr>
          </a:p>
        </p:txBody>
      </p:sp>
      <p:pic>
        <p:nvPicPr>
          <p:cNvPr id="8" name="Picture 2" descr="C:\Documents and Settings\Пользователь\Рабочий стол\img\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85" y="5445224"/>
            <a:ext cx="1512168" cy="1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1043</Words>
  <Application>Microsoft Office PowerPoint</Application>
  <PresentationFormat>Екран (4:3)</PresentationFormat>
  <Paragraphs>236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7" baseType="lpstr">
      <vt:lpstr>Arial</vt:lpstr>
      <vt:lpstr>Arial Black</vt:lpstr>
      <vt:lpstr>Calibri</vt:lpstr>
      <vt:lpstr>Cambria</vt:lpstr>
      <vt:lpstr>Century Schoolbook</vt:lpstr>
      <vt:lpstr>Lucida Sans Unicode</vt:lpstr>
      <vt:lpstr>Verdana</vt:lpstr>
      <vt:lpstr>Wingdings 2</vt:lpstr>
      <vt:lpstr>Wingdings 3</vt:lpstr>
      <vt:lpstr>Вестибюль</vt:lpstr>
      <vt:lpstr>Презентація PowerPoint</vt:lpstr>
      <vt:lpstr>План роботи на уроці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RePack by Diakov</cp:lastModifiedBy>
  <cp:revision>115</cp:revision>
  <dcterms:created xsi:type="dcterms:W3CDTF">2010-03-16T07:16:50Z</dcterms:created>
  <dcterms:modified xsi:type="dcterms:W3CDTF">2020-05-01T19:15:39Z</dcterms:modified>
</cp:coreProperties>
</file>