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1" r:id="rId2"/>
    <p:sldId id="286" r:id="rId3"/>
    <p:sldId id="273" r:id="rId4"/>
    <p:sldId id="272" r:id="rId5"/>
    <p:sldId id="256" r:id="rId6"/>
    <p:sldId id="257" r:id="rId7"/>
    <p:sldId id="274" r:id="rId8"/>
    <p:sldId id="275" r:id="rId9"/>
    <p:sldId id="285" r:id="rId10"/>
    <p:sldId id="258" r:id="rId11"/>
    <p:sldId id="276" r:id="rId12"/>
    <p:sldId id="277" r:id="rId13"/>
    <p:sldId id="278" r:id="rId14"/>
    <p:sldId id="279" r:id="rId15"/>
    <p:sldId id="280" r:id="rId16"/>
    <p:sldId id="282" r:id="rId17"/>
    <p:sldId id="283" r:id="rId18"/>
    <p:sldId id="281" r:id="rId19"/>
    <p:sldId id="284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4294967295"/>
          </p:nvPr>
        </p:nvSpPr>
        <p:spPr>
          <a:xfrm>
            <a:off x="428596" y="1676400"/>
            <a:ext cx="8715404" cy="246698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uk-UA" sz="3600" dirty="0" smtClean="0">
                <a:solidFill>
                  <a:srgbClr val="7030A0"/>
                </a:solidFill>
              </a:rPr>
              <a:t>КОМБІНАЦІЇ ГЕОМЕТРИЧНИХ ТІЛ.</a:t>
            </a:r>
            <a:endParaRPr lang="en-US" sz="3600" dirty="0" smtClean="0">
              <a:solidFill>
                <a:srgbClr val="7030A0"/>
              </a:solidFill>
            </a:endParaRPr>
          </a:p>
          <a:p>
            <a:pPr>
              <a:buNone/>
            </a:pPr>
            <a:endParaRPr lang="en-US" sz="3600" dirty="0">
              <a:solidFill>
                <a:srgbClr val="7030A0"/>
              </a:solidFill>
            </a:endParaRPr>
          </a:p>
          <a:p>
            <a:pPr>
              <a:buNone/>
            </a:pPr>
            <a:endParaRPr lang="en-US" sz="3600" dirty="0" smtClean="0">
              <a:solidFill>
                <a:srgbClr val="7030A0"/>
              </a:solidFill>
            </a:endParaRPr>
          </a:p>
          <a:p>
            <a:pPr>
              <a:buNone/>
            </a:pPr>
            <a:endParaRPr lang="en-US" sz="3600" dirty="0">
              <a:solidFill>
                <a:srgbClr val="7030A0"/>
              </a:solidFill>
            </a:endParaRPr>
          </a:p>
          <a:p>
            <a:pPr>
              <a:buNone/>
            </a:pPr>
            <a:r>
              <a:rPr lang="uk-UA" sz="3600" smtClean="0">
                <a:solidFill>
                  <a:srgbClr val="7030A0"/>
                </a:solidFill>
              </a:rPr>
              <a:t>14</a:t>
            </a:r>
            <a:r>
              <a:rPr lang="uk-UA" sz="3600" smtClean="0">
                <a:solidFill>
                  <a:srgbClr val="7030A0"/>
                </a:solidFill>
              </a:rPr>
              <a:t>.05.2020</a:t>
            </a:r>
            <a:r>
              <a:rPr lang="uk-UA" sz="3600" dirty="0" smtClean="0">
                <a:solidFill>
                  <a:srgbClr val="7030A0"/>
                </a:solidFill>
              </a:rPr>
              <a:t>.</a:t>
            </a:r>
            <a:endParaRPr lang="en-US" sz="3600" dirty="0" smtClean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dirty="0" smtClean="0">
                <a:solidFill>
                  <a:srgbClr val="7030A0"/>
                </a:solidFill>
              </a:rPr>
              <a:t>VI. </a:t>
            </a:r>
            <a:r>
              <a:rPr lang="uk-UA" sz="2400" dirty="0" smtClean="0">
                <a:solidFill>
                  <a:srgbClr val="7030A0"/>
                </a:solidFill>
              </a:rPr>
              <a:t>Куля описана навколо многогранника</a:t>
            </a:r>
            <a:endParaRPr lang="ru-RU" sz="2400" dirty="0">
              <a:solidFill>
                <a:srgbClr val="7030A0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uk-UA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Куля називається описаною навколо многогранника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, якщо всі вершини многогранника лежать на поверхні кулі.</a:t>
            </a:r>
          </a:p>
          <a:p>
            <a:pPr>
              <a:buNone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Центр кулі описаної навколо многогранника, рівновіддалений від усіх його вершин, тобто є точкою перетину площин , проведених через середини ребер многогранника перпендикулярно до них. Відстань від центра кулі до вершин многогранника - його радіус.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2000232" y="4000504"/>
            <a:ext cx="5643602" cy="2262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400" dirty="0" smtClean="0">
                <a:solidFill>
                  <a:srgbClr val="7030A0"/>
                </a:solidFill>
              </a:rPr>
              <a:t>1. Куля описана навколо призми.</a:t>
            </a:r>
            <a:endParaRPr lang="ru-RU" sz="2400" dirty="0">
              <a:solidFill>
                <a:srgbClr val="7030A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Кулю можна описати навколо призми, тільки якщо вона пряма.</a:t>
            </a:r>
          </a:p>
          <a:p>
            <a:pPr>
              <a:buNone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Центр кулі, описаної навколо призми , лежить на середині висоти призми, яка з'єднує центри кіл, описаних навколо основ призми.</a:t>
            </a:r>
          </a:p>
          <a:p>
            <a:pPr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362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5038725" y="2162175"/>
            <a:ext cx="3562350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dirty="0" smtClean="0">
                <a:solidFill>
                  <a:srgbClr val="7030A0"/>
                </a:solidFill>
              </a:rPr>
              <a:t>2</a:t>
            </a:r>
            <a:r>
              <a:rPr lang="uk-UA" sz="2400" dirty="0" smtClean="0">
                <a:solidFill>
                  <a:srgbClr val="7030A0"/>
                </a:solidFill>
              </a:rPr>
              <a:t>. Куля описана навколо піраміди</a:t>
            </a:r>
            <a:endParaRPr lang="ru-RU" sz="2400" dirty="0">
              <a:solidFill>
                <a:srgbClr val="7030A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000496" y="1285860"/>
            <a:ext cx="4991104" cy="557214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1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Куля називається описаною навколо піраміди, 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якщо всі вершини піраміди лежать на поверхні кулі.</a:t>
            </a:r>
          </a:p>
          <a:p>
            <a:pPr>
              <a:buNone/>
            </a:pP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Центр кулі описаної навколо довільної піраміди , лежить на прямій , перпендикулярній площині основи, яка проходить через центр кола, описаного навколо основи, в точці перетину цієї прямої з площиною , яка перпендикулярна до бічного ребра і проходить через його середину.</a:t>
            </a:r>
          </a:p>
          <a:p>
            <a:pPr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uk-UA" sz="9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– центр кола описаного навколо основи,    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OO</a:t>
            </a:r>
            <a:r>
              <a:rPr lang="uk-UA" sz="9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800" dirty="0" smtClean="0"/>
              <a:t>┴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(ABC)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P- 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середина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SC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, О- центр кулі.</a:t>
            </a:r>
          </a:p>
          <a:p>
            <a:pPr>
              <a:buNone/>
            </a:pP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Якщо вершина піраміди проектується в центр кола, описаного навколо основи, то центр описаної кулі лежить на прямій , яка містить висоту піраміди в точці перетину цієї прямої  з серединним перпендикуляром до бічного ребра.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314450" y="2571745"/>
            <a:ext cx="2543170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а)Центр кулі знаходиться в               Б) центр кулі знаходиться поза</a:t>
            </a:r>
            <a:br>
              <a:rPr lang="uk-UA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піраміді(на висоті піраміди)      пірамідою(на продовжені висоти ) </a:t>
            </a:r>
            <a:br>
              <a:rPr lang="uk-UA" sz="2000" dirty="0" smtClean="0"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 t="7339" b="2446"/>
          <a:stretch>
            <a:fillRect/>
          </a:stretch>
        </p:blipFill>
        <p:spPr bwMode="auto">
          <a:xfrm>
            <a:off x="781050" y="2706811"/>
            <a:ext cx="3238500" cy="2655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5214942" y="2643183"/>
            <a:ext cx="3357586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000" dirty="0" smtClean="0"/>
              <a:t>В)</a:t>
            </a:r>
            <a:r>
              <a:rPr lang="en-US" sz="2000" dirty="0" smtClean="0"/>
              <a:t> </a:t>
            </a:r>
            <a:r>
              <a:rPr lang="uk-UA" sz="2000" dirty="0" smtClean="0"/>
              <a:t>центр кулі знаходиться в площині основи піраміди </a:t>
            </a:r>
            <a:br>
              <a:rPr lang="uk-UA" sz="2000" dirty="0" smtClean="0"/>
            </a:br>
            <a:r>
              <a:rPr lang="uk-UA" sz="2000" dirty="0" smtClean="0"/>
              <a:t>(співпадає з основою висоти піраміди)</a:t>
            </a:r>
            <a:endParaRPr lang="ru-RU" sz="2000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3143240" y="2285992"/>
            <a:ext cx="3500462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400" dirty="0" smtClean="0">
                <a:solidFill>
                  <a:srgbClr val="7030A0"/>
                </a:solidFill>
              </a:rPr>
              <a:t>Тіло обертання і тіло обертання</a:t>
            </a:r>
            <a:endParaRPr lang="ru-RU" sz="2400" dirty="0">
              <a:solidFill>
                <a:srgbClr val="7030A0"/>
              </a:solidFill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767266" cy="4724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VII . </a:t>
            </a:r>
            <a:r>
              <a:rPr lang="uk-UA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КУЛЯ ВПИСАНА В ЦИЛІНДР</a:t>
            </a:r>
          </a:p>
          <a:p>
            <a:pPr>
              <a:buNone/>
            </a:pPr>
            <a:r>
              <a:rPr lang="uk-UA" sz="1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Куля називається вписаною в циліндр (конус), 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якщо основи(основа) і всі твірні, які утворюють циліндр(конус), дотикається кулі.</a:t>
            </a:r>
          </a:p>
          <a:p>
            <a:pPr>
              <a:buNone/>
            </a:pP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Кулю можна вписати тільки в такий циліндр, висота якого дорівнює діаметру основи. </a:t>
            </a:r>
          </a:p>
          <a:p>
            <a:pPr>
              <a:buNone/>
            </a:pP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Куля дотикається основ циліндра в їх центрах  і бічної поверхні циліндра по більшому колу кулі, паралельному основам циліндра.</a:t>
            </a:r>
          </a:p>
          <a:p>
            <a:pPr>
              <a:buNone/>
            </a:pP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Діаметр кулі дорівнює висоті циліндра.</a:t>
            </a:r>
          </a:p>
          <a:p>
            <a:pPr>
              <a:buNone/>
            </a:pP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ОР – радіус вписаної кулі , радіус циліндра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3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5653088" y="2500306"/>
            <a:ext cx="2776564" cy="2528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dirty="0" smtClean="0">
                <a:solidFill>
                  <a:srgbClr val="7030A0"/>
                </a:solidFill>
              </a:rPr>
              <a:t>VIII. </a:t>
            </a:r>
            <a:r>
              <a:rPr lang="uk-UA" sz="2400" dirty="0" smtClean="0">
                <a:solidFill>
                  <a:srgbClr val="7030A0"/>
                </a:solidFill>
              </a:rPr>
              <a:t>Куля вписана в конус</a:t>
            </a:r>
            <a:endParaRPr lang="ru-RU" sz="2400" dirty="0">
              <a:solidFill>
                <a:srgbClr val="7030A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uk-UA" sz="2000" dirty="0" smtClean="0"/>
              <a:t>Кулю можна вписати  в будь – який конус. </a:t>
            </a:r>
          </a:p>
          <a:p>
            <a:pPr>
              <a:buNone/>
            </a:pPr>
            <a:r>
              <a:rPr lang="uk-UA" sz="2000" dirty="0" smtClean="0"/>
              <a:t>Куля дотикається основи конуса в його центрі і бічної поверхні конуса по колу, що лежить в площині, паралельній основі конуса</a:t>
            </a:r>
          </a:p>
          <a:p>
            <a:pPr>
              <a:buNone/>
            </a:pPr>
            <a:r>
              <a:rPr lang="uk-UA" sz="2000" dirty="0" smtClean="0"/>
              <a:t>Центр вписаної кулі лежить на осі конуса і співпадає з центром кола, вписаного в трикутник, який є осьовим перерізом конуса.</a:t>
            </a:r>
            <a:endParaRPr lang="en-US" sz="2000" dirty="0" smtClean="0"/>
          </a:p>
          <a:p>
            <a:pPr>
              <a:buNone/>
            </a:pPr>
            <a:r>
              <a:rPr lang="uk-UA" sz="2000" dirty="0" smtClean="0"/>
              <a:t>ОР = ОО</a:t>
            </a:r>
            <a:r>
              <a:rPr lang="uk-UA" sz="900" dirty="0" smtClean="0"/>
              <a:t>1</a:t>
            </a:r>
            <a:r>
              <a:rPr lang="uk-UA" sz="2000" dirty="0" smtClean="0"/>
              <a:t> – радіус кулі, О</a:t>
            </a:r>
            <a:r>
              <a:rPr lang="uk-UA" sz="900" dirty="0" smtClean="0"/>
              <a:t>1</a:t>
            </a:r>
            <a:r>
              <a:rPr lang="uk-UA" sz="2000" dirty="0" smtClean="0"/>
              <a:t>М – радіус конуса.</a:t>
            </a:r>
          </a:p>
        </p:txBody>
      </p:sp>
      <p:pic>
        <p:nvPicPr>
          <p:cNvPr id="6147" name="Picture 3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847725" y="1962150"/>
            <a:ext cx="310515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dirty="0" smtClean="0">
                <a:solidFill>
                  <a:srgbClr val="7030A0"/>
                </a:solidFill>
              </a:rPr>
              <a:t>IX. </a:t>
            </a:r>
            <a:r>
              <a:rPr lang="uk-UA" sz="2400" dirty="0" smtClean="0">
                <a:solidFill>
                  <a:srgbClr val="7030A0"/>
                </a:solidFill>
              </a:rPr>
              <a:t>Куля описана навколо циліндра</a:t>
            </a:r>
            <a:r>
              <a:rPr lang="en-US" sz="2400" dirty="0" smtClean="0">
                <a:solidFill>
                  <a:srgbClr val="7030A0"/>
                </a:solidFill>
              </a:rPr>
              <a:t> </a:t>
            </a:r>
            <a:r>
              <a:rPr lang="ru-RU" sz="2400" dirty="0" smtClean="0">
                <a:solidFill>
                  <a:srgbClr val="7030A0"/>
                </a:solidFill>
              </a:rPr>
              <a:t>та конуса</a:t>
            </a:r>
            <a:endParaRPr lang="ru-RU" sz="2400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uk-UA" sz="1600" dirty="0" smtClean="0">
                <a:solidFill>
                  <a:srgbClr val="7030A0"/>
                </a:solidFill>
              </a:rPr>
              <a:t>Куля називається описаною навколо циліндра</a:t>
            </a:r>
            <a:r>
              <a:rPr lang="uk-UA" sz="1600" dirty="0" smtClean="0"/>
              <a:t>, якщо основи циліндра є паралельними перерізами кулі. Кулю можна описати навколо будь – якого циліндра. Кола основ циліндра лежать на поверхні кулі . Центр описаної кулі лежить на середині висоти циліндра.</a:t>
            </a:r>
          </a:p>
          <a:p>
            <a:pPr>
              <a:buNone/>
            </a:pPr>
            <a:r>
              <a:rPr lang="uk-UA" sz="1600" dirty="0" smtClean="0">
                <a:solidFill>
                  <a:srgbClr val="7030A0"/>
                </a:solidFill>
              </a:rPr>
              <a:t>Куля називається описаною навколо конуса, </a:t>
            </a:r>
            <a:r>
              <a:rPr lang="uk-UA" sz="1600" dirty="0" smtClean="0"/>
              <a:t>якщо основа конуса є перерізом кулі, а вершина конуса лежить на поверхні кулі.</a:t>
            </a:r>
          </a:p>
          <a:p>
            <a:pPr>
              <a:buNone/>
            </a:pPr>
            <a:r>
              <a:rPr lang="uk-UA" sz="1600" dirty="0" smtClean="0"/>
              <a:t>Кулю можна описати навколо будь – якого конуса. Коло основи конуса  і вершина конуса лежать на поверхні кулі. </a:t>
            </a:r>
          </a:p>
          <a:p>
            <a:pPr>
              <a:buNone/>
            </a:pPr>
            <a:r>
              <a:rPr lang="uk-UA" sz="1600" dirty="0" smtClean="0"/>
              <a:t>Центр описаної кулі лежить на осі конуса і співпадає з центром кола , описаного навколо трикутника, який є осьовим перерізом конуса.</a:t>
            </a:r>
            <a:endParaRPr lang="ru-RU" sz="1600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5786446" y="3714752"/>
            <a:ext cx="2419350" cy="221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2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5643570" y="1357298"/>
            <a:ext cx="2917179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dirty="0" smtClean="0">
                <a:solidFill>
                  <a:srgbClr val="7030A0"/>
                </a:solidFill>
              </a:rPr>
              <a:t>X. </a:t>
            </a:r>
            <a:r>
              <a:rPr lang="uk-UA" sz="2400" dirty="0" smtClean="0">
                <a:solidFill>
                  <a:srgbClr val="7030A0"/>
                </a:solidFill>
              </a:rPr>
              <a:t>Циліндр вписаний в конус</a:t>
            </a:r>
            <a:endParaRPr lang="ru-RU" sz="2400" dirty="0">
              <a:solidFill>
                <a:srgbClr val="7030A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1800" dirty="0" smtClean="0"/>
              <a:t>.</a:t>
            </a:r>
            <a:endParaRPr lang="en-US" sz="1800" dirty="0" smtClean="0"/>
          </a:p>
          <a:p>
            <a:pPr>
              <a:buNone/>
            </a:pPr>
            <a:r>
              <a:rPr lang="ru-RU" sz="1800" dirty="0" err="1" smtClean="0">
                <a:solidFill>
                  <a:srgbClr val="7030A0"/>
                </a:solidFill>
              </a:rPr>
              <a:t>Циліндр</a:t>
            </a:r>
            <a:r>
              <a:rPr lang="ru-RU" sz="1800" dirty="0" smtClean="0">
                <a:solidFill>
                  <a:srgbClr val="7030A0"/>
                </a:solidFill>
              </a:rPr>
              <a:t>, </a:t>
            </a:r>
            <a:r>
              <a:rPr lang="ru-RU" sz="1800" dirty="0" err="1" smtClean="0">
                <a:solidFill>
                  <a:srgbClr val="7030A0"/>
                </a:solidFill>
              </a:rPr>
              <a:t>вписаний</a:t>
            </a:r>
            <a:r>
              <a:rPr lang="ru-RU" sz="1800" dirty="0" smtClean="0">
                <a:solidFill>
                  <a:srgbClr val="7030A0"/>
                </a:solidFill>
              </a:rPr>
              <a:t> у конус </a:t>
            </a:r>
            <a:r>
              <a:rPr lang="uk-UA" sz="1800" dirty="0" smtClean="0"/>
              <a:t>,</a:t>
            </a:r>
            <a:r>
              <a:rPr lang="ru-RU" sz="1800" dirty="0" err="1" smtClean="0"/>
              <a:t>якщо</a:t>
            </a:r>
            <a:r>
              <a:rPr lang="ru-RU" sz="1800" dirty="0" smtClean="0"/>
              <a:t> </a:t>
            </a:r>
            <a:r>
              <a:rPr lang="ru-RU" sz="1800" dirty="0" err="1" smtClean="0"/>
              <a:t>нижня</a:t>
            </a:r>
            <a:r>
              <a:rPr lang="ru-RU" sz="1800" dirty="0" smtClean="0"/>
              <a:t> основа </a:t>
            </a:r>
            <a:r>
              <a:rPr lang="ru-RU" sz="1800" dirty="0" err="1" smtClean="0"/>
              <a:t>циліндра</a:t>
            </a:r>
            <a:r>
              <a:rPr lang="ru-RU" sz="1800" dirty="0" smtClean="0"/>
              <a:t> </a:t>
            </a:r>
            <a:r>
              <a:rPr lang="ru-RU" sz="1800" dirty="0" err="1" smtClean="0"/>
              <a:t>лежить</a:t>
            </a:r>
            <a:r>
              <a:rPr lang="ru-RU" sz="1800" dirty="0" smtClean="0"/>
              <a:t> на </a:t>
            </a:r>
            <a:r>
              <a:rPr lang="ru-RU" sz="1800" dirty="0" err="1" smtClean="0"/>
              <a:t>основі</a:t>
            </a:r>
            <a:r>
              <a:rPr lang="ru-RU" sz="1800" dirty="0" smtClean="0"/>
              <a:t> конуса, </a:t>
            </a:r>
            <a:r>
              <a:rPr lang="ru-RU" sz="1800" dirty="0" err="1" smtClean="0"/>
              <a:t>осі</a:t>
            </a:r>
            <a:r>
              <a:rPr lang="ru-RU" sz="1800" dirty="0" smtClean="0"/>
              <a:t> конуса та </a:t>
            </a:r>
            <a:r>
              <a:rPr lang="ru-RU" sz="1800" dirty="0" err="1" smtClean="0"/>
              <a:t>циліндра</a:t>
            </a:r>
            <a:r>
              <a:rPr lang="ru-RU" sz="1800" dirty="0" smtClean="0"/>
              <a:t> </a:t>
            </a:r>
            <a:r>
              <a:rPr lang="ru-RU" sz="1800" dirty="0" err="1" smtClean="0"/>
              <a:t>збігаються</a:t>
            </a:r>
            <a:r>
              <a:rPr lang="ru-RU" sz="1800" dirty="0" smtClean="0"/>
              <a:t>, </a:t>
            </a:r>
            <a:r>
              <a:rPr lang="ru-RU" sz="1800" dirty="0" err="1" smtClean="0"/>
              <a:t>верхня</a:t>
            </a:r>
            <a:r>
              <a:rPr lang="ru-RU" sz="1800" dirty="0" smtClean="0"/>
              <a:t> основа </a:t>
            </a:r>
            <a:r>
              <a:rPr lang="ru-RU" sz="1800" dirty="0" err="1" smtClean="0"/>
              <a:t>циліндра</a:t>
            </a:r>
            <a:r>
              <a:rPr lang="ru-RU" sz="1800" dirty="0" smtClean="0"/>
              <a:t> </a:t>
            </a:r>
            <a:r>
              <a:rPr lang="ru-RU" sz="1800" dirty="0" err="1" smtClean="0"/>
              <a:t>збігається</a:t>
            </a:r>
            <a:r>
              <a:rPr lang="ru-RU" sz="1800" dirty="0" smtClean="0"/>
              <a:t> </a:t>
            </a:r>
            <a:r>
              <a:rPr lang="ru-RU" sz="1800" dirty="0" err="1" smtClean="0"/>
              <a:t>з</a:t>
            </a:r>
            <a:r>
              <a:rPr lang="ru-RU" sz="1800" dirty="0" smtClean="0"/>
              <a:t> </a:t>
            </a:r>
            <a:r>
              <a:rPr lang="ru-RU" sz="1800" dirty="0" err="1" smtClean="0"/>
              <a:t>перерізом</a:t>
            </a:r>
            <a:r>
              <a:rPr lang="ru-RU" sz="1800" dirty="0" smtClean="0"/>
              <a:t> конуса </a:t>
            </a:r>
            <a:r>
              <a:rPr lang="ru-RU" sz="1800" dirty="0" err="1" smtClean="0"/>
              <a:t>площиною</a:t>
            </a:r>
            <a:r>
              <a:rPr lang="ru-RU" sz="1800" dirty="0" smtClean="0"/>
              <a:t>, </a:t>
            </a:r>
            <a:r>
              <a:rPr lang="ru-RU" sz="1800" dirty="0" err="1" smtClean="0"/>
              <a:t>паралельною</a:t>
            </a:r>
            <a:r>
              <a:rPr lang="ru-RU" sz="1800" dirty="0" smtClean="0"/>
              <a:t> </a:t>
            </a:r>
            <a:r>
              <a:rPr lang="ru-RU" sz="1800" dirty="0" err="1" smtClean="0"/>
              <a:t>основі</a:t>
            </a:r>
            <a:r>
              <a:rPr lang="ru-RU" sz="1800" dirty="0" smtClean="0"/>
              <a:t>, на </a:t>
            </a:r>
            <a:r>
              <a:rPr lang="ru-RU" sz="1800" dirty="0" err="1" smtClean="0"/>
              <a:t>відстані</a:t>
            </a:r>
            <a:r>
              <a:rPr lang="ru-RU" sz="1800" dirty="0" smtClean="0"/>
              <a:t>, яка </a:t>
            </a:r>
            <a:r>
              <a:rPr lang="ru-RU" sz="1800" dirty="0" err="1" smtClean="0"/>
              <a:t>дорівнює</a:t>
            </a:r>
            <a:r>
              <a:rPr lang="ru-RU" sz="1800" dirty="0" smtClean="0"/>
              <a:t> </a:t>
            </a:r>
            <a:r>
              <a:rPr lang="ru-RU" sz="1800" dirty="0" err="1" smtClean="0"/>
              <a:t>висоті</a:t>
            </a:r>
            <a:r>
              <a:rPr lang="ru-RU" sz="1800" dirty="0" smtClean="0"/>
              <a:t> </a:t>
            </a:r>
            <a:r>
              <a:rPr lang="ru-RU" sz="1800" dirty="0" err="1" smtClean="0"/>
              <a:t>циліндра</a:t>
            </a:r>
            <a:r>
              <a:rPr lang="ru-RU" sz="1800" dirty="0" smtClean="0"/>
              <a:t>, </a:t>
            </a:r>
            <a:r>
              <a:rPr lang="ru-RU" sz="1800" dirty="0" err="1" smtClean="0"/>
              <a:t>від</a:t>
            </a:r>
            <a:r>
              <a:rPr lang="ru-RU" sz="1800" dirty="0" smtClean="0"/>
              <a:t> </a:t>
            </a:r>
            <a:r>
              <a:rPr lang="ru-RU" sz="1800" dirty="0" err="1" smtClean="0"/>
              <a:t>основи</a:t>
            </a:r>
            <a:r>
              <a:rPr lang="ru-RU" sz="1800" dirty="0" smtClean="0"/>
              <a:t>.</a:t>
            </a:r>
            <a:endParaRPr lang="ru-RU" sz="1800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000100" y="2000240"/>
            <a:ext cx="30861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Содержимое 8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dirty="0" smtClean="0">
                <a:solidFill>
                  <a:srgbClr val="7030A0"/>
                </a:solidFill>
              </a:rPr>
              <a:t>XI. </a:t>
            </a:r>
            <a:r>
              <a:rPr lang="uk-UA" sz="2400" dirty="0" smtClean="0">
                <a:solidFill>
                  <a:srgbClr val="7030A0"/>
                </a:solidFill>
              </a:rPr>
              <a:t>Конус вписаний в циліндр</a:t>
            </a:r>
            <a:endParaRPr lang="ru-RU" sz="2400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>
                <a:solidFill>
                  <a:srgbClr val="7030A0"/>
                </a:solidFill>
              </a:rPr>
              <a:t>Конус </a:t>
            </a:r>
            <a:r>
              <a:rPr lang="ru-RU" sz="2000" dirty="0" err="1" smtClean="0">
                <a:solidFill>
                  <a:srgbClr val="7030A0"/>
                </a:solidFill>
              </a:rPr>
              <a:t>є</a:t>
            </a:r>
            <a:r>
              <a:rPr lang="ru-RU" sz="2000" dirty="0" smtClean="0">
                <a:solidFill>
                  <a:srgbClr val="7030A0"/>
                </a:solidFill>
              </a:rPr>
              <a:t> </a:t>
            </a:r>
            <a:r>
              <a:rPr lang="ru-RU" sz="2000" dirty="0" err="1" smtClean="0">
                <a:solidFill>
                  <a:srgbClr val="7030A0"/>
                </a:solidFill>
              </a:rPr>
              <a:t>вписаним</a:t>
            </a:r>
            <a:r>
              <a:rPr lang="ru-RU" sz="2000" dirty="0" smtClean="0">
                <a:solidFill>
                  <a:srgbClr val="7030A0"/>
                </a:solidFill>
              </a:rPr>
              <a:t> у </a:t>
            </a:r>
            <a:r>
              <a:rPr lang="ru-RU" sz="2000" dirty="0" err="1" smtClean="0">
                <a:solidFill>
                  <a:srgbClr val="7030A0"/>
                </a:solidFill>
              </a:rPr>
              <a:t>циліндр</a:t>
            </a:r>
            <a:r>
              <a:rPr lang="ru-RU" sz="2000" dirty="0" smtClean="0"/>
              <a:t>, коли основа конуса </a:t>
            </a:r>
            <a:r>
              <a:rPr lang="ru-RU" sz="2000" dirty="0" err="1" smtClean="0"/>
              <a:t>збігається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нижньою</a:t>
            </a:r>
            <a:r>
              <a:rPr lang="ru-RU" sz="2000" dirty="0" smtClean="0"/>
              <a:t> основою </a:t>
            </a:r>
            <a:r>
              <a:rPr lang="ru-RU" sz="2000" dirty="0" err="1" smtClean="0"/>
              <a:t>циліндра</a:t>
            </a:r>
            <a:r>
              <a:rPr lang="ru-RU" sz="2000" dirty="0" smtClean="0"/>
              <a:t>, а вершина конуса — центр </a:t>
            </a:r>
            <a:r>
              <a:rPr lang="ru-RU" sz="2000" dirty="0" err="1" smtClean="0"/>
              <a:t>верхньої</a:t>
            </a:r>
            <a:r>
              <a:rPr lang="ru-RU" sz="2000" dirty="0" smtClean="0"/>
              <a:t> </a:t>
            </a:r>
            <a:r>
              <a:rPr lang="ru-RU" sz="2000" dirty="0" err="1" smtClean="0"/>
              <a:t>основи</a:t>
            </a:r>
            <a:r>
              <a:rPr lang="ru-RU" sz="2000" dirty="0" smtClean="0"/>
              <a:t> </a:t>
            </a:r>
            <a:r>
              <a:rPr lang="ru-RU" sz="2000" dirty="0" err="1" smtClean="0"/>
              <a:t>циліндра</a:t>
            </a:r>
            <a:r>
              <a:rPr lang="ru-RU" sz="2000" dirty="0" smtClean="0"/>
              <a:t>. </a:t>
            </a:r>
            <a:r>
              <a:rPr lang="ru-RU" sz="2000" dirty="0" err="1" smtClean="0"/>
              <a:t>Осі</a:t>
            </a:r>
            <a:r>
              <a:rPr lang="ru-RU" sz="2000" dirty="0" smtClean="0"/>
              <a:t> </a:t>
            </a:r>
            <a:r>
              <a:rPr lang="ru-RU" sz="2000" dirty="0" err="1" smtClean="0"/>
              <a:t>циліндра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конуса в </a:t>
            </a:r>
            <a:r>
              <a:rPr lang="ru-RU" sz="2000" dirty="0" err="1" smtClean="0"/>
              <a:t>цьому</a:t>
            </a:r>
            <a:r>
              <a:rPr lang="ru-RU" sz="2000" dirty="0" smtClean="0"/>
              <a:t> </a:t>
            </a:r>
            <a:r>
              <a:rPr lang="ru-RU" sz="2000" dirty="0" err="1" smtClean="0"/>
              <a:t>випадку</a:t>
            </a:r>
            <a:r>
              <a:rPr lang="ru-RU" sz="2000" dirty="0" smtClean="0"/>
              <a:t> </a:t>
            </a:r>
            <a:r>
              <a:rPr lang="ru-RU" sz="2000" dirty="0" err="1" smtClean="0"/>
              <a:t>збігаються</a:t>
            </a:r>
            <a:endParaRPr lang="ru-RU" sz="2000" dirty="0"/>
          </a:p>
        </p:txBody>
      </p:sp>
      <p:pic>
        <p:nvPicPr>
          <p:cNvPr id="11267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5581650" y="2338387"/>
            <a:ext cx="2476500" cy="324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Можливі типи комбінацій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1.Многогранник і многогранник.</a:t>
            </a:r>
          </a:p>
          <a:p>
            <a:r>
              <a:rPr lang="uk-UA" dirty="0" smtClean="0"/>
              <a:t>2.Многогранник і тіло обертання.</a:t>
            </a:r>
          </a:p>
          <a:p>
            <a:r>
              <a:rPr lang="uk-UA" dirty="0" smtClean="0"/>
              <a:t>3.Тіло обертання і тіло обертання.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rgbClr val="7030A0"/>
                </a:solidFill>
              </a:rPr>
              <a:t>Многогранник і тіло обертання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304800" y="1142984"/>
            <a:ext cx="4191000" cy="550072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solidFill>
                  <a:srgbClr val="7030A0"/>
                </a:solidFill>
              </a:rPr>
              <a:t>I.</a:t>
            </a:r>
            <a:r>
              <a:rPr lang="uk-UA" sz="2400" dirty="0" smtClean="0">
                <a:solidFill>
                  <a:srgbClr val="7030A0"/>
                </a:solidFill>
              </a:rPr>
              <a:t>Циліндр вписаний в призму.</a:t>
            </a:r>
          </a:p>
          <a:p>
            <a:pPr>
              <a:buNone/>
            </a:pPr>
            <a:r>
              <a:rPr lang="uk-UA" sz="1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Циліндром, вписаним в призму, 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називається циліндр основи якого – круги, вписані в основи призми, а бічна поверхня циліндра дотикається бічних граней призми. </a:t>
            </a:r>
          </a:p>
          <a:p>
            <a:pPr>
              <a:buNone/>
            </a:pP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Радіус циліндра – ОК,</a:t>
            </a:r>
          </a:p>
          <a:p>
            <a:pPr>
              <a:buNone/>
            </a:pP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Вісь циліндра співпадає з висотою призми -  ОО</a:t>
            </a:r>
            <a:r>
              <a:rPr lang="uk-UA" sz="8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5253037" y="1909762"/>
            <a:ext cx="3133725" cy="410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000" dirty="0" smtClean="0">
                <a:solidFill>
                  <a:srgbClr val="7030A0"/>
                </a:solidFill>
              </a:rPr>
              <a:t>II. </a:t>
            </a:r>
            <a:r>
              <a:rPr lang="uk-UA" sz="2000" dirty="0" smtClean="0">
                <a:solidFill>
                  <a:srgbClr val="7030A0"/>
                </a:solidFill>
              </a:rPr>
              <a:t>Циліндр описаний навколо призми</a:t>
            </a:r>
            <a:endParaRPr lang="ru-RU" sz="2000" dirty="0">
              <a:solidFill>
                <a:srgbClr val="7030A0"/>
              </a:solidFill>
            </a:endParaRPr>
          </a:p>
        </p:txBody>
      </p:sp>
      <p:sp>
        <p:nvSpPr>
          <p:cNvPr id="11" name="Содержимое 10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uk-UA" sz="1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Циліндр називається описаним навколо призми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, якщо його основи - круги , описані навколо основ призми, а твірні збігаються з ребрами призми.</a:t>
            </a:r>
          </a:p>
          <a:p>
            <a:pPr>
              <a:buNone/>
            </a:pP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Радіус циліндра – ОА.</a:t>
            </a:r>
          </a:p>
          <a:p>
            <a:pPr>
              <a:buNone/>
            </a:pP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Вісь циліндра співпадає з висотою призми - ОО</a:t>
            </a:r>
            <a:r>
              <a:rPr lang="uk-UA" sz="8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uk-UA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uk-UA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500166" y="3643314"/>
            <a:ext cx="5500726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dirty="0" smtClean="0">
                <a:solidFill>
                  <a:srgbClr val="7030A0"/>
                </a:solidFill>
              </a:rPr>
              <a:t>III. </a:t>
            </a:r>
            <a:r>
              <a:rPr lang="uk-UA" sz="2400" dirty="0" smtClean="0">
                <a:solidFill>
                  <a:srgbClr val="7030A0"/>
                </a:solidFill>
              </a:rPr>
              <a:t>Конус вписаний в піраміду</a:t>
            </a:r>
            <a:endParaRPr lang="ru-RU" sz="2400" dirty="0">
              <a:solidFill>
                <a:srgbClr val="7030A0"/>
              </a:solidFill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uk-UA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Конусом, вписаним в піраміду,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називається конус, основа якого - круг, вписаний у многокутник  основи піраміди, вершина співпадає з вершиною піраміди, бічна поверхня конуса дотикається бічних граней піраміди.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238250" y="2714620"/>
            <a:ext cx="2476494" cy="20574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dirty="0" smtClean="0">
                <a:solidFill>
                  <a:srgbClr val="7030A0"/>
                </a:solidFill>
              </a:rPr>
              <a:t>IV. </a:t>
            </a:r>
            <a:r>
              <a:rPr lang="uk-UA" sz="2400" dirty="0" smtClean="0">
                <a:solidFill>
                  <a:srgbClr val="7030A0"/>
                </a:solidFill>
              </a:rPr>
              <a:t>Конус описаний навколо піраміди.</a:t>
            </a:r>
            <a:endParaRPr lang="ru-RU" sz="2400" dirty="0">
              <a:solidFill>
                <a:srgbClr val="7030A0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uk-UA" sz="1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Конус називається описаним навколо піраміди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 , якщо його основа – круг, описаний навколо піраміди, вершина співпадає з вершиною піраміди, а твірні збігаються з ребрами піраміди.</a:t>
            </a:r>
          </a:p>
          <a:p>
            <a:pPr>
              <a:buNone/>
            </a:pP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Висоти конуса і піраміди збігаються на основі </a:t>
            </a:r>
            <a:r>
              <a:rPr lang="uk-UA" sz="1800" dirty="0" err="1" smtClean="0">
                <a:latin typeface="Times New Roman" pitchFamily="18" charset="0"/>
                <a:cs typeface="Times New Roman" pitchFamily="18" charset="0"/>
              </a:rPr>
              <a:t>єдиності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 прямої, перпендикулярної до площини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  проведеної через точку. Яка не лежить в даній площині.</a:t>
            </a:r>
          </a:p>
          <a:p>
            <a:pPr>
              <a:buNone/>
            </a:pP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Радіус вписаного в основу піраміди кола(круга) перпендикулярний стороні многокутника. Який лежить в основі піраміди, і є проекцією твірної конуса на площину основи.</a:t>
            </a:r>
          </a:p>
          <a:p>
            <a:pPr>
              <a:buNone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5847788" y="2428869"/>
            <a:ext cx="2653302" cy="2881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smtClean="0">
                <a:solidFill>
                  <a:srgbClr val="7030A0"/>
                </a:solidFill>
              </a:rPr>
              <a:t>V. </a:t>
            </a:r>
            <a:r>
              <a:rPr lang="uk-UA" sz="2800" dirty="0" smtClean="0">
                <a:solidFill>
                  <a:srgbClr val="7030A0"/>
                </a:solidFill>
              </a:rPr>
              <a:t>Куля вписана в многогранник</a:t>
            </a:r>
            <a:endParaRPr lang="ru-RU" sz="2800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Куля називається </a:t>
            </a:r>
            <a:r>
              <a:rPr lang="uk-UA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вписаною в многогранник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, якщо всі грані многогранника дотикаються до кулі. </a:t>
            </a:r>
          </a:p>
          <a:p>
            <a:pPr>
              <a:buNone/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Центр кулі, вписаний у многогранник, рівновіддалений від усіх його граней. Він є точкою перетину півплощин, проведених через ребра двогранних кутів, утворених двома суміжними гранями, які поділяють цей кут навпіл.</a:t>
            </a:r>
          </a:p>
          <a:p>
            <a:pPr>
              <a:buNone/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Відстань від центра кулі до граней – </a:t>
            </a:r>
            <a:r>
              <a:rPr lang="uk-UA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радіус кулі.</a:t>
            </a:r>
            <a:endParaRPr lang="ru-RU" sz="28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400" dirty="0" smtClean="0">
                <a:solidFill>
                  <a:srgbClr val="7030A0"/>
                </a:solidFill>
              </a:rPr>
              <a:t>1. Куля вписана в призму.</a:t>
            </a:r>
            <a:endParaRPr lang="ru-RU" sz="2400" dirty="0">
              <a:solidFill>
                <a:srgbClr val="7030A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85860"/>
            <a:ext cx="4343400" cy="557214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Кулю можна вписати  в пряму призму, якщо її основи є многокутниками, описаними навколо кола а висота призми дорівнює діаметру кулі і діаметру цього кола.</a:t>
            </a:r>
          </a:p>
          <a:p>
            <a:pPr>
              <a:buNone/>
            </a:pP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Центр кулі, вписаної в пряму призму, лежить на середині відрізка, який з'єднує центри кіл, вписаних в основи призми. Причому, радіус кулі дорівнює радіусу кола, вписаного в основу призми , а діаметр кулі дорівнює висоті призми.</a:t>
            </a:r>
          </a:p>
          <a:p>
            <a:pPr>
              <a:buNone/>
            </a:pP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О-центр кулі, ОР – радіус кулі, О 1О 2 – висота призми та діаметр кулі.</a:t>
            </a:r>
          </a:p>
          <a:p>
            <a:pPr>
              <a:buNone/>
            </a:pP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Якщо в многогранник можна вписати сферу, то об'єм многогранника  дорівнює одній третій добутку площі повної поверхні многогранника на радіус вписаної сфери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338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885824" y="2643182"/>
            <a:ext cx="3328985" cy="24003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400" dirty="0" smtClean="0">
                <a:solidFill>
                  <a:srgbClr val="7030A0"/>
                </a:solidFill>
              </a:rPr>
              <a:t>2. Куля вписана в піраміду.</a:t>
            </a:r>
            <a:endParaRPr lang="ru-RU" sz="2400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uk-UA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Куля називається вписаною в піраміду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, якщо всі грані піраміди дотикаються до кулі.</a:t>
            </a:r>
          </a:p>
          <a:p>
            <a:pPr>
              <a:buNone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Якщо вершина піраміди проектується в центр кола, вписаного в основу, то центр вписаної кулі лежить на висоті піраміди, в точці перетину висоти з бісектрисою лінійного кута двогранного кута при основі.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4914900" y="1657350"/>
            <a:ext cx="3810000" cy="461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912</TotalTime>
  <Words>1081</Words>
  <Application>Microsoft Office PowerPoint</Application>
  <PresentationFormat>Экран (4:3)</PresentationFormat>
  <Paragraphs>72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Трек</vt:lpstr>
      <vt:lpstr>Слайд 1</vt:lpstr>
      <vt:lpstr>Можливі типи комбінацій</vt:lpstr>
      <vt:lpstr>Многогранник і тіло обертання</vt:lpstr>
      <vt:lpstr>II. Циліндр описаний навколо призми</vt:lpstr>
      <vt:lpstr>III. Конус вписаний в піраміду</vt:lpstr>
      <vt:lpstr>IV. Конус описаний навколо піраміди.</vt:lpstr>
      <vt:lpstr>V. Куля вписана в многогранник</vt:lpstr>
      <vt:lpstr>1. Куля вписана в призму.</vt:lpstr>
      <vt:lpstr>2. Куля вписана в піраміду.</vt:lpstr>
      <vt:lpstr>VI. Куля описана навколо многогранника</vt:lpstr>
      <vt:lpstr>1. Куля описана навколо призми.</vt:lpstr>
      <vt:lpstr>2. Куля описана навколо піраміди</vt:lpstr>
      <vt:lpstr>а)Центр кулі знаходиться в               Б) центр кулі знаходиться поза  піраміді(на висоті піраміди)      пірамідою(на продовжені висоти )  </vt:lpstr>
      <vt:lpstr>В) центр кулі знаходиться в площині основи піраміди  (співпадає з основою висоти піраміди)</vt:lpstr>
      <vt:lpstr>Тіло обертання і тіло обертання</vt:lpstr>
      <vt:lpstr>VIII. Куля вписана в конус</vt:lpstr>
      <vt:lpstr>IX. Куля описана навколо циліндра та конуса</vt:lpstr>
      <vt:lpstr>X. Циліндр вписаний в конус</vt:lpstr>
      <vt:lpstr>XI. Конус вписаний в циліндр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123</cp:lastModifiedBy>
  <cp:revision>67</cp:revision>
  <dcterms:modified xsi:type="dcterms:W3CDTF">2020-05-14T04:54:16Z</dcterms:modified>
</cp:coreProperties>
</file>