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6" r:id="rId6"/>
    <p:sldId id="262" r:id="rId7"/>
    <p:sldId id="269" r:id="rId8"/>
    <p:sldId id="267" r:id="rId9"/>
    <p:sldId id="268" r:id="rId10"/>
    <p:sldId id="256" r:id="rId11"/>
    <p:sldId id="263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FF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PJf81K7sH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Відгадайте ребус</a:t>
            </a:r>
            <a:endParaRPr lang="uk-UA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3" y="1988840"/>
          <a:ext cx="6264699" cy="2088232"/>
        </p:xfrm>
        <a:graphic>
          <a:graphicData uri="http://schemas.openxmlformats.org/drawingml/2006/table">
            <a:tbl>
              <a:tblPr/>
              <a:tblGrid>
                <a:gridCol w="1841532"/>
                <a:gridCol w="1005224"/>
                <a:gridCol w="1996273"/>
                <a:gridCol w="1421670"/>
              </a:tblGrid>
              <a:tr h="20882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6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6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66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’</a:t>
                      </a:r>
                      <a:endParaRPr lang="uk-UA" sz="6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6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6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6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’’’</a:t>
                      </a:r>
                      <a:endParaRPr lang="uk-UA" sz="6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Рисунок 27" descr="185653467_w640_h640_dekoratsiya_pec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7"/>
            <a:ext cx="2016224" cy="1977451"/>
          </a:xfrm>
          <a:prstGeom prst="rect">
            <a:avLst/>
          </a:prstGeom>
          <a:noFill/>
        </p:spPr>
      </p:pic>
      <p:pic>
        <p:nvPicPr>
          <p:cNvPr id="2049" name="Рисунок 28" descr="233896eaaeb8ada539af81614ccbce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67944" y="2132856"/>
            <a:ext cx="1872208" cy="1872208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860032" y="4509120"/>
            <a:ext cx="2584376" cy="62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пісні</a:t>
            </a:r>
            <a:endParaRPr kumimoji="0" lang="uk-UA" sz="5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339752" y="4581128"/>
            <a:ext cx="14401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  +</a:t>
            </a:r>
            <a:endParaRPr kumimoji="0" lang="uk-UA" sz="5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347864" y="4509120"/>
            <a:ext cx="21602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сні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4653136"/>
            <a:ext cx="17281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8784"/>
            <a:ext cx="5184576" cy="67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ЦЕПОВА. ВСЁ\2. РАНОК\0. ОНОВЛЕНИЙ   КОМПЛЕКТ БУКВАР +++\2. МАТЕРІАЛИ ДО  БУКВАРЯ\2. БУКВАРНИЙ ПЕРІОД\3. БУКВИ ПАРНИХ ПР.  УРОКИ № 38-54\Читайлик 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52736"/>
            <a:ext cx="16196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16832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Розгляньте світлини. </a:t>
            </a:r>
            <a:r>
              <a:rPr lang="en-US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 вони розповідають про льон?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7848872" cy="4248472"/>
        </p:xfrm>
        <a:graphic>
          <a:graphicData uri="http://schemas.openxmlformats.org/drawingml/2006/table">
            <a:tbl>
              <a:tblPr/>
              <a:tblGrid>
                <a:gridCol w="2544467"/>
                <a:gridCol w="2699734"/>
                <a:gridCol w="2604671"/>
              </a:tblGrid>
              <a:tr h="185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7890" algn="l"/>
                        </a:tabLst>
                      </a:pPr>
                      <a:endParaRPr lang="uk-UA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789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7890" algn="l"/>
                        </a:tabLst>
                      </a:pPr>
                      <a:endParaRPr lang="uk-UA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789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789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7890" algn="l"/>
                        </a:tabLs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6" name="Рисунок 29" descr="1_len-300x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1944216" cy="1735907"/>
          </a:xfrm>
          <a:prstGeom prst="rect">
            <a:avLst/>
          </a:prstGeom>
          <a:noFill/>
        </p:spPr>
      </p:pic>
      <p:pic>
        <p:nvPicPr>
          <p:cNvPr id="5125" name="Рисунок 34" descr="Len-na-p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304256" cy="1762078"/>
          </a:xfrm>
          <a:prstGeom prst="rect">
            <a:avLst/>
          </a:prstGeom>
          <a:noFill/>
        </p:spPr>
      </p:pic>
      <p:pic>
        <p:nvPicPr>
          <p:cNvPr id="5124" name="Рисунок 30" descr="L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1872208" cy="1733526"/>
          </a:xfrm>
          <a:prstGeom prst="rect">
            <a:avLst/>
          </a:prstGeom>
          <a:noFill/>
        </p:spPr>
      </p:pic>
      <p:pic>
        <p:nvPicPr>
          <p:cNvPr id="5123" name="Рисунок 32" descr="d5d891caa0a0ffa6999a0a963c8d1a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985" y="3717032"/>
            <a:ext cx="2354899" cy="2304256"/>
          </a:xfrm>
          <a:prstGeom prst="rect">
            <a:avLst/>
          </a:prstGeom>
          <a:noFill/>
        </p:spPr>
      </p:pic>
      <p:pic>
        <p:nvPicPr>
          <p:cNvPr id="5122" name="Рисунок 33" descr="4_len-300x1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17032"/>
            <a:ext cx="2592288" cy="2089702"/>
          </a:xfrm>
          <a:prstGeom prst="rect">
            <a:avLst/>
          </a:prstGeom>
          <a:noFill/>
        </p:spPr>
      </p:pic>
      <p:pic>
        <p:nvPicPr>
          <p:cNvPr id="5121" name="Рисунок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78904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15841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Поєднайте слова у стовпчиках, відповідаючи на запитання </a:t>
            </a:r>
            <a:b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«Хто про що любить співати?»</a:t>
            </a:r>
            <a:b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2924944"/>
          <a:ext cx="7632848" cy="2560320"/>
        </p:xfrm>
        <a:graphic>
          <a:graphicData uri="http://schemas.openxmlformats.org/drawingml/2006/table">
            <a:tbl>
              <a:tblPr/>
              <a:tblGrid>
                <a:gridCol w="2016224"/>
                <a:gridCol w="1384550"/>
                <a:gridCol w="4232074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мама ●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тато ●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бабуся ●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дідусь ●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● про Дніпро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● про мо</a:t>
                      </a:r>
                      <a:r>
                        <a:rPr lang="uk-UA" sz="28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</a:t>
                      </a:r>
                      <a:r>
                        <a:rPr lang="uk-UA" sz="28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утні дуби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● про тополю в полі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● про </a:t>
                      </a:r>
                      <a:r>
                        <a:rPr lang="uk-UA" sz="2800" b="1" dirty="0" err="1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вербу́</a:t>
                      </a:r>
                      <a:r>
                        <a:rPr lang="uk-UA" sz="28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uk-UA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Відгадайте загадку</a:t>
            </a:r>
            <a:b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b="1" dirty="0">
              <a:solidFill>
                <a:srgbClr val="99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2980928"/>
          </a:xfrm>
        </p:spPr>
        <p:txBody>
          <a:bodyPr/>
          <a:lstStyle/>
          <a:p>
            <a:pPr>
              <a:buNone/>
            </a:pPr>
            <a:r>
              <a:rPr lang="uk-UA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 у полі засиніло,</a:t>
            </a:r>
          </a:p>
          <a:p>
            <a:pPr>
              <a:buNone/>
            </a:pPr>
            <a:r>
              <a:rPr lang="uk-UA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Потім стало біле-біле</a:t>
            </a:r>
          </a:p>
          <a:p>
            <a:pPr>
              <a:buNone/>
            </a:pPr>
            <a:r>
              <a:rPr lang="uk-UA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 згодилось на хустину,</a:t>
            </a:r>
          </a:p>
          <a:p>
            <a:pPr>
              <a:buNone/>
            </a:pPr>
            <a:r>
              <a:rPr lang="uk-UA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рушник і скатертину?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7650" name="Picture 2" descr="Ð ÐµÐ·ÑÐ»ÑÑÐ°Ñ Ð¿Ð¾ÑÑÐºÑ Ð·Ð¾Ð±ÑÐ°Ð¶ÐµÐ½Ñ Ð·Ð° Ð·Ð°Ð¿Ð¸ÑÐ¾Ð¼ &quot;ÐºÐ°ÑÑÐ¸Ð½ÐºÐ° Ð»ÑÐ¾Ð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44824"/>
            <a:ext cx="2375522" cy="3445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5085184"/>
            <a:ext cx="6400800" cy="62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льон</a:t>
            </a:r>
            <a:endParaRPr kumimoji="0" lang="uk-UA" sz="6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Народна пісня</a:t>
            </a:r>
            <a:b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«Ой, по горі льон, </a:t>
            </a:r>
            <a:r>
              <a:rPr lang="uk-UA" b="1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льон</a:t>
            </a:r>
            <a: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uk-UA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20868" t="15400" r="43301" b="25801"/>
          <a:stretch>
            <a:fillRect/>
          </a:stretch>
        </p:blipFill>
        <p:spPr bwMode="auto">
          <a:xfrm>
            <a:off x="1763688" y="1678652"/>
            <a:ext cx="4824536" cy="44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91680" y="6237312"/>
            <a:ext cx="5796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https://www.youtube.com/watch?v=RPJf81K7sHw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Вивчаємо прислів’я про пісню</a:t>
            </a:r>
            <a:endParaRPr lang="uk-UA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424936" cy="3200400"/>
        </p:xfrm>
        <a:graphic>
          <a:graphicData uri="http://schemas.openxmlformats.org/drawingml/2006/table">
            <a:tbl>
              <a:tblPr/>
              <a:tblGrid>
                <a:gridCol w="2304256"/>
                <a:gridCol w="6120680"/>
              </a:tblGrid>
              <a:tr h="28184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гурті і пісня краще йде.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Всяка пташка свої пісні співає.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Щира пісня гріє краще за кожуха.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 праця, там і пісня.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Хто співає, той журбу проганяє.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2" descr="ce08aa31f91c3428aa8ec0b588d98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09" y="1916832"/>
            <a:ext cx="229095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Повторення вивченого про «роботу» букви ь</a:t>
            </a:r>
            <a: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66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Яку букву вивчали на минулому уроці? Чим вона відрізняється від усіх інших літер української абетки? </a:t>
            </a:r>
            <a:endParaRPr lang="uk-UA" dirty="0" smtClean="0">
              <a:solidFill>
                <a:srgbClr val="0066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 Назвіть слова, у яких пишеться  буква ь у кінці.</a:t>
            </a:r>
          </a:p>
          <a:p>
            <a:pPr>
              <a:buNone/>
            </a:pPr>
            <a: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Пригадайте слова, у яких знак м’якшення  пишеться в середині.</a:t>
            </a:r>
            <a:endParaRPr lang="uk-UA" dirty="0" smtClean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ÐºÐ°ÑÑÐ¸Ð½ÐºÐ° Ð±ÑÐºÐ²Ð° Ð¼ÑÐºÐ¸Ð¹ Ð·Ð½Ð°Ðº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653136"/>
            <a:ext cx="2109614" cy="210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Звуко-буквений</a:t>
            </a:r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аналіз слів</a:t>
            </a:r>
            <a:r>
              <a:rPr lang="uk-UA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dirty="0">
              <a:solidFill>
                <a:srgbClr val="99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47664" y="1556792"/>
          <a:ext cx="5976664" cy="2926080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2266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Скажи ж мені, моя мати,</a:t>
                      </a:r>
                      <a:endParaRPr lang="uk-UA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Як той льон брати</a:t>
                      </a:r>
                      <a:r>
                        <a:rPr lang="uk-UA" sz="3200" b="1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 так, от і так!</a:t>
                      </a:r>
                      <a:endParaRPr lang="uk-UA" sz="3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Льон, мати, льон!</a:t>
                      </a:r>
                      <a:endParaRPr lang="uk-UA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229200"/>
            <a:ext cx="8496944" cy="896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 таке льон? Що виробляють із цієї рослини?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ºÐ°ÑÑÐ¸Ð½ÐºÐ° Ð»ÑÐ¾Ð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270076" cy="299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9302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Графічний аналіз сполучення </a:t>
            </a:r>
            <a:r>
              <a:rPr lang="en-US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букв  </a:t>
            </a:r>
            <a:r>
              <a:rPr lang="uk-UA" b="1" i="1" dirty="0" err="1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ьо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2" cy="377728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Наведіть правильні поєднання літер на картці</a:t>
            </a:r>
            <a:r>
              <a:rPr lang="uk-UA" b="1" dirty="0" smtClean="0">
                <a:solidFill>
                  <a:srgbClr val="0000FF"/>
                </a:solidFill>
              </a:rPr>
              <a:t>.</a:t>
            </a:r>
            <a:endParaRPr lang="uk-UA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6192688" cy="25202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Рисунок 5" descr="Resultado de imagen de clipart school childr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0968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7776864" cy="3931920"/>
        </p:xfrm>
        <a:graphic>
          <a:graphicData uri="http://schemas.openxmlformats.org/drawingml/2006/table">
            <a:tbl>
              <a:tblPr/>
              <a:tblGrid>
                <a:gridCol w="2025225"/>
                <a:gridCol w="5751639"/>
              </a:tblGrid>
              <a:tr h="1014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Ось в траві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Біжить стоніжка.                   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Знаки м’якшення –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 ніжки.</a:t>
                      </a:r>
                    </a:p>
                    <a:p>
                      <a:pPr marL="291465" indent="381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uk-UA" sz="2800" i="1" dirty="0">
                          <a:latin typeface="Times New Roman"/>
                          <a:ea typeface="Times New Roman"/>
                          <a:cs typeface="Times New Roman"/>
                        </a:rPr>
                        <a:t>Наталія </a:t>
                      </a:r>
                      <a:r>
                        <a:rPr lang="uk-UA" sz="2800" i="1" dirty="0" err="1">
                          <a:latin typeface="Times New Roman"/>
                          <a:ea typeface="Times New Roman"/>
                          <a:cs typeface="Times New Roman"/>
                        </a:rPr>
                        <a:t>Звіркова</a:t>
                      </a:r>
                      <a:endParaRPr lang="uk-UA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57" name="Рисунок 25" descr="ь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75" y="1979506"/>
            <a:ext cx="1909694" cy="1377485"/>
          </a:xfrm>
          <a:prstGeom prst="rect">
            <a:avLst/>
          </a:prstGeom>
          <a:noFill/>
        </p:spPr>
      </p:pic>
      <p:sp>
        <p:nvSpPr>
          <p:cNvPr id="6146" name="AutoShape 2" descr="Ð ÐµÐ·ÑÐ»ÑÑÐ°Ñ Ð¿Ð¾ÑÑÐºÑ Ð·Ð¾Ð±ÑÐ°Ð¶ÐµÐ½Ñ Ð·Ð° Ð·Ð°Ð¿Ð¸ÑÐ¾Ð¼ &quot;ÐºÐ°ÑÑÐ¸Ð½ÐºÐ° ÑÑÐ¾Ð½ÑÐ¶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48" name="AutoShape 4" descr="Ð ÐµÐ·ÑÐ»ÑÑÐ°Ñ Ð¿Ð¾ÑÑÐºÑ Ð·Ð¾Ð±ÑÐ°Ð¶ÐµÐ½Ñ Ð·Ð° Ð·Ð°Ð¿Ð¸ÑÐ¾Ð¼ &quot;ÐºÐ°ÑÑÐ¸Ð½ÐºÐ° ÑÑÐ¾Ð½ÑÐ¶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0" name="AutoShape 6" descr="Ð¡ÑÐ¾Ð½ÑÐ¶ÐºÐ° ÐÑ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20081" t="44099" r="63382" b="28601"/>
          <a:stretch>
            <a:fillRect/>
          </a:stretch>
        </p:blipFill>
        <p:spPr bwMode="auto">
          <a:xfrm>
            <a:off x="6300194" y="3763324"/>
            <a:ext cx="2664294" cy="24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Письмо  сполучення букв  </a:t>
            </a:r>
            <a:r>
              <a:rPr lang="uk-UA" b="1" i="1" dirty="0" err="1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ьо</a:t>
            </a:r>
            <a:endParaRPr lang="uk-UA" i="1" dirty="0">
              <a:solidFill>
                <a:srgbClr val="99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2" descr="107855655_large_Kalligrafiya_0026_novuyy_razmer_novuyy_raz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1584176" cy="1700091"/>
          </a:xfrm>
          <a:prstGeom prst="rect">
            <a:avLst/>
          </a:prstGeom>
          <a:noFill/>
        </p:spPr>
      </p:pic>
      <p:pic>
        <p:nvPicPr>
          <p:cNvPr id="5" name="Рисунок 21" descr="107855667_large_Kalligrafiya_0038_novuyy_razmer_novuyy_raz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564904"/>
            <a:ext cx="327472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Конструювання і читання слів зі сполученням букв  </a:t>
            </a:r>
            <a:r>
              <a:rPr lang="uk-UA" b="1" i="1" dirty="0" err="1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ьо</a:t>
            </a:r>
            <a:r>
              <a:rPr lang="uk-UA" b="1" i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dirty="0">
              <a:solidFill>
                <a:srgbClr val="99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D:\ЦЕПОВА. ВСЁ\2. РАНОК\0. ОНОВЛЕНИЙ   КОМПЛЕКТ БУКВАР +++\2. МАТЕРІАЛИ ДО  БУКВАРЯ\2. БУКВАРНИЙ ПЕРІОД\3. БУКВИ ПАРНИХ ПР.  УРОКИ № 38-54\ЬО\5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536504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Читання «ланцюжка» слів</a:t>
            </a:r>
            <a:r>
              <a:rPr lang="uk-UA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869160"/>
            <a:ext cx="8363272" cy="146876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Прочитайте слова. </a:t>
            </a:r>
            <a:endParaRPr lang="en-US" b="1" dirty="0" smtClean="0">
              <a:solidFill>
                <a:srgbClr val="99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uk-UA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Складіть із ними речення.</a:t>
            </a:r>
            <a:endParaRPr lang="uk-UA" dirty="0">
              <a:solidFill>
                <a:srgbClr val="99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15616" y="2420888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+ ЛЬО  + ТИ = 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 + ЛЬО + ВА + НА =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ESCOLA &amp; FORMATURA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241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Відгадайте ребус</vt:lpstr>
      <vt:lpstr>Вивчаємо прислів’я про пісню</vt:lpstr>
      <vt:lpstr>Повторення вивченого про «роботу» букви ь </vt:lpstr>
      <vt:lpstr>Звуко-буквений аналіз слів </vt:lpstr>
      <vt:lpstr>Графічний аналіз сполучення  букв  ьо </vt:lpstr>
      <vt:lpstr>Презентация PowerPoint</vt:lpstr>
      <vt:lpstr>Письмо  сполучення букв  ьо</vt:lpstr>
      <vt:lpstr>Конструювання і читання слів зі сполученням букв  ьо  </vt:lpstr>
      <vt:lpstr>Читання «ланцюжка» слів </vt:lpstr>
      <vt:lpstr>Презентация PowerPoint</vt:lpstr>
      <vt:lpstr>Розгляньте світлини.  Що вони розповідають про льон? </vt:lpstr>
      <vt:lpstr>Поєднайте слова у стовпчиках, відповідаючи на запитання  «Хто про що любить співати?» </vt:lpstr>
      <vt:lpstr>Відгадайте загадку </vt:lpstr>
      <vt:lpstr>Народна пісня  «Ой, по горі льон, льон»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Admin</cp:lastModifiedBy>
  <cp:revision>58</cp:revision>
  <dcterms:modified xsi:type="dcterms:W3CDTF">2020-04-05T19:26:57Z</dcterms:modified>
</cp:coreProperties>
</file>