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1.jpeg" ContentType="image/jpeg"/>
  <Override PartName="/ppt/media/image17.jpeg" ContentType="image/jpeg"/>
  <Override PartName="/ppt/media/image3.png" ContentType="image/png"/>
  <Override PartName="/ppt/media/image2.png" ContentType="image/png"/>
  <Override PartName="/ppt/media/image4.png" ContentType="image/png"/>
  <Override PartName="/ppt/media/image5.png" ContentType="image/png"/>
  <Override PartName="/ppt/media/image6.png" ContentType="image/png"/>
  <Override PartName="/ppt/media/image8.jpeg" ContentType="image/jpeg"/>
  <Override PartName="/ppt/media/image7.png" ContentType="image/png"/>
  <Override PartName="/ppt/media/image9.png" ContentType="image/png"/>
  <Override PartName="/ppt/media/image10.png" ContentType="image/png"/>
  <Override PartName="/ppt/media/image11.png" ContentType="image/png"/>
  <Override PartName="/ppt/media/image12.jpeg" ContentType="image/jpeg"/>
  <Override PartName="/ppt/media/image13.png" ContentType="image/png"/>
  <Override PartName="/ppt/media/image14.png" ContentType="image/png"/>
  <Override PartName="/ppt/media/image15.png" ContentType="image/png"/>
  <Override PartName="/ppt/media/image16.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35"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36"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3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40"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41"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43"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44"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45"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46"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47"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48"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58"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60"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62"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6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5"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6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6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6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4"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7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73"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7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7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77"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79"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80"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8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8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8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85"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87"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88"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89"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90"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91"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92"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0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03"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0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0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6"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1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1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11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14"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1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16"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1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1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20"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22"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123"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2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2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2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128"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30"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131"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132"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133"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134"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135"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8"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9"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4"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25"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27"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3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3"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jpe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slideLayout" Target="../slideLayouts/slideLayout22.xml"/><Relationship Id="rId16" Type="http://schemas.openxmlformats.org/officeDocument/2006/relationships/slideLayout" Target="../slideLayouts/slideLayout23.xml"/><Relationship Id="rId17"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2.jpe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0" name="Group 1"/>
          <p:cNvGrpSpPr/>
          <p:nvPr/>
        </p:nvGrpSpPr>
        <p:grpSpPr>
          <a:xfrm>
            <a:off x="-15840" y="0"/>
            <a:ext cx="12228480" cy="6854760"/>
            <a:chOff x="-15840" y="0"/>
            <a:chExt cx="12228480" cy="6854760"/>
          </a:xfrm>
        </p:grpSpPr>
        <p:pic>
          <p:nvPicPr>
            <p:cNvPr id="1" name="Picture 7" descr="HD-PanelContent.png"/>
            <p:cNvPicPr/>
            <p:nvPr/>
          </p:nvPicPr>
          <p:blipFill>
            <a:blip r:embed="rId3"/>
            <a:stretch/>
          </p:blipFill>
          <p:spPr>
            <a:xfrm>
              <a:off x="0" y="0"/>
              <a:ext cx="12187440" cy="6854760"/>
            </a:xfrm>
            <a:prstGeom prst="rect">
              <a:avLst/>
            </a:prstGeom>
            <a:ln w="0">
              <a:noFill/>
            </a:ln>
          </p:spPr>
        </p:pic>
        <p:sp>
          <p:nvSpPr>
            <p:cNvPr id="2" name="CustomShape 2"/>
            <p:cNvSpPr/>
            <p:nvPr/>
          </p:nvSpPr>
          <p:spPr>
            <a:xfrm>
              <a:off x="608040" y="609480"/>
              <a:ext cx="10971360" cy="5637240"/>
            </a:xfrm>
            <a:prstGeom prst="rect">
              <a:avLst/>
            </a:prstGeom>
            <a:noFill/>
            <a:ln w="15875">
              <a:solidFill>
                <a:srgbClr val="829826"/>
              </a:solidFill>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3" name="Picture 9" descr="HDRibbonContent-UniformTrim.png"/>
            <p:cNvPicPr/>
            <p:nvPr/>
          </p:nvPicPr>
          <p:blipFill>
            <a:blip r:embed="rId4"/>
            <a:stretch/>
          </p:blipFill>
          <p:spPr>
            <a:xfrm>
              <a:off x="-15840" y="3153960"/>
              <a:ext cx="775800" cy="605160"/>
            </a:xfrm>
            <a:prstGeom prst="rect">
              <a:avLst/>
            </a:prstGeom>
            <a:ln w="0">
              <a:noFill/>
            </a:ln>
          </p:spPr>
        </p:pic>
        <p:pic>
          <p:nvPicPr>
            <p:cNvPr id="4" name="Picture 10" descr="HDRibbonContent-UniformTrim.png"/>
            <p:cNvPicPr/>
            <p:nvPr/>
          </p:nvPicPr>
          <p:blipFill>
            <a:blip r:embed="rId5"/>
            <a:stretch/>
          </p:blipFill>
          <p:spPr>
            <a:xfrm>
              <a:off x="11436840" y="3153960"/>
              <a:ext cx="775800" cy="605160"/>
            </a:xfrm>
            <a:prstGeom prst="rect">
              <a:avLst/>
            </a:prstGeom>
            <a:ln w="0">
              <a:noFill/>
            </a:ln>
          </p:spPr>
        </p:pic>
      </p:grpSp>
      <p:grpSp>
        <p:nvGrpSpPr>
          <p:cNvPr id="5" name="Group 3"/>
          <p:cNvGrpSpPr/>
          <p:nvPr/>
        </p:nvGrpSpPr>
        <p:grpSpPr>
          <a:xfrm>
            <a:off x="-16920" y="0"/>
            <a:ext cx="12229560" cy="6854760"/>
            <a:chOff x="-16920" y="0"/>
            <a:chExt cx="12229560" cy="6854760"/>
          </a:xfrm>
        </p:grpSpPr>
        <p:pic>
          <p:nvPicPr>
            <p:cNvPr id="6" name="Picture 15" descr="HD-PanelTitleR1.png"/>
            <p:cNvPicPr/>
            <p:nvPr/>
          </p:nvPicPr>
          <p:blipFill>
            <a:blip r:embed="rId6"/>
            <a:stretch/>
          </p:blipFill>
          <p:spPr>
            <a:xfrm>
              <a:off x="0" y="0"/>
              <a:ext cx="12187440" cy="6854760"/>
            </a:xfrm>
            <a:prstGeom prst="rect">
              <a:avLst/>
            </a:prstGeom>
            <a:ln w="0">
              <a:noFill/>
            </a:ln>
          </p:spPr>
        </p:pic>
        <p:sp>
          <p:nvSpPr>
            <p:cNvPr id="7" name="CustomShape 4"/>
            <p:cNvSpPr/>
            <p:nvPr/>
          </p:nvSpPr>
          <p:spPr>
            <a:xfrm>
              <a:off x="2328480" y="1540800"/>
              <a:ext cx="7542360" cy="3834000"/>
            </a:xfrm>
            <a:prstGeom prst="rect">
              <a:avLst/>
            </a:prstGeom>
            <a:noFill/>
            <a:ln w="15875">
              <a:solidFill>
                <a:srgbClr val="829826"/>
              </a:solidFill>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8" name="Picture 16" descr="HDRibbonTitle-UniformTrim.png"/>
            <p:cNvPicPr/>
            <p:nvPr/>
          </p:nvPicPr>
          <p:blipFill>
            <a:blip r:embed="rId7"/>
            <a:stretch/>
          </p:blipFill>
          <p:spPr>
            <a:xfrm>
              <a:off x="-16920" y="3147480"/>
              <a:ext cx="2476440" cy="611280"/>
            </a:xfrm>
            <a:prstGeom prst="rect">
              <a:avLst/>
            </a:prstGeom>
            <a:ln w="0">
              <a:noFill/>
            </a:ln>
          </p:spPr>
        </p:pic>
        <p:pic>
          <p:nvPicPr>
            <p:cNvPr id="9" name="Picture 19" descr="HDRibbonTitle-UniformTrim.png"/>
            <p:cNvPicPr/>
            <p:nvPr/>
          </p:nvPicPr>
          <p:blipFill>
            <a:blip r:embed="rId8"/>
            <a:stretch/>
          </p:blipFill>
          <p:spPr>
            <a:xfrm>
              <a:off x="9736200" y="3147480"/>
              <a:ext cx="2476440" cy="611280"/>
            </a:xfrm>
            <a:prstGeom prst="rect">
              <a:avLst/>
            </a:prstGeom>
            <a:ln w="0">
              <a:noFill/>
            </a:ln>
          </p:spPr>
        </p:pic>
      </p:grpSp>
      <p:sp>
        <p:nvSpPr>
          <p:cNvPr id="10" name="Line 5"/>
          <p:cNvSpPr/>
          <p:nvPr/>
        </p:nvSpPr>
        <p:spPr>
          <a:xfrm>
            <a:off x="2692080" y="3521880"/>
            <a:ext cx="6815880" cy="0"/>
          </a:xfrm>
          <a:prstGeom prst="line">
            <a:avLst/>
          </a:prstGeom>
          <a:ln>
            <a:round/>
          </a:ln>
        </p:spPr>
        <p:style>
          <a:lnRef idx="2">
            <a:schemeClr val="accent1"/>
          </a:lnRef>
          <a:fillRef idx="0">
            <a:schemeClr val="accent1"/>
          </a:fillRef>
          <a:effectRef idx="1">
            <a:schemeClr val="accent1"/>
          </a:effectRef>
          <a:fontRef idx="minor"/>
        </p:style>
      </p:sp>
      <p:sp>
        <p:nvSpPr>
          <p:cNvPr id="11" name="PlaceHolder 6"/>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Для правки текста заглавия щёлкните мышью</a:t>
            </a:r>
            <a:endParaRPr b="0" lang="en-US" sz="4400" spc="-1" strike="noStrike">
              <a:latin typeface="Arial"/>
            </a:endParaRPr>
          </a:p>
        </p:txBody>
      </p:sp>
      <p:sp>
        <p:nvSpPr>
          <p:cNvPr id="12" name="PlaceHolder 7"/>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Для правки структуры щёлкните мышью</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Второй уровень структуры</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Третий уровень структуры</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Четвёртый уровень структуры</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Пятый уровень структуры</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Шестой уровень структуры</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Седьмой уровень структуры</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49" name="Group 1"/>
          <p:cNvGrpSpPr/>
          <p:nvPr/>
        </p:nvGrpSpPr>
        <p:grpSpPr>
          <a:xfrm>
            <a:off x="-15840" y="0"/>
            <a:ext cx="12228480" cy="6854760"/>
            <a:chOff x="-15840" y="0"/>
            <a:chExt cx="12228480" cy="6854760"/>
          </a:xfrm>
        </p:grpSpPr>
        <p:pic>
          <p:nvPicPr>
            <p:cNvPr id="50" name="Picture 7" descr="HD-PanelContent.png"/>
            <p:cNvPicPr/>
            <p:nvPr/>
          </p:nvPicPr>
          <p:blipFill>
            <a:blip r:embed="rId3"/>
            <a:stretch/>
          </p:blipFill>
          <p:spPr>
            <a:xfrm>
              <a:off x="0" y="0"/>
              <a:ext cx="12187440" cy="6854760"/>
            </a:xfrm>
            <a:prstGeom prst="rect">
              <a:avLst/>
            </a:prstGeom>
            <a:ln w="0">
              <a:noFill/>
            </a:ln>
          </p:spPr>
        </p:pic>
        <p:sp>
          <p:nvSpPr>
            <p:cNvPr id="51" name="CustomShape 2"/>
            <p:cNvSpPr/>
            <p:nvPr/>
          </p:nvSpPr>
          <p:spPr>
            <a:xfrm>
              <a:off x="608040" y="609480"/>
              <a:ext cx="10971360" cy="5637240"/>
            </a:xfrm>
            <a:prstGeom prst="rect">
              <a:avLst/>
            </a:prstGeom>
            <a:noFill/>
            <a:ln w="15875">
              <a:solidFill>
                <a:srgbClr val="829826"/>
              </a:solidFill>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52" name="Picture 9" descr="HDRibbonContent-UniformTrim.png"/>
            <p:cNvPicPr/>
            <p:nvPr/>
          </p:nvPicPr>
          <p:blipFill>
            <a:blip r:embed="rId4"/>
            <a:stretch/>
          </p:blipFill>
          <p:spPr>
            <a:xfrm>
              <a:off x="-15840" y="3153960"/>
              <a:ext cx="775800" cy="605160"/>
            </a:xfrm>
            <a:prstGeom prst="rect">
              <a:avLst/>
            </a:prstGeom>
            <a:ln w="0">
              <a:noFill/>
            </a:ln>
          </p:spPr>
        </p:pic>
        <p:pic>
          <p:nvPicPr>
            <p:cNvPr id="53" name="Picture 10" descr="HDRibbonContent-UniformTrim.png"/>
            <p:cNvPicPr/>
            <p:nvPr/>
          </p:nvPicPr>
          <p:blipFill>
            <a:blip r:embed="rId5"/>
            <a:stretch/>
          </p:blipFill>
          <p:spPr>
            <a:xfrm>
              <a:off x="11436840" y="3153960"/>
              <a:ext cx="775800" cy="605160"/>
            </a:xfrm>
            <a:prstGeom prst="rect">
              <a:avLst/>
            </a:prstGeom>
            <a:ln w="0">
              <a:noFill/>
            </a:ln>
          </p:spPr>
        </p:pic>
      </p:grpSp>
      <p:sp>
        <p:nvSpPr>
          <p:cNvPr id="54" name="Line 3"/>
          <p:cNvSpPr/>
          <p:nvPr/>
        </p:nvSpPr>
        <p:spPr>
          <a:xfrm>
            <a:off x="1396080" y="2421360"/>
            <a:ext cx="9407160" cy="0"/>
          </a:xfrm>
          <a:prstGeom prst="line">
            <a:avLst/>
          </a:prstGeom>
          <a:ln>
            <a:round/>
          </a:ln>
        </p:spPr>
        <p:style>
          <a:lnRef idx="2">
            <a:schemeClr val="accent1"/>
          </a:lnRef>
          <a:fillRef idx="0">
            <a:schemeClr val="accent1"/>
          </a:fillRef>
          <a:effectRef idx="1">
            <a:schemeClr val="accent1"/>
          </a:effectRef>
          <a:fontRef idx="minor"/>
        </p:style>
      </p:sp>
      <p:sp>
        <p:nvSpPr>
          <p:cNvPr id="55" name="PlaceHolder 4"/>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Для правки текста заглавия щёлкните мышью</a:t>
            </a:r>
            <a:endParaRPr b="0" lang="en-US" sz="4400" spc="-1" strike="noStrike">
              <a:latin typeface="Arial"/>
            </a:endParaRPr>
          </a:p>
        </p:txBody>
      </p:sp>
      <p:sp>
        <p:nvSpPr>
          <p:cNvPr id="5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Для правки структуры щёлкните мышью</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Второй уровень структуры</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Третий уровень структуры</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Четвёртый уровень структуры</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Пятый уровень структуры</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Шестой уровень структуры</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Седьмой уровень структуры</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93" name="Group 1"/>
          <p:cNvGrpSpPr/>
          <p:nvPr/>
        </p:nvGrpSpPr>
        <p:grpSpPr>
          <a:xfrm>
            <a:off x="-15840" y="0"/>
            <a:ext cx="12228480" cy="6854760"/>
            <a:chOff x="-15840" y="0"/>
            <a:chExt cx="12228480" cy="6854760"/>
          </a:xfrm>
        </p:grpSpPr>
        <p:pic>
          <p:nvPicPr>
            <p:cNvPr id="94" name="Picture 7" descr="HD-PanelContent.png"/>
            <p:cNvPicPr/>
            <p:nvPr/>
          </p:nvPicPr>
          <p:blipFill>
            <a:blip r:embed="rId3"/>
            <a:stretch/>
          </p:blipFill>
          <p:spPr>
            <a:xfrm>
              <a:off x="0" y="0"/>
              <a:ext cx="12187440" cy="6854760"/>
            </a:xfrm>
            <a:prstGeom prst="rect">
              <a:avLst/>
            </a:prstGeom>
            <a:ln w="0">
              <a:noFill/>
            </a:ln>
          </p:spPr>
        </p:pic>
        <p:sp>
          <p:nvSpPr>
            <p:cNvPr id="95" name="CustomShape 2"/>
            <p:cNvSpPr/>
            <p:nvPr/>
          </p:nvSpPr>
          <p:spPr>
            <a:xfrm>
              <a:off x="608040" y="609480"/>
              <a:ext cx="10971360" cy="5637240"/>
            </a:xfrm>
            <a:prstGeom prst="rect">
              <a:avLst/>
            </a:prstGeom>
            <a:noFill/>
            <a:ln w="15875">
              <a:solidFill>
                <a:srgbClr val="829826"/>
              </a:solidFill>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96" name="Picture 9" descr="HDRibbonContent-UniformTrim.png"/>
            <p:cNvPicPr/>
            <p:nvPr/>
          </p:nvPicPr>
          <p:blipFill>
            <a:blip r:embed="rId4"/>
            <a:stretch/>
          </p:blipFill>
          <p:spPr>
            <a:xfrm>
              <a:off x="-15840" y="3153960"/>
              <a:ext cx="775800" cy="605160"/>
            </a:xfrm>
            <a:prstGeom prst="rect">
              <a:avLst/>
            </a:prstGeom>
            <a:ln w="0">
              <a:noFill/>
            </a:ln>
          </p:spPr>
        </p:pic>
        <p:pic>
          <p:nvPicPr>
            <p:cNvPr id="97" name="Picture 10" descr="HDRibbonContent-UniformTrim.png"/>
            <p:cNvPicPr/>
            <p:nvPr/>
          </p:nvPicPr>
          <p:blipFill>
            <a:blip r:embed="rId5"/>
            <a:stretch/>
          </p:blipFill>
          <p:spPr>
            <a:xfrm>
              <a:off x="11436840" y="3153960"/>
              <a:ext cx="775800" cy="605160"/>
            </a:xfrm>
            <a:prstGeom prst="rect">
              <a:avLst/>
            </a:prstGeom>
            <a:ln w="0">
              <a:noFill/>
            </a:ln>
          </p:spPr>
        </p:pic>
      </p:grpSp>
      <p:sp>
        <p:nvSpPr>
          <p:cNvPr id="98" name="PlaceHolder 3"/>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Для правки текста заглавия щёлкните мышью</a:t>
            </a:r>
            <a:endParaRPr b="0" lang="en-US" sz="4400" spc="-1" strike="noStrike">
              <a:latin typeface="Arial"/>
            </a:endParaRPr>
          </a:p>
        </p:txBody>
      </p:sp>
      <p:sp>
        <p:nvSpPr>
          <p:cNvPr id="99" name="PlaceHolder 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Для правки структуры щёлкните мышью</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Второй уровень структуры</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Третий уровень структуры</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Четвёртый уровень структуры</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Пятый уровень структуры</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Шестой уровень структуры</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Седьмой уровень структуры</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2692440" y="1871280"/>
            <a:ext cx="6814080" cy="1514160"/>
          </a:xfrm>
          <a:prstGeom prst="rect">
            <a:avLst/>
          </a:prstGeom>
          <a:noFill/>
          <a:ln w="0">
            <a:noFill/>
          </a:ln>
        </p:spPr>
        <p:style>
          <a:lnRef idx="0"/>
          <a:fillRef idx="0"/>
          <a:effectRef idx="0"/>
          <a:fontRef idx="minor"/>
        </p:style>
        <p:txBody>
          <a:bodyPr lIns="90000" rIns="90000" tIns="45000" bIns="45000" anchor="b">
            <a:noAutofit/>
          </a:bodyPr>
          <a:p>
            <a:pPr algn="ctr">
              <a:lnSpc>
                <a:spcPct val="100000"/>
              </a:lnSpc>
            </a:pPr>
            <a:r>
              <a:rPr b="0" lang="uk-UA" sz="5400" spc="-1" strike="noStrike">
                <a:solidFill>
                  <a:srgbClr val="262626"/>
                </a:solidFill>
                <a:latin typeface="Garamond"/>
                <a:ea typeface="DejaVu Sans"/>
              </a:rPr>
              <a:t>Декоративна тарілка</a:t>
            </a:r>
            <a:endParaRPr b="0" lang="en-US" sz="5400" spc="-1" strike="noStrike">
              <a:latin typeface="Arial"/>
            </a:endParaRPr>
          </a:p>
        </p:txBody>
      </p:sp>
      <p:sp>
        <p:nvSpPr>
          <p:cNvPr id="137" name="CustomShape 2"/>
          <p:cNvSpPr/>
          <p:nvPr/>
        </p:nvSpPr>
        <p:spPr>
          <a:xfrm>
            <a:off x="2692440" y="3657600"/>
            <a:ext cx="6814080" cy="1319400"/>
          </a:xfrm>
          <a:prstGeom prst="rect">
            <a:avLst/>
          </a:prstGeom>
          <a:noFill/>
          <a:ln w="0">
            <a:noFill/>
          </a:ln>
        </p:spPr>
        <p:style>
          <a:lnRef idx="0"/>
          <a:fillRef idx="0"/>
          <a:effectRef idx="0"/>
          <a:fontRef idx="minor"/>
        </p:style>
        <p:txBody>
          <a:bodyPr lIns="90000" rIns="90000" tIns="45000" bIns="45000">
            <a:noAutofit/>
          </a:bodyPr>
          <a:p>
            <a:pPr algn="ctr">
              <a:lnSpc>
                <a:spcPct val="100000"/>
              </a:lnSpc>
              <a:spcBef>
                <a:spcPts val="420"/>
              </a:spcBef>
              <a:spcAft>
                <a:spcPts val="601"/>
              </a:spcAft>
              <a:tabLst>
                <a:tab algn="l" pos="0"/>
              </a:tabLst>
            </a:pPr>
            <a:r>
              <a:rPr b="0" lang="uk-UA" sz="2100" spc="-1" strike="noStrike">
                <a:solidFill>
                  <a:srgbClr val="000000"/>
                </a:solidFill>
                <a:latin typeface="Garamond"/>
                <a:ea typeface="DejaVu Sans"/>
              </a:rPr>
              <a:t>Технологія виготовлення основи-пап’є-маше</a:t>
            </a:r>
            <a:endParaRPr b="0" lang="en-US" sz="2100" spc="-1" strike="noStrike">
              <a:latin typeface="Arial"/>
            </a:endParaRPr>
          </a:p>
          <a:p>
            <a:pPr algn="ctr">
              <a:lnSpc>
                <a:spcPct val="100000"/>
              </a:lnSpc>
              <a:spcBef>
                <a:spcPts val="420"/>
              </a:spcBef>
              <a:spcAft>
                <a:spcPts val="601"/>
              </a:spcAft>
              <a:tabLst>
                <a:tab algn="l" pos="0"/>
              </a:tabLst>
            </a:pPr>
            <a:r>
              <a:rPr b="0" lang="uk-UA" sz="2100" spc="-1" strike="noStrike">
                <a:solidFill>
                  <a:srgbClr val="000000"/>
                </a:solidFill>
                <a:latin typeface="Garamond"/>
                <a:ea typeface="DejaVu Sans"/>
              </a:rPr>
              <a:t>Технологія оздоблення-пейп-арт</a:t>
            </a:r>
            <a:endParaRPr b="0" lang="en-US" sz="2100" spc="-1" strike="noStrike">
              <a:latin typeface="Arial"/>
            </a:endParaRPr>
          </a:p>
        </p:txBody>
      </p:sp>
    </p:spTree>
  </p:cSld>
  <p:transition spd="slow">
    <p:push dir="u"/>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4022640" y="916920"/>
            <a:ext cx="3599640" cy="36396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Garamond"/>
                <a:ea typeface="DejaVu Sans"/>
              </a:rPr>
              <a:t>Як зробити тарілку з пап’є-маше</a:t>
            </a:r>
            <a:endParaRPr b="0" lang="en-US" sz="1800" spc="-1" strike="noStrike">
              <a:latin typeface="Arial"/>
            </a:endParaRPr>
          </a:p>
        </p:txBody>
      </p:sp>
      <p:pic>
        <p:nvPicPr>
          <p:cNvPr id="139" name="Picture 6" descr="http://womanday.in.ua/images3/b5c98d1af9c4141fa755f8ce334160b31369838_l.jpg"/>
          <p:cNvPicPr/>
          <p:nvPr/>
        </p:nvPicPr>
        <p:blipFill>
          <a:blip r:embed="rId1"/>
          <a:stretch/>
        </p:blipFill>
        <p:spPr>
          <a:xfrm>
            <a:off x="915480" y="1711080"/>
            <a:ext cx="4761000" cy="2360880"/>
          </a:xfrm>
          <a:prstGeom prst="rect">
            <a:avLst/>
          </a:prstGeom>
          <a:ln w="0">
            <a:noFill/>
          </a:ln>
        </p:spPr>
      </p:pic>
      <p:sp>
        <p:nvSpPr>
          <p:cNvPr id="140" name="CustomShape 2"/>
          <p:cNvSpPr/>
          <p:nvPr/>
        </p:nvSpPr>
        <p:spPr>
          <a:xfrm>
            <a:off x="6282000" y="1605960"/>
            <a:ext cx="5140440" cy="25585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Garamond"/>
                <a:ea typeface="DejaVu Sans"/>
              </a:rPr>
              <a:t>Пап’є-маше це відносно нескладна і доступна технологія для виготовлення предметів найрізноманітніших складних і простих форм. Основні зусилля доведеться затратити для того, щоб подрібнити газету, оскільки шматочки повинні бути невеликими за розміром. А також потрібно терпіння при наклеюванні підготовлених шматочків, т. к. не повинно утворюватися складочок і заломів.</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3099240" y="703080"/>
            <a:ext cx="6088320" cy="36396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Garamond"/>
                <a:ea typeface="DejaVu Sans"/>
              </a:rPr>
              <a:t>Покрокова інструкція, Як зробити тарілку з пап’є-маше:</a:t>
            </a:r>
            <a:endParaRPr b="0" lang="en-US" sz="1800" spc="-1" strike="noStrike">
              <a:latin typeface="Arial"/>
            </a:endParaRPr>
          </a:p>
        </p:txBody>
      </p:sp>
      <p:pic>
        <p:nvPicPr>
          <p:cNvPr id="142" name="Picture 2" descr="http://womanday.in.ua/images3/fbe7ef9643c6dafb38da10ddb4276d531577262_i.jpg"/>
          <p:cNvPicPr/>
          <p:nvPr/>
        </p:nvPicPr>
        <p:blipFill>
          <a:blip r:embed="rId1"/>
          <a:stretch/>
        </p:blipFill>
        <p:spPr>
          <a:xfrm>
            <a:off x="820440" y="1198800"/>
            <a:ext cx="3380040" cy="2256120"/>
          </a:xfrm>
          <a:prstGeom prst="rect">
            <a:avLst/>
          </a:prstGeom>
          <a:ln w="0">
            <a:noFill/>
          </a:ln>
        </p:spPr>
      </p:pic>
      <p:sp>
        <p:nvSpPr>
          <p:cNvPr id="143" name="CustomShape 2"/>
          <p:cNvSpPr/>
          <p:nvPr/>
        </p:nvSpPr>
        <p:spPr>
          <a:xfrm>
            <a:off x="4603680" y="1486800"/>
            <a:ext cx="5061240" cy="11869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Garamond"/>
                <a:ea typeface="DejaVu Sans"/>
              </a:rPr>
              <a:t>Крок 1</a:t>
            </a:r>
            <a:endParaRPr b="0" lang="en-US" sz="1800" spc="-1" strike="noStrike">
              <a:latin typeface="Arial"/>
            </a:endParaRPr>
          </a:p>
          <a:p>
            <a:pPr>
              <a:lnSpc>
                <a:spcPct val="100000"/>
              </a:lnSpc>
            </a:pPr>
            <a:r>
              <a:rPr b="0" lang="ru-RU" sz="1800" spc="-1" strike="noStrike">
                <a:solidFill>
                  <a:srgbClr val="000000"/>
                </a:solidFill>
                <a:latin typeface="Garamond"/>
                <a:ea typeface="DejaVu Sans"/>
              </a:rPr>
              <a:t>Підготуйте тарілку-основу, найпростішу і дешеву туалетний папір, воду, клей ПВА, газети різного виду.</a:t>
            </a:r>
            <a:endParaRPr b="0" lang="en-US" sz="1800" spc="-1" strike="noStrike">
              <a:latin typeface="Arial"/>
            </a:endParaRPr>
          </a:p>
        </p:txBody>
      </p:sp>
      <p:sp>
        <p:nvSpPr>
          <p:cNvPr id="144" name="CustomShape 3"/>
          <p:cNvSpPr/>
          <p:nvPr/>
        </p:nvSpPr>
        <p:spPr>
          <a:xfrm>
            <a:off x="1254960" y="3881880"/>
            <a:ext cx="4075920" cy="14612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Garamond"/>
                <a:ea typeface="DejaVu Sans"/>
              </a:rPr>
              <a:t>Крок 2</a:t>
            </a:r>
            <a:endParaRPr b="0" lang="en-US" sz="1800" spc="-1" strike="noStrike">
              <a:latin typeface="Arial"/>
            </a:endParaRPr>
          </a:p>
          <a:p>
            <a:pPr>
              <a:lnSpc>
                <a:spcPct val="100000"/>
              </a:lnSpc>
            </a:pPr>
            <a:r>
              <a:rPr b="0" lang="ru-RU" sz="1800" spc="-1" strike="noStrike">
                <a:solidFill>
                  <a:srgbClr val="000000"/>
                </a:solidFill>
                <a:latin typeface="Garamond"/>
                <a:ea typeface="DejaVu Sans"/>
              </a:rPr>
              <a:t>Туалетний папір нарвете невеликими шматочками. Шматочки змочуйте водою і “наклеюйте” на тарілку з будь-якого боку.</a:t>
            </a:r>
            <a:endParaRPr b="0" lang="en-US" sz="1800" spc="-1" strike="noStrike">
              <a:latin typeface="Arial"/>
            </a:endParaRPr>
          </a:p>
        </p:txBody>
      </p:sp>
      <p:pic>
        <p:nvPicPr>
          <p:cNvPr id="145" name="Picture 4" descr="http://womanday.in.ua/images3/45a8cde06b3193991aeaa0838f0a29b41774609_i.jpg"/>
          <p:cNvPicPr/>
          <p:nvPr/>
        </p:nvPicPr>
        <p:blipFill>
          <a:blip r:embed="rId2"/>
          <a:stretch/>
        </p:blipFill>
        <p:spPr>
          <a:xfrm>
            <a:off x="6140880" y="3633480"/>
            <a:ext cx="3380040" cy="22561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CustomShape 1"/>
          <p:cNvSpPr/>
          <p:nvPr/>
        </p:nvSpPr>
        <p:spPr>
          <a:xfrm>
            <a:off x="4300920" y="-197640"/>
            <a:ext cx="3588120" cy="851040"/>
          </a:xfrm>
          <a:prstGeom prst="rect">
            <a:avLst/>
          </a:prstGeom>
          <a:noFill/>
          <a:ln w="9525">
            <a:noFill/>
          </a:ln>
        </p:spPr>
        <p:style>
          <a:lnRef idx="0"/>
          <a:fillRef idx="0"/>
          <a:effectRef idx="0"/>
          <a:fontRef idx="minor"/>
        </p:style>
        <p:txBody>
          <a:bodyPr wrap="none" lIns="90000" rIns="90000" tIns="45000" bIns="45000" anchor="ctr">
            <a:spAutoFit/>
          </a:bodyPr>
          <a:p>
            <a:pPr algn="just">
              <a:lnSpc>
                <a:spcPct val="100000"/>
              </a:lnSpc>
              <a:tabLst>
                <a:tab algn="l" pos="0"/>
              </a:tabLst>
            </a:pPr>
            <a:r>
              <a:rPr b="0" lang="ru-RU" sz="1000" spc="-1" strike="noStrike">
                <a:solidFill>
                  <a:srgbClr val="646464"/>
                </a:solidFill>
                <a:latin typeface="Noto Sans"/>
                <a:ea typeface="DejaVu Sans"/>
              </a:rPr>
              <a:t>Крок 3</a:t>
            </a:r>
            <a:endParaRPr b="0" lang="en-US" sz="1000" spc="-1" strike="noStrike">
              <a:latin typeface="Arial"/>
            </a:endParaRPr>
          </a:p>
          <a:p>
            <a:pPr algn="just">
              <a:lnSpc>
                <a:spcPct val="100000"/>
              </a:lnSpc>
              <a:tabLst>
                <a:tab algn="l" pos="0"/>
              </a:tabLst>
            </a:pPr>
            <a:r>
              <a:rPr b="0" lang="ru-RU" sz="1000" spc="-1" strike="noStrike">
                <a:solidFill>
                  <a:srgbClr val="646464"/>
                </a:solidFill>
                <a:latin typeface="Noto Sans"/>
                <a:ea typeface="DejaVu Sans"/>
              </a:rPr>
              <a:t>Досить нанести 2-3 шари паперу.</a:t>
            </a:r>
            <a:endParaRPr b="0" lang="en-US" sz="1000" spc="-1" strike="noStrike">
              <a:latin typeface="Arial"/>
            </a:endParaRPr>
          </a:p>
          <a:p>
            <a:pPr algn="just">
              <a:lnSpc>
                <a:spcPct val="100000"/>
              </a:lnSpc>
              <a:tabLst>
                <a:tab algn="l" pos="0"/>
              </a:tabLst>
            </a:pPr>
            <a:r>
              <a:rPr b="0" lang="ru-RU" sz="1000" spc="-1" strike="noStrike">
                <a:solidFill>
                  <a:srgbClr val="646464"/>
                </a:solidFill>
                <a:latin typeface="Noto Sans"/>
                <a:ea typeface="DejaVu Sans"/>
              </a:rPr>
              <a:t>  </a:t>
            </a:r>
            <a:endParaRPr b="0" lang="en-US" sz="1000" spc="-1" strike="noStrike">
              <a:latin typeface="Arial"/>
            </a:endParaRPr>
          </a:p>
          <a:p>
            <a:pPr algn="just">
              <a:lnSpc>
                <a:spcPct val="100000"/>
              </a:lnSpc>
              <a:tabLst>
                <a:tab algn="l" pos="0"/>
              </a:tabLst>
            </a:pPr>
            <a:r>
              <a:rPr b="0" lang="ru-RU" sz="1000" spc="-1" strike="noStrike">
                <a:solidFill>
                  <a:srgbClr val="646464"/>
                </a:solidFill>
                <a:latin typeface="Noto Sans"/>
                <a:ea typeface="DejaVu Sans"/>
              </a:rPr>
              <a:t>Крок 4</a:t>
            </a:r>
            <a:endParaRPr b="0" lang="en-US" sz="1000" spc="-1" strike="noStrike">
              <a:latin typeface="Arial"/>
            </a:endParaRPr>
          </a:p>
          <a:p>
            <a:pPr algn="just">
              <a:lnSpc>
                <a:spcPct val="100000"/>
              </a:lnSpc>
              <a:tabLst>
                <a:tab algn="l" pos="0"/>
              </a:tabLst>
            </a:pPr>
            <a:r>
              <a:rPr b="0" lang="ru-RU" sz="1000" spc="-1" strike="noStrike">
                <a:solidFill>
                  <a:srgbClr val="646464"/>
                </a:solidFill>
                <a:latin typeface="Noto Sans"/>
                <a:ea typeface="DejaVu Sans"/>
              </a:rPr>
              <a:t>Шари туалетного паперу повинні повністю висохнути.</a:t>
            </a:r>
            <a:endParaRPr b="0" lang="en-US" sz="1000" spc="-1" strike="noStrike">
              <a:latin typeface="Arial"/>
            </a:endParaRPr>
          </a:p>
        </p:txBody>
      </p:sp>
      <p:pic>
        <p:nvPicPr>
          <p:cNvPr id="147" name="Picture 2" descr="http://womanday.in.ua/images3/1b0f2a020c6a14b499a4663dea4b4c1b1948926_i.jpg"/>
          <p:cNvPicPr/>
          <p:nvPr/>
        </p:nvPicPr>
        <p:blipFill>
          <a:blip r:embed="rId1"/>
          <a:stretch/>
        </p:blipFill>
        <p:spPr>
          <a:xfrm>
            <a:off x="6717960" y="3418200"/>
            <a:ext cx="3380040" cy="2256120"/>
          </a:xfrm>
          <a:prstGeom prst="rect">
            <a:avLst/>
          </a:prstGeom>
          <a:ln w="0">
            <a:noFill/>
          </a:ln>
        </p:spPr>
      </p:pic>
      <p:pic>
        <p:nvPicPr>
          <p:cNvPr id="148" name="Picture 4" descr="http://womanday.in.ua/images3/9d0db7be060f967fd6db3796a65cf22d1771395_i.jpg"/>
          <p:cNvPicPr/>
          <p:nvPr/>
        </p:nvPicPr>
        <p:blipFill>
          <a:blip r:embed="rId2"/>
          <a:stretch/>
        </p:blipFill>
        <p:spPr>
          <a:xfrm>
            <a:off x="1485720" y="973440"/>
            <a:ext cx="3380040" cy="2256120"/>
          </a:xfrm>
          <a:prstGeom prst="rect">
            <a:avLst/>
          </a:prstGeom>
          <a:ln w="0">
            <a:noFill/>
          </a:ln>
        </p:spPr>
      </p:pic>
      <p:sp>
        <p:nvSpPr>
          <p:cNvPr id="149" name="CustomShape 2"/>
          <p:cNvSpPr/>
          <p:nvPr/>
        </p:nvSpPr>
        <p:spPr>
          <a:xfrm>
            <a:off x="5185440" y="1395720"/>
            <a:ext cx="6094440" cy="638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Garamond"/>
                <a:ea typeface="DejaVu Sans"/>
              </a:rPr>
              <a:t>Крок 3</a:t>
            </a:r>
            <a:endParaRPr b="0" lang="en-US" sz="1800" spc="-1" strike="noStrike">
              <a:latin typeface="Arial"/>
            </a:endParaRPr>
          </a:p>
          <a:p>
            <a:pPr>
              <a:lnSpc>
                <a:spcPct val="100000"/>
              </a:lnSpc>
            </a:pPr>
            <a:r>
              <a:rPr b="0" lang="ru-RU" sz="1800" spc="-1" strike="noStrike">
                <a:solidFill>
                  <a:srgbClr val="000000"/>
                </a:solidFill>
                <a:latin typeface="Garamond"/>
                <a:ea typeface="DejaVu Sans"/>
              </a:rPr>
              <a:t>Досить нанести 2-3 шари паперу.</a:t>
            </a:r>
            <a:endParaRPr b="0" lang="en-US" sz="1800" spc="-1" strike="noStrike">
              <a:latin typeface="Arial"/>
            </a:endParaRPr>
          </a:p>
        </p:txBody>
      </p:sp>
      <p:sp>
        <p:nvSpPr>
          <p:cNvPr id="150" name="CustomShape 3"/>
          <p:cNvSpPr/>
          <p:nvPr/>
        </p:nvSpPr>
        <p:spPr>
          <a:xfrm>
            <a:off x="5173560" y="2191320"/>
            <a:ext cx="6094440" cy="638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Garamond"/>
                <a:ea typeface="DejaVu Sans"/>
              </a:rPr>
              <a:t>Крок 4</a:t>
            </a:r>
            <a:endParaRPr b="0" lang="en-US" sz="1800" spc="-1" strike="noStrike">
              <a:latin typeface="Arial"/>
            </a:endParaRPr>
          </a:p>
          <a:p>
            <a:pPr>
              <a:lnSpc>
                <a:spcPct val="100000"/>
              </a:lnSpc>
            </a:pPr>
            <a:r>
              <a:rPr b="0" lang="ru-RU" sz="1800" spc="-1" strike="noStrike">
                <a:solidFill>
                  <a:srgbClr val="000000"/>
                </a:solidFill>
                <a:latin typeface="Garamond"/>
                <a:ea typeface="DejaVu Sans"/>
              </a:rPr>
              <a:t>Шари туалетного паперу повинні повністю висохнути.</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5328000" y="825840"/>
            <a:ext cx="6094440" cy="14612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Garamond"/>
                <a:ea typeface="DejaVu Sans"/>
              </a:rPr>
              <a:t>Крок 5</a:t>
            </a:r>
            <a:endParaRPr b="0" lang="en-US" sz="1800" spc="-1" strike="noStrike">
              <a:latin typeface="Arial"/>
            </a:endParaRPr>
          </a:p>
          <a:p>
            <a:pPr>
              <a:lnSpc>
                <a:spcPct val="100000"/>
              </a:lnSpc>
            </a:pPr>
            <a:r>
              <a:rPr b="0" lang="ru-RU" sz="1800" spc="-1" strike="noStrike">
                <a:solidFill>
                  <a:srgbClr val="000000"/>
                </a:solidFill>
                <a:latin typeface="Garamond"/>
                <a:ea typeface="DejaVu Sans"/>
              </a:rPr>
              <a:t>Далі потрібно нарвати газету невеликими шматочками і рясно змочуючи клеєм ПВА основу з туалетного паперу наклеювати газетні “клаптики”. Також потрібно рясно змащувати їх клеєм ПВА зверху і розрівнювати.</a:t>
            </a:r>
            <a:endParaRPr b="0" lang="en-US" sz="1800" spc="-1" strike="noStrike">
              <a:latin typeface="Arial"/>
            </a:endParaRPr>
          </a:p>
        </p:txBody>
      </p:sp>
      <p:pic>
        <p:nvPicPr>
          <p:cNvPr id="152" name="Picture 2" descr="http://womanday.in.ua/images3/d929752b4bdcf9f7082b88360aadd9401223518_i.jpg"/>
          <p:cNvPicPr/>
          <p:nvPr/>
        </p:nvPicPr>
        <p:blipFill>
          <a:blip r:embed="rId1"/>
          <a:stretch/>
        </p:blipFill>
        <p:spPr>
          <a:xfrm>
            <a:off x="1295640" y="747720"/>
            <a:ext cx="3380040" cy="2256120"/>
          </a:xfrm>
          <a:prstGeom prst="rect">
            <a:avLst/>
          </a:prstGeom>
          <a:ln w="0">
            <a:noFill/>
          </a:ln>
        </p:spPr>
      </p:pic>
      <p:sp>
        <p:nvSpPr>
          <p:cNvPr id="153" name="CustomShape 2"/>
          <p:cNvSpPr/>
          <p:nvPr/>
        </p:nvSpPr>
        <p:spPr>
          <a:xfrm>
            <a:off x="969840" y="3561120"/>
            <a:ext cx="6094440" cy="17355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Garamond"/>
                <a:ea typeface="DejaVu Sans"/>
              </a:rPr>
              <a:t>Крок 6</a:t>
            </a:r>
            <a:endParaRPr b="0" lang="en-US" sz="1800" spc="-1" strike="noStrike">
              <a:latin typeface="Arial"/>
            </a:endParaRPr>
          </a:p>
          <a:p>
            <a:pPr>
              <a:lnSpc>
                <a:spcPct val="100000"/>
              </a:lnSpc>
            </a:pPr>
            <a:r>
              <a:rPr b="0" lang="ru-RU" sz="1800" spc="-1" strike="noStrike">
                <a:solidFill>
                  <a:srgbClr val="000000"/>
                </a:solidFill>
                <a:latin typeface="Garamond"/>
                <a:ea typeface="DejaVu Sans"/>
              </a:rPr>
              <a:t>Шарів газети потрібно нанести не менше 6-7, чим більше газети буде наклеєно шарами, тим товще буде кінцевий виріб. Щоб шари можна було наклеїти рівномірно чергуйте газети різного виду або використовувати інший вид тонкого паперу. Отримані шари потрібно як слід підсушити.</a:t>
            </a:r>
            <a:endParaRPr b="0" lang="en-US" sz="1800" spc="-1" strike="noStrike">
              <a:latin typeface="Arial"/>
            </a:endParaRPr>
          </a:p>
        </p:txBody>
      </p:sp>
      <p:pic>
        <p:nvPicPr>
          <p:cNvPr id="154" name="Picture 4" descr="http://womanday.in.ua/images3/a81ba2515dc690be478b652ce58ad6761487240_i.jpg"/>
          <p:cNvPicPr/>
          <p:nvPr/>
        </p:nvPicPr>
        <p:blipFill>
          <a:blip r:embed="rId2"/>
          <a:stretch/>
        </p:blipFill>
        <p:spPr>
          <a:xfrm>
            <a:off x="7090920" y="3288960"/>
            <a:ext cx="3380040" cy="22561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CustomShape 1"/>
          <p:cNvSpPr/>
          <p:nvPr/>
        </p:nvSpPr>
        <p:spPr>
          <a:xfrm>
            <a:off x="4912560" y="3541320"/>
            <a:ext cx="6094440" cy="20098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Garamond"/>
                <a:ea typeface="DejaVu Sans"/>
              </a:rPr>
              <a:t>Крок 8</a:t>
            </a:r>
            <a:endParaRPr b="0" lang="en-US" sz="1800" spc="-1" strike="noStrike">
              <a:latin typeface="Arial"/>
            </a:endParaRPr>
          </a:p>
          <a:p>
            <a:pPr>
              <a:lnSpc>
                <a:spcPct val="100000"/>
              </a:lnSpc>
            </a:pPr>
            <a:r>
              <a:rPr b="0" lang="ru-RU" sz="1800" spc="-1" strike="noStrike">
                <a:solidFill>
                  <a:srgbClr val="000000"/>
                </a:solidFill>
                <a:latin typeface="Garamond"/>
                <a:ea typeface="DejaVu Sans"/>
              </a:rPr>
              <a:t>Тепер необхідно нанести газетні шматочки (2-3 шари) з внутрішньої сторони “тарілки”, особливо акуратно обробляючи краю. По краях потрібно приклеювати зовсім маленькі шматочки, загинаючи їх і ретельно розрівнюючи клеєм з обох сторін. Після висихання тарілка з пап’є-маше готова для подальшого втілення Ваших фантазій.</a:t>
            </a:r>
            <a:endParaRPr b="0" lang="en-US" sz="1800" spc="-1" strike="noStrike">
              <a:latin typeface="Arial"/>
            </a:endParaRPr>
          </a:p>
        </p:txBody>
      </p:sp>
      <p:sp>
        <p:nvSpPr>
          <p:cNvPr id="156" name="CustomShape 2"/>
          <p:cNvSpPr/>
          <p:nvPr/>
        </p:nvSpPr>
        <p:spPr>
          <a:xfrm>
            <a:off x="1575360" y="1011960"/>
            <a:ext cx="6094440" cy="11869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Garamond"/>
                <a:ea typeface="DejaVu Sans"/>
              </a:rPr>
              <a:t>Крок 7</a:t>
            </a:r>
            <a:endParaRPr b="0" lang="en-US" sz="1800" spc="-1" strike="noStrike">
              <a:latin typeface="Arial"/>
            </a:endParaRPr>
          </a:p>
          <a:p>
            <a:pPr>
              <a:lnSpc>
                <a:spcPct val="100000"/>
              </a:lnSpc>
            </a:pPr>
            <a:r>
              <a:rPr b="0" lang="ru-RU" sz="1800" spc="-1" strike="noStrike">
                <a:solidFill>
                  <a:srgbClr val="000000"/>
                </a:solidFill>
                <a:latin typeface="Garamond"/>
                <a:ea typeface="DejaVu Sans"/>
              </a:rPr>
              <a:t>Дуже акуратно необхідно відокремити отриману “тарілку” з пап’є-маше від основи. Туалетний папір змочена тільки водою відходить дуже легко.</a:t>
            </a:r>
            <a:endParaRPr b="0" lang="en-US" sz="1800" spc="-1" strike="noStrike">
              <a:latin typeface="Arial"/>
            </a:endParaRPr>
          </a:p>
        </p:txBody>
      </p:sp>
      <p:pic>
        <p:nvPicPr>
          <p:cNvPr id="157" name="Picture 2" descr="http://womanday.in.ua/images3/7d5f254a9f8948eed83a0e5dea0cd80d2105960_i.jpg"/>
          <p:cNvPicPr/>
          <p:nvPr/>
        </p:nvPicPr>
        <p:blipFill>
          <a:blip r:embed="rId1"/>
          <a:stretch/>
        </p:blipFill>
        <p:spPr>
          <a:xfrm>
            <a:off x="1295640" y="3217680"/>
            <a:ext cx="3380040" cy="22561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1460520" y="1040040"/>
            <a:ext cx="9759960" cy="54514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ru-RU" sz="3200" spc="-1" strike="noStrike">
                <a:solidFill>
                  <a:srgbClr val="000000"/>
                </a:solidFill>
                <a:latin typeface="Garamond"/>
                <a:ea typeface="DejaVu Sans"/>
              </a:rPr>
              <a:t>Техніка пейп </a:t>
            </a:r>
            <a:r>
              <a:rPr b="0" lang="ru-RU" sz="3200" spc="-1" strike="noStrike">
                <a:solidFill>
                  <a:srgbClr val="000000"/>
                </a:solidFill>
                <a:latin typeface="Garamond"/>
                <a:ea typeface="DejaVu Sans"/>
              </a:rPr>
              <a:t>- арт - це робота з паперовими серветками.</a:t>
            </a:r>
            <a:endParaRPr b="0" lang="en-US" sz="3200" spc="-1" strike="noStrike">
              <a:latin typeface="Arial"/>
            </a:endParaRPr>
          </a:p>
          <a:p>
            <a:pPr>
              <a:lnSpc>
                <a:spcPct val="100000"/>
              </a:lnSpc>
            </a:pPr>
            <a:r>
              <a:rPr b="0" lang="ru-RU" sz="3200" spc="-1" strike="noStrike">
                <a:solidFill>
                  <a:srgbClr val="000000"/>
                </a:solidFill>
                <a:latin typeface="Garamond"/>
                <a:ea typeface="DejaVu Sans"/>
              </a:rPr>
              <a:t> </a:t>
            </a:r>
            <a:r>
              <a:rPr b="0" lang="ru-RU" sz="3200" spc="-1" strike="noStrike">
                <a:solidFill>
                  <a:srgbClr val="000000"/>
                </a:solidFill>
                <a:latin typeface="Garamond"/>
                <a:ea typeface="DejaVu Sans"/>
              </a:rPr>
              <a:t>Для кольорових робіт серветки не фарбуються, а застосовуються їх натуральні кольори. Серветки добре поєднуються з будь-якими матеріалами: пластикою, яєчною шкарлупою, бісером.</a:t>
            </a:r>
            <a:endParaRPr b="0" lang="en-US" sz="3200" spc="-1" strike="noStrike">
              <a:latin typeface="Arial"/>
            </a:endParaRPr>
          </a:p>
          <a:p>
            <a:pPr>
              <a:lnSpc>
                <a:spcPct val="100000"/>
              </a:lnSpc>
            </a:pPr>
            <a:r>
              <a:rPr b="0" lang="uk-UA" sz="3200" spc="-1" strike="noStrike">
                <a:solidFill>
                  <a:srgbClr val="000000"/>
                </a:solidFill>
                <a:latin typeface="Garamond"/>
                <a:ea typeface="DejaVu Sans"/>
              </a:rPr>
              <a:t>Різні предмети декоруються візерунками зі скручених у джгутики  серветок, що приклеюються до основи. Потім можна затонувати все темною фарбою та патинувати акриловим блиском - в цьому полягає техніка Пейп-ар.</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CustomShape 1"/>
          <p:cNvSpPr/>
          <p:nvPr/>
        </p:nvSpPr>
        <p:spPr>
          <a:xfrm>
            <a:off x="1295280" y="0"/>
            <a:ext cx="9599760" cy="228456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pPr>
            <a:r>
              <a:rPr b="0" lang="uk-UA" sz="4400" spc="-1" strike="noStrike">
                <a:solidFill>
                  <a:srgbClr val="262626"/>
                </a:solidFill>
                <a:latin typeface="Garamond"/>
                <a:ea typeface="DejaVu Sans"/>
              </a:rPr>
              <a:t>Виготовлення оздоблення в техніці пейп- арт</a:t>
            </a:r>
            <a:endParaRPr b="0" lang="en-US" sz="4400" spc="-1" strike="noStrike">
              <a:latin typeface="Arial"/>
            </a:endParaRPr>
          </a:p>
        </p:txBody>
      </p:sp>
      <p:pic>
        <p:nvPicPr>
          <p:cNvPr id="160" name="Объект 3" descr=""/>
          <p:cNvPicPr/>
          <p:nvPr/>
        </p:nvPicPr>
        <p:blipFill>
          <a:blip r:embed="rId1"/>
          <a:srcRect l="0" t="0" r="0" b="11020"/>
          <a:stretch/>
        </p:blipFill>
        <p:spPr>
          <a:xfrm>
            <a:off x="1769400" y="2459520"/>
            <a:ext cx="4060080" cy="3611880"/>
          </a:xfrm>
          <a:prstGeom prst="rect">
            <a:avLst/>
          </a:prstGeom>
          <a:ln cap="sq" w="38100">
            <a:solidFill>
              <a:srgbClr val="000000"/>
            </a:solidFill>
            <a:miter/>
          </a:ln>
          <a:effectLst>
            <a:outerShdw algn="tl" blurRad="50800" dir="2700000" dist="37674" rotWithShape="0">
              <a:srgbClr val="000000">
                <a:alpha val="43000"/>
              </a:srgbClr>
            </a:outerShdw>
          </a:effectLst>
        </p:spPr>
      </p:pic>
      <p:pic>
        <p:nvPicPr>
          <p:cNvPr id="161" name="Рисунок 4" descr=""/>
          <p:cNvPicPr/>
          <p:nvPr/>
        </p:nvPicPr>
        <p:blipFill>
          <a:blip r:embed="rId2"/>
          <a:srcRect l="0" t="0" r="0" b="12063"/>
          <a:stretch/>
        </p:blipFill>
        <p:spPr>
          <a:xfrm>
            <a:off x="6336000" y="2514240"/>
            <a:ext cx="4120920" cy="3623760"/>
          </a:xfrm>
          <a:prstGeom prst="rect">
            <a:avLst/>
          </a:prstGeom>
          <a:ln cap="sq" w="38100">
            <a:solidFill>
              <a:srgbClr val="000000"/>
            </a:solidFill>
            <a:miter/>
          </a:ln>
          <a:effectLst>
            <a:outerShdw algn="tl" blurRad="50800" dir="2700000" dist="37674" rotWithShape="0">
              <a:srgbClr val="000000">
                <a:alpha val="43000"/>
              </a:srgbClr>
            </a:outerShdw>
          </a:effectLst>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Organic</Template>
  <TotalTime>186</TotalTime>
  <Application>LibreOffice/7.0.1.2$Windows_x86 LibreOffice_project/7cbcfc562f6eb6708b5ff7d7397325de9e764452</Application>
  <Words>535</Words>
  <Paragraphs>53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2019-01-17T16:48:31Z</dcterms:created>
  <dc:creator>Пользователь Windows</dc:creator>
  <dc:description/>
  <dc:language>en-US</dc:language>
  <cp:lastModifiedBy/>
  <dcterms:modified xsi:type="dcterms:W3CDTF">2022-04-11T18:18:26Z</dcterms:modified>
  <cp:revision>20</cp:revision>
  <dc:subject/>
  <dc:title>Декоративна тарілка</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Произвольный</vt:lpwstr>
  </property>
  <property fmtid="{D5CDD505-2E9C-101B-9397-08002B2CF9AE}" pid="9" name="ScaleCrop">
    <vt:bool>0</vt:bool>
  </property>
  <property fmtid="{D5CDD505-2E9C-101B-9397-08002B2CF9AE}" pid="10" name="ShareDoc">
    <vt:bool>0</vt:bool>
  </property>
  <property fmtid="{D5CDD505-2E9C-101B-9397-08002B2CF9AE}" pid="11" name="Slides">
    <vt:i4>20</vt:i4>
  </property>
</Properties>
</file>