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308" r:id="rId3"/>
    <p:sldId id="307" r:id="rId4"/>
    <p:sldId id="288" r:id="rId5"/>
    <p:sldId id="267" r:id="rId6"/>
    <p:sldId id="272" r:id="rId7"/>
    <p:sldId id="273" r:id="rId8"/>
    <p:sldId id="289" r:id="rId9"/>
    <p:sldId id="274" r:id="rId10"/>
    <p:sldId id="275" r:id="rId11"/>
    <p:sldId id="276" r:id="rId12"/>
    <p:sldId id="290" r:id="rId13"/>
    <p:sldId id="277" r:id="rId14"/>
    <p:sldId id="291" r:id="rId15"/>
    <p:sldId id="278" r:id="rId16"/>
    <p:sldId id="279" r:id="rId17"/>
    <p:sldId id="280" r:id="rId18"/>
    <p:sldId id="299" r:id="rId19"/>
    <p:sldId id="301" r:id="rId20"/>
    <p:sldId id="303" r:id="rId21"/>
    <p:sldId id="304" r:id="rId22"/>
    <p:sldId id="306" r:id="rId23"/>
    <p:sldId id="287" r:id="rId24"/>
    <p:sldId id="263" r:id="rId2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>
          <p15:clr>
            <a:srgbClr val="A4A3A4"/>
          </p15:clr>
        </p15:guide>
        <p15:guide id="2" orient="horz" pos="1258">
          <p15:clr>
            <a:srgbClr val="A4A3A4"/>
          </p15:clr>
        </p15:guide>
        <p15:guide id="3" orient="horz" pos="1570">
          <p15:clr>
            <a:srgbClr val="A4A3A4"/>
          </p15:clr>
        </p15:guide>
        <p15:guide id="4" pos="2880">
          <p15:clr>
            <a:srgbClr val="A4A3A4"/>
          </p15:clr>
        </p15:guide>
        <p15:guide id="5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6C2F91"/>
    <a:srgbClr val="033E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654" y="48"/>
      </p:cViewPr>
      <p:guideLst>
        <p:guide orient="horz" pos="1026"/>
        <p:guide orient="horz" pos="1258"/>
        <p:guide orient="horz" pos="1570"/>
        <p:guide pos="2880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Application%20Data\Microsoft\Excel\&#1050;&#1085;&#1080;&#1075;&#1072;1%20(version%201).xlsb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Application%20Data\Microsoft\Excel\&#1050;&#1085;&#1080;&#1075;&#1072;1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xVal>
            <c:numRef>
              <c:f>Розмір!$C$2:$K$2</c:f>
              <c:numCache>
                <c:formatCode>General</c:formatCode>
                <c:ptCount val="9"/>
                <c:pt idx="0">
                  <c:v>36</c:v>
                </c:pt>
                <c:pt idx="1">
                  <c:v>37</c:v>
                </c:pt>
                <c:pt idx="2">
                  <c:v>38</c:v>
                </c:pt>
                <c:pt idx="3">
                  <c:v>39</c:v>
                </c:pt>
                <c:pt idx="4">
                  <c:v>40</c:v>
                </c:pt>
                <c:pt idx="5">
                  <c:v>41</c:v>
                </c:pt>
                <c:pt idx="6">
                  <c:v>42</c:v>
                </c:pt>
                <c:pt idx="7">
                  <c:v>43</c:v>
                </c:pt>
                <c:pt idx="8">
                  <c:v>46</c:v>
                </c:pt>
              </c:numCache>
            </c:numRef>
          </c:xVal>
          <c:yVal>
            <c:numRef>
              <c:f>Розмір!$C$3:$K$3</c:f>
              <c:numCache>
                <c:formatCode>General</c:formatCode>
                <c:ptCount val="9"/>
                <c:pt idx="0">
                  <c:v>3</c:v>
                </c:pt>
                <c:pt idx="1">
                  <c:v>3</c:v>
                </c:pt>
                <c:pt idx="2">
                  <c:v>6</c:v>
                </c:pt>
                <c:pt idx="3">
                  <c:v>2</c:v>
                </c:pt>
                <c:pt idx="4">
                  <c:v>5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33666896"/>
        <c:axId val="-1633674512"/>
      </c:scatterChart>
      <c:valAx>
        <c:axId val="-1633666896"/>
        <c:scaling>
          <c:orientation val="minMax"/>
          <c:max val="46"/>
          <c:min val="3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uk-UA"/>
                  <a:t>Розмір взуття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1633674512"/>
        <c:crosses val="autoZero"/>
        <c:crossBetween val="midCat"/>
        <c:majorUnit val="1"/>
      </c:valAx>
      <c:valAx>
        <c:axId val="-16336745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uk-UA"/>
                  <a:t>Кількість учнів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163366689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numRef>
              <c:f>Лист1!$A$2:$A$10</c:f>
              <c:numCache>
                <c:formatCode>General</c:formatCode>
                <c:ptCount val="9"/>
                <c:pt idx="0">
                  <c:v>36</c:v>
                </c:pt>
                <c:pt idx="1">
                  <c:v>37</c:v>
                </c:pt>
                <c:pt idx="2">
                  <c:v>38</c:v>
                </c:pt>
                <c:pt idx="3">
                  <c:v>39</c:v>
                </c:pt>
                <c:pt idx="4">
                  <c:v>40</c:v>
                </c:pt>
                <c:pt idx="5">
                  <c:v>41</c:v>
                </c:pt>
                <c:pt idx="6">
                  <c:v>42</c:v>
                </c:pt>
                <c:pt idx="7">
                  <c:v>43</c:v>
                </c:pt>
                <c:pt idx="8">
                  <c:v>46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</c:v>
                </c:pt>
                <c:pt idx="1">
                  <c:v>3</c:v>
                </c:pt>
                <c:pt idx="2">
                  <c:v>6</c:v>
                </c:pt>
                <c:pt idx="3">
                  <c:v>2</c:v>
                </c:pt>
                <c:pt idx="4">
                  <c:v>5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491631952"/>
        <c:axId val="-1491632496"/>
      </c:barChart>
      <c:catAx>
        <c:axId val="-1491631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491632496"/>
        <c:crosses val="autoZero"/>
        <c:auto val="1"/>
        <c:lblAlgn val="ctr"/>
        <c:lblOffset val="100"/>
        <c:noMultiLvlLbl val="0"/>
      </c:catAx>
      <c:valAx>
        <c:axId val="-1491632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491631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/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Вік!$A$2:$A$4</c:f>
              <c:strCache>
                <c:ptCount val="3"/>
                <c:pt idx="0">
                  <c:v>14 років </c:v>
                </c:pt>
                <c:pt idx="1">
                  <c:v>15 років</c:v>
                </c:pt>
                <c:pt idx="2">
                  <c:v>16 років</c:v>
                </c:pt>
              </c:strCache>
            </c:strRef>
          </c:cat>
          <c:val>
            <c:numRef>
              <c:f>Вік!$B$2:$B$4</c:f>
              <c:numCache>
                <c:formatCode>General</c:formatCode>
                <c:ptCount val="3"/>
                <c:pt idx="0">
                  <c:v>11</c:v>
                </c:pt>
                <c:pt idx="1">
                  <c:v>12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2000">
          <a:latin typeface="Cambria" pitchFamily="18" charset="0"/>
        </a:defRPr>
      </a:pPr>
      <a:endParaRPr lang="uk-UA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9EC07E-3E6B-4CBD-B6A7-3851B0B12503}" type="doc">
      <dgm:prSet loTypeId="urn:microsoft.com/office/officeart/2005/8/layout/vList6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600F771D-B1BB-4045-A57A-99237F1A7D88}">
      <dgm:prSet phldrT="[Текст]" custT="1"/>
      <dgm:spPr/>
      <dgm:t>
        <a:bodyPr/>
        <a:lstStyle/>
        <a:p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І етап</a:t>
          </a:r>
          <a:endParaRPr lang="uk-UA" sz="2800" dirty="0">
            <a:latin typeface="Times New Roman" pitchFamily="18" charset="0"/>
            <a:cs typeface="Times New Roman" pitchFamily="18" charset="0"/>
          </a:endParaRPr>
        </a:p>
      </dgm:t>
    </dgm:pt>
    <dgm:pt modelId="{5CA1A208-750B-46D8-AF77-8984F508A698}" type="parTrans" cxnId="{94E2084C-1197-495B-9724-5F7A613710ED}">
      <dgm:prSet/>
      <dgm:spPr/>
      <dgm:t>
        <a:bodyPr/>
        <a:lstStyle/>
        <a:p>
          <a:endParaRPr lang="uk-UA" sz="1200"/>
        </a:p>
      </dgm:t>
    </dgm:pt>
    <dgm:pt modelId="{6E4092D6-6F23-477D-82EF-AD9F97894C5A}" type="sibTrans" cxnId="{94E2084C-1197-495B-9724-5F7A613710ED}">
      <dgm:prSet/>
      <dgm:spPr/>
      <dgm:t>
        <a:bodyPr/>
        <a:lstStyle/>
        <a:p>
          <a:endParaRPr lang="uk-UA" sz="1200"/>
        </a:p>
      </dgm:t>
    </dgm:pt>
    <dgm:pt modelId="{9F5D0958-221C-41DD-8E25-6E71D03749CA}">
      <dgm:prSet phldrT="[Текст]" custT="1"/>
      <dgm:spPr/>
      <dgm:t>
        <a:bodyPr/>
        <a:lstStyle/>
        <a:p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ІІ етап</a:t>
          </a:r>
          <a:endParaRPr lang="uk-UA" sz="2800" dirty="0">
            <a:latin typeface="Times New Roman" pitchFamily="18" charset="0"/>
            <a:cs typeface="Times New Roman" pitchFamily="18" charset="0"/>
          </a:endParaRPr>
        </a:p>
      </dgm:t>
    </dgm:pt>
    <dgm:pt modelId="{E58F94FE-463E-4943-9B01-E6815AA28A4C}" type="parTrans" cxnId="{C8FACC96-E065-4DFB-9FF2-363195DAB3AA}">
      <dgm:prSet/>
      <dgm:spPr/>
      <dgm:t>
        <a:bodyPr/>
        <a:lstStyle/>
        <a:p>
          <a:endParaRPr lang="uk-UA" sz="1200"/>
        </a:p>
      </dgm:t>
    </dgm:pt>
    <dgm:pt modelId="{75A2BDE4-7CEB-4236-A22E-97069FFDFC71}" type="sibTrans" cxnId="{C8FACC96-E065-4DFB-9FF2-363195DAB3AA}">
      <dgm:prSet/>
      <dgm:spPr/>
      <dgm:t>
        <a:bodyPr/>
        <a:lstStyle/>
        <a:p>
          <a:endParaRPr lang="uk-UA" sz="1200"/>
        </a:p>
      </dgm:t>
    </dgm:pt>
    <dgm:pt modelId="{9223388D-091B-48F3-9A6E-14D224E031DA}">
      <dgm:prSet phldrT="[Текст]" custT="1"/>
      <dgm:spPr/>
      <dgm:t>
        <a:bodyPr/>
        <a:lstStyle/>
        <a:p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V</a:t>
          </a:r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 етап</a:t>
          </a:r>
          <a:endParaRPr lang="uk-UA" sz="2800" dirty="0">
            <a:latin typeface="Times New Roman" pitchFamily="18" charset="0"/>
            <a:cs typeface="Times New Roman" pitchFamily="18" charset="0"/>
          </a:endParaRPr>
        </a:p>
      </dgm:t>
    </dgm:pt>
    <dgm:pt modelId="{7AB3819B-BA7A-4535-96CA-5EA1611ECFA9}" type="parTrans" cxnId="{CD85A600-FF2B-4937-B2CE-45FB72A264AD}">
      <dgm:prSet/>
      <dgm:spPr/>
      <dgm:t>
        <a:bodyPr/>
        <a:lstStyle/>
        <a:p>
          <a:endParaRPr lang="uk-UA" sz="1200"/>
        </a:p>
      </dgm:t>
    </dgm:pt>
    <dgm:pt modelId="{03229A5B-4540-44FA-BD35-F75D62E3FDC8}" type="sibTrans" cxnId="{CD85A600-FF2B-4937-B2CE-45FB72A264AD}">
      <dgm:prSet/>
      <dgm:spPr/>
      <dgm:t>
        <a:bodyPr/>
        <a:lstStyle/>
        <a:p>
          <a:endParaRPr lang="uk-UA" sz="1200"/>
        </a:p>
      </dgm:t>
    </dgm:pt>
    <dgm:pt modelId="{5FA50AA8-75FB-4FB8-AC0F-C45AED67802A}">
      <dgm:prSet phldrT="[Текст]" custT="1"/>
      <dgm:spPr/>
      <dgm:t>
        <a:bodyPr/>
        <a:lstStyle/>
        <a:p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ІІІ етап</a:t>
          </a:r>
          <a:endParaRPr lang="uk-UA" sz="2800" dirty="0">
            <a:latin typeface="Times New Roman" pitchFamily="18" charset="0"/>
            <a:cs typeface="Times New Roman" pitchFamily="18" charset="0"/>
          </a:endParaRPr>
        </a:p>
      </dgm:t>
    </dgm:pt>
    <dgm:pt modelId="{3415CCB6-C975-4BB8-A11A-68ABF8C9AC9A}" type="parTrans" cxnId="{902D9C32-B3C6-4B9D-B9B9-03324950F95C}">
      <dgm:prSet/>
      <dgm:spPr/>
      <dgm:t>
        <a:bodyPr/>
        <a:lstStyle/>
        <a:p>
          <a:endParaRPr lang="uk-UA" sz="1200"/>
        </a:p>
      </dgm:t>
    </dgm:pt>
    <dgm:pt modelId="{FD6945FE-4586-4D05-94CD-645194EF0C0E}" type="sibTrans" cxnId="{902D9C32-B3C6-4B9D-B9B9-03324950F95C}">
      <dgm:prSet/>
      <dgm:spPr/>
      <dgm:t>
        <a:bodyPr/>
        <a:lstStyle/>
        <a:p>
          <a:endParaRPr lang="uk-UA" sz="1200"/>
        </a:p>
      </dgm:t>
    </dgm:pt>
    <dgm:pt modelId="{B300C749-3239-4572-BA36-147D79418008}">
      <dgm:prSet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Збір даних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B8D9E13-A910-403A-9346-D01C45B425C5}" type="parTrans" cxnId="{CB2389B0-9FC1-4773-A212-B82FFF221804}">
      <dgm:prSet/>
      <dgm:spPr/>
      <dgm:t>
        <a:bodyPr/>
        <a:lstStyle/>
        <a:p>
          <a:endParaRPr lang="ru-RU"/>
        </a:p>
      </dgm:t>
    </dgm:pt>
    <dgm:pt modelId="{BEDB0AAF-7B69-40B8-9605-FD5B54F0A9F2}" type="sibTrans" cxnId="{CB2389B0-9FC1-4773-A212-B82FFF221804}">
      <dgm:prSet/>
      <dgm:spPr/>
      <dgm:t>
        <a:bodyPr/>
        <a:lstStyle/>
        <a:p>
          <a:endParaRPr lang="ru-RU"/>
        </a:p>
      </dgm:t>
    </dgm:pt>
    <dgm:pt modelId="{BB868A72-E110-41AF-B453-1CF811833012}">
      <dgm:prSet/>
      <dgm:spPr/>
      <dgm:t>
        <a:bodyPr/>
        <a:lstStyle/>
        <a:p>
          <a:r>
            <a:rPr lang="uk-UA" smtClean="0">
              <a:latin typeface="Times New Roman" pitchFamily="18" charset="0"/>
              <a:cs typeface="Times New Roman" pitchFamily="18" charset="0"/>
            </a:rPr>
            <a:t>Обробка даних</a:t>
          </a:r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BC039F8-9C50-4DFF-B4F5-108324F8D7CA}" type="parTrans" cxnId="{B70CF364-9884-45B4-8545-F04C738282DB}">
      <dgm:prSet/>
      <dgm:spPr/>
      <dgm:t>
        <a:bodyPr/>
        <a:lstStyle/>
        <a:p>
          <a:endParaRPr lang="ru-RU"/>
        </a:p>
      </dgm:t>
    </dgm:pt>
    <dgm:pt modelId="{5337E565-614B-415B-BBA5-A42140189868}" type="sibTrans" cxnId="{B70CF364-9884-45B4-8545-F04C738282DB}">
      <dgm:prSet/>
      <dgm:spPr/>
      <dgm:t>
        <a:bodyPr/>
        <a:lstStyle/>
        <a:p>
          <a:endParaRPr lang="ru-RU"/>
        </a:p>
      </dgm:t>
    </dgm:pt>
    <dgm:pt modelId="{F6BA6F13-D258-49E9-B57E-BBD4D579BACC}">
      <dgm:prSet/>
      <dgm:spPr/>
      <dgm:t>
        <a:bodyPr/>
        <a:lstStyle/>
        <a:p>
          <a:r>
            <a:rPr lang="uk-UA" smtClean="0">
              <a:latin typeface="Times New Roman" pitchFamily="18" charset="0"/>
              <a:cs typeface="Times New Roman" pitchFamily="18" charset="0"/>
            </a:rPr>
            <a:t>Аналіз даних</a:t>
          </a:r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7DDA49B-5251-433C-806B-99D26836FB06}" type="parTrans" cxnId="{A164E4A5-20C0-4F87-8364-1069396C0F10}">
      <dgm:prSet/>
      <dgm:spPr/>
      <dgm:t>
        <a:bodyPr/>
        <a:lstStyle/>
        <a:p>
          <a:endParaRPr lang="ru-RU"/>
        </a:p>
      </dgm:t>
    </dgm:pt>
    <dgm:pt modelId="{BE542A23-ABA4-4A0B-B891-B7D74B10798A}" type="sibTrans" cxnId="{A164E4A5-20C0-4F87-8364-1069396C0F10}">
      <dgm:prSet/>
      <dgm:spPr/>
      <dgm:t>
        <a:bodyPr/>
        <a:lstStyle/>
        <a:p>
          <a:endParaRPr lang="ru-RU"/>
        </a:p>
      </dgm:t>
    </dgm:pt>
    <dgm:pt modelId="{3CA2B838-BB97-44DF-A1DB-1236B5C072F7}">
      <dgm:prSet/>
      <dgm:spPr/>
      <dgm:t>
        <a:bodyPr/>
        <a:lstStyle/>
        <a:p>
          <a:r>
            <a:rPr lang="uk-UA" smtClean="0">
              <a:latin typeface="Times New Roman" pitchFamily="18" charset="0"/>
              <a:cs typeface="Times New Roman" pitchFamily="18" charset="0"/>
            </a:rPr>
            <a:t>Висновки і рекомендації</a:t>
          </a:r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B98827A-6D94-4854-8C15-DAFB0A138FBE}" type="parTrans" cxnId="{97A7B263-2A40-4261-BCD7-F20727157672}">
      <dgm:prSet/>
      <dgm:spPr/>
      <dgm:t>
        <a:bodyPr/>
        <a:lstStyle/>
        <a:p>
          <a:endParaRPr lang="ru-RU"/>
        </a:p>
      </dgm:t>
    </dgm:pt>
    <dgm:pt modelId="{497AAD5A-9239-44E6-8BBC-A0172EB4F27C}" type="sibTrans" cxnId="{97A7B263-2A40-4261-BCD7-F20727157672}">
      <dgm:prSet/>
      <dgm:spPr/>
      <dgm:t>
        <a:bodyPr/>
        <a:lstStyle/>
        <a:p>
          <a:endParaRPr lang="ru-RU"/>
        </a:p>
      </dgm:t>
    </dgm:pt>
    <dgm:pt modelId="{D6BC4C48-16E9-4BA2-871B-A1EE73C0C71E}" type="pres">
      <dgm:prSet presAssocID="{8D9EC07E-3E6B-4CBD-B6A7-3851B0B1250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F58C79A-3B82-44B5-B9B6-CDCEB253B490}" type="pres">
      <dgm:prSet presAssocID="{600F771D-B1BB-4045-A57A-99237F1A7D88}" presName="linNode" presStyleCnt="0"/>
      <dgm:spPr/>
      <dgm:t>
        <a:bodyPr/>
        <a:lstStyle/>
        <a:p>
          <a:endParaRPr lang="ru-RU"/>
        </a:p>
      </dgm:t>
    </dgm:pt>
    <dgm:pt modelId="{98399C6C-9059-4DCF-BC20-D49B142E0C65}" type="pres">
      <dgm:prSet presAssocID="{600F771D-B1BB-4045-A57A-99237F1A7D88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4A690-04F7-49D8-9C03-4F466B8A65FA}" type="pres">
      <dgm:prSet presAssocID="{600F771D-B1BB-4045-A57A-99237F1A7D88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1E16B1-3CAA-4BBC-8105-8D4F90A6850D}" type="pres">
      <dgm:prSet presAssocID="{6E4092D6-6F23-477D-82EF-AD9F97894C5A}" presName="spacing" presStyleCnt="0"/>
      <dgm:spPr/>
      <dgm:t>
        <a:bodyPr/>
        <a:lstStyle/>
        <a:p>
          <a:endParaRPr lang="ru-RU"/>
        </a:p>
      </dgm:t>
    </dgm:pt>
    <dgm:pt modelId="{F40DA977-15B3-40A4-8D97-B5E2F6F8DC0F}" type="pres">
      <dgm:prSet presAssocID="{9F5D0958-221C-41DD-8E25-6E71D03749CA}" presName="linNode" presStyleCnt="0"/>
      <dgm:spPr/>
      <dgm:t>
        <a:bodyPr/>
        <a:lstStyle/>
        <a:p>
          <a:endParaRPr lang="ru-RU"/>
        </a:p>
      </dgm:t>
    </dgm:pt>
    <dgm:pt modelId="{24ACD1FC-B39D-4F29-B0B8-56C5399073AB}" type="pres">
      <dgm:prSet presAssocID="{9F5D0958-221C-41DD-8E25-6E71D03749CA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0A7A2E-43DF-40B6-B5AA-6B88760DBE9F}" type="pres">
      <dgm:prSet presAssocID="{9F5D0958-221C-41DD-8E25-6E71D03749CA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FA1713-6A9F-4651-B530-6863012600E1}" type="pres">
      <dgm:prSet presAssocID="{75A2BDE4-7CEB-4236-A22E-97069FFDFC71}" presName="spacing" presStyleCnt="0"/>
      <dgm:spPr/>
      <dgm:t>
        <a:bodyPr/>
        <a:lstStyle/>
        <a:p>
          <a:endParaRPr lang="ru-RU"/>
        </a:p>
      </dgm:t>
    </dgm:pt>
    <dgm:pt modelId="{F56AF939-3D31-44F7-A842-B6AA7DC6B514}" type="pres">
      <dgm:prSet presAssocID="{5FA50AA8-75FB-4FB8-AC0F-C45AED67802A}" presName="linNode" presStyleCnt="0"/>
      <dgm:spPr/>
      <dgm:t>
        <a:bodyPr/>
        <a:lstStyle/>
        <a:p>
          <a:endParaRPr lang="ru-RU"/>
        </a:p>
      </dgm:t>
    </dgm:pt>
    <dgm:pt modelId="{CA55812B-D6BC-4FC1-A4DF-6DE7E46F53FB}" type="pres">
      <dgm:prSet presAssocID="{5FA50AA8-75FB-4FB8-AC0F-C45AED67802A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1EEE61-8304-4901-9830-83295FC53308}" type="pres">
      <dgm:prSet presAssocID="{5FA50AA8-75FB-4FB8-AC0F-C45AED67802A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0B0993-EB6F-4E35-8039-BCD581ECAB87}" type="pres">
      <dgm:prSet presAssocID="{FD6945FE-4586-4D05-94CD-645194EF0C0E}" presName="spacing" presStyleCnt="0"/>
      <dgm:spPr/>
      <dgm:t>
        <a:bodyPr/>
        <a:lstStyle/>
        <a:p>
          <a:endParaRPr lang="ru-RU"/>
        </a:p>
      </dgm:t>
    </dgm:pt>
    <dgm:pt modelId="{98BDB060-33D8-4785-B857-276A2B95D4BC}" type="pres">
      <dgm:prSet presAssocID="{9223388D-091B-48F3-9A6E-14D224E031DA}" presName="linNode" presStyleCnt="0"/>
      <dgm:spPr/>
      <dgm:t>
        <a:bodyPr/>
        <a:lstStyle/>
        <a:p>
          <a:endParaRPr lang="ru-RU"/>
        </a:p>
      </dgm:t>
    </dgm:pt>
    <dgm:pt modelId="{77587C0B-144C-41A7-8351-1C6405623428}" type="pres">
      <dgm:prSet presAssocID="{9223388D-091B-48F3-9A6E-14D224E031DA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F46EB-ADAE-4F50-9F93-057FFD55AB85}" type="pres">
      <dgm:prSet presAssocID="{9223388D-091B-48F3-9A6E-14D224E031DA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FACC96-E065-4DFB-9FF2-363195DAB3AA}" srcId="{8D9EC07E-3E6B-4CBD-B6A7-3851B0B12503}" destId="{9F5D0958-221C-41DD-8E25-6E71D03749CA}" srcOrd="1" destOrd="0" parTransId="{E58F94FE-463E-4943-9B01-E6815AA28A4C}" sibTransId="{75A2BDE4-7CEB-4236-A22E-97069FFDFC71}"/>
    <dgm:cxn modelId="{B70CF364-9884-45B4-8545-F04C738282DB}" srcId="{9F5D0958-221C-41DD-8E25-6E71D03749CA}" destId="{BB868A72-E110-41AF-B453-1CF811833012}" srcOrd="0" destOrd="0" parTransId="{6BC039F8-9C50-4DFF-B4F5-108324F8D7CA}" sibTransId="{5337E565-614B-415B-BBA5-A42140189868}"/>
    <dgm:cxn modelId="{04946DB3-A4EB-41EB-82CF-C812B3789B58}" type="presOf" srcId="{F6BA6F13-D258-49E9-B57E-BBD4D579BACC}" destId="{7C1EEE61-8304-4901-9830-83295FC53308}" srcOrd="0" destOrd="0" presId="urn:microsoft.com/office/officeart/2005/8/layout/vList6"/>
    <dgm:cxn modelId="{7817DB6D-C8A0-471C-A3FF-8EAB3066A1B9}" type="presOf" srcId="{3CA2B838-BB97-44DF-A1DB-1236B5C072F7}" destId="{B8BF46EB-ADAE-4F50-9F93-057FFD55AB85}" srcOrd="0" destOrd="0" presId="urn:microsoft.com/office/officeart/2005/8/layout/vList6"/>
    <dgm:cxn modelId="{CB2389B0-9FC1-4773-A212-B82FFF221804}" srcId="{600F771D-B1BB-4045-A57A-99237F1A7D88}" destId="{B300C749-3239-4572-BA36-147D79418008}" srcOrd="0" destOrd="0" parTransId="{5B8D9E13-A910-403A-9346-D01C45B425C5}" sibTransId="{BEDB0AAF-7B69-40B8-9605-FD5B54F0A9F2}"/>
    <dgm:cxn modelId="{92DEF404-147D-4BA4-B1D7-33D7B28214BC}" type="presOf" srcId="{9223388D-091B-48F3-9A6E-14D224E031DA}" destId="{77587C0B-144C-41A7-8351-1C6405623428}" srcOrd="0" destOrd="0" presId="urn:microsoft.com/office/officeart/2005/8/layout/vList6"/>
    <dgm:cxn modelId="{CC87B90D-F92C-4E8C-8889-9FEF806BFE5A}" type="presOf" srcId="{9F5D0958-221C-41DD-8E25-6E71D03749CA}" destId="{24ACD1FC-B39D-4F29-B0B8-56C5399073AB}" srcOrd="0" destOrd="0" presId="urn:microsoft.com/office/officeart/2005/8/layout/vList6"/>
    <dgm:cxn modelId="{902D9C32-B3C6-4B9D-B9B9-03324950F95C}" srcId="{8D9EC07E-3E6B-4CBD-B6A7-3851B0B12503}" destId="{5FA50AA8-75FB-4FB8-AC0F-C45AED67802A}" srcOrd="2" destOrd="0" parTransId="{3415CCB6-C975-4BB8-A11A-68ABF8C9AC9A}" sibTransId="{FD6945FE-4586-4D05-94CD-645194EF0C0E}"/>
    <dgm:cxn modelId="{97A7B263-2A40-4261-BCD7-F20727157672}" srcId="{9223388D-091B-48F3-9A6E-14D224E031DA}" destId="{3CA2B838-BB97-44DF-A1DB-1236B5C072F7}" srcOrd="0" destOrd="0" parTransId="{6B98827A-6D94-4854-8C15-DAFB0A138FBE}" sibTransId="{497AAD5A-9239-44E6-8BBC-A0172EB4F27C}"/>
    <dgm:cxn modelId="{F44A0A15-47F9-41FA-8B32-DDEF56321C4B}" type="presOf" srcId="{5FA50AA8-75FB-4FB8-AC0F-C45AED67802A}" destId="{CA55812B-D6BC-4FC1-A4DF-6DE7E46F53FB}" srcOrd="0" destOrd="0" presId="urn:microsoft.com/office/officeart/2005/8/layout/vList6"/>
    <dgm:cxn modelId="{CD85A600-FF2B-4937-B2CE-45FB72A264AD}" srcId="{8D9EC07E-3E6B-4CBD-B6A7-3851B0B12503}" destId="{9223388D-091B-48F3-9A6E-14D224E031DA}" srcOrd="3" destOrd="0" parTransId="{7AB3819B-BA7A-4535-96CA-5EA1611ECFA9}" sibTransId="{03229A5B-4540-44FA-BD35-F75D62E3FDC8}"/>
    <dgm:cxn modelId="{A164E4A5-20C0-4F87-8364-1069396C0F10}" srcId="{5FA50AA8-75FB-4FB8-AC0F-C45AED67802A}" destId="{F6BA6F13-D258-49E9-B57E-BBD4D579BACC}" srcOrd="0" destOrd="0" parTransId="{77DDA49B-5251-433C-806B-99D26836FB06}" sibTransId="{BE542A23-ABA4-4A0B-B891-B7D74B10798A}"/>
    <dgm:cxn modelId="{B5CEBCD3-4CED-4146-87BA-E1FF66B769C4}" type="presOf" srcId="{8D9EC07E-3E6B-4CBD-B6A7-3851B0B12503}" destId="{D6BC4C48-16E9-4BA2-871B-A1EE73C0C71E}" srcOrd="0" destOrd="0" presId="urn:microsoft.com/office/officeart/2005/8/layout/vList6"/>
    <dgm:cxn modelId="{6CC49640-8A20-4D0A-A522-2DBB7DE2395D}" type="presOf" srcId="{600F771D-B1BB-4045-A57A-99237F1A7D88}" destId="{98399C6C-9059-4DCF-BC20-D49B142E0C65}" srcOrd="0" destOrd="0" presId="urn:microsoft.com/office/officeart/2005/8/layout/vList6"/>
    <dgm:cxn modelId="{51FAD0BA-F872-4E58-9794-A8D2F5B1DF22}" type="presOf" srcId="{B300C749-3239-4572-BA36-147D79418008}" destId="{C7F4A690-04F7-49D8-9C03-4F466B8A65FA}" srcOrd="0" destOrd="0" presId="urn:microsoft.com/office/officeart/2005/8/layout/vList6"/>
    <dgm:cxn modelId="{B012ECA8-E62D-4728-B21A-96A955F7998E}" type="presOf" srcId="{BB868A72-E110-41AF-B453-1CF811833012}" destId="{670A7A2E-43DF-40B6-B5AA-6B88760DBE9F}" srcOrd="0" destOrd="0" presId="urn:microsoft.com/office/officeart/2005/8/layout/vList6"/>
    <dgm:cxn modelId="{94E2084C-1197-495B-9724-5F7A613710ED}" srcId="{8D9EC07E-3E6B-4CBD-B6A7-3851B0B12503}" destId="{600F771D-B1BB-4045-A57A-99237F1A7D88}" srcOrd="0" destOrd="0" parTransId="{5CA1A208-750B-46D8-AF77-8984F508A698}" sibTransId="{6E4092D6-6F23-477D-82EF-AD9F97894C5A}"/>
    <dgm:cxn modelId="{FB362305-F1A4-49B2-96A3-92EF8AA54920}" type="presParOf" srcId="{D6BC4C48-16E9-4BA2-871B-A1EE73C0C71E}" destId="{0F58C79A-3B82-44B5-B9B6-CDCEB253B490}" srcOrd="0" destOrd="0" presId="urn:microsoft.com/office/officeart/2005/8/layout/vList6"/>
    <dgm:cxn modelId="{0EBFDD76-7C1A-402A-973A-5A8C1AF68DB7}" type="presParOf" srcId="{0F58C79A-3B82-44B5-B9B6-CDCEB253B490}" destId="{98399C6C-9059-4DCF-BC20-D49B142E0C65}" srcOrd="0" destOrd="0" presId="urn:microsoft.com/office/officeart/2005/8/layout/vList6"/>
    <dgm:cxn modelId="{E6E99EF1-D0E9-4C32-ADD9-BD25F030BB14}" type="presParOf" srcId="{0F58C79A-3B82-44B5-B9B6-CDCEB253B490}" destId="{C7F4A690-04F7-49D8-9C03-4F466B8A65FA}" srcOrd="1" destOrd="0" presId="urn:microsoft.com/office/officeart/2005/8/layout/vList6"/>
    <dgm:cxn modelId="{05E589C7-571A-4035-B1A6-53C943BE49A0}" type="presParOf" srcId="{D6BC4C48-16E9-4BA2-871B-A1EE73C0C71E}" destId="{5F1E16B1-3CAA-4BBC-8105-8D4F90A6850D}" srcOrd="1" destOrd="0" presId="urn:microsoft.com/office/officeart/2005/8/layout/vList6"/>
    <dgm:cxn modelId="{FB0FA628-BAB7-49AE-9AC4-37609211A283}" type="presParOf" srcId="{D6BC4C48-16E9-4BA2-871B-A1EE73C0C71E}" destId="{F40DA977-15B3-40A4-8D97-B5E2F6F8DC0F}" srcOrd="2" destOrd="0" presId="urn:microsoft.com/office/officeart/2005/8/layout/vList6"/>
    <dgm:cxn modelId="{187A5D38-0E11-4339-8E9F-7D644835B8E8}" type="presParOf" srcId="{F40DA977-15B3-40A4-8D97-B5E2F6F8DC0F}" destId="{24ACD1FC-B39D-4F29-B0B8-56C5399073AB}" srcOrd="0" destOrd="0" presId="urn:microsoft.com/office/officeart/2005/8/layout/vList6"/>
    <dgm:cxn modelId="{E7B269E4-5EAB-40CC-9128-34816CD963A0}" type="presParOf" srcId="{F40DA977-15B3-40A4-8D97-B5E2F6F8DC0F}" destId="{670A7A2E-43DF-40B6-B5AA-6B88760DBE9F}" srcOrd="1" destOrd="0" presId="urn:microsoft.com/office/officeart/2005/8/layout/vList6"/>
    <dgm:cxn modelId="{AB399EC8-F45D-43A6-8AFC-FA7F819BE576}" type="presParOf" srcId="{D6BC4C48-16E9-4BA2-871B-A1EE73C0C71E}" destId="{9DFA1713-6A9F-4651-B530-6863012600E1}" srcOrd="3" destOrd="0" presId="urn:microsoft.com/office/officeart/2005/8/layout/vList6"/>
    <dgm:cxn modelId="{3A03F5D3-C12D-4103-B750-789849428EC4}" type="presParOf" srcId="{D6BC4C48-16E9-4BA2-871B-A1EE73C0C71E}" destId="{F56AF939-3D31-44F7-A842-B6AA7DC6B514}" srcOrd="4" destOrd="0" presId="urn:microsoft.com/office/officeart/2005/8/layout/vList6"/>
    <dgm:cxn modelId="{5ADF49A8-E43A-4CFB-801F-930C995A81C6}" type="presParOf" srcId="{F56AF939-3D31-44F7-A842-B6AA7DC6B514}" destId="{CA55812B-D6BC-4FC1-A4DF-6DE7E46F53FB}" srcOrd="0" destOrd="0" presId="urn:microsoft.com/office/officeart/2005/8/layout/vList6"/>
    <dgm:cxn modelId="{5844FA80-5E6D-49F5-BFE3-5FB79F882064}" type="presParOf" srcId="{F56AF939-3D31-44F7-A842-B6AA7DC6B514}" destId="{7C1EEE61-8304-4901-9830-83295FC53308}" srcOrd="1" destOrd="0" presId="urn:microsoft.com/office/officeart/2005/8/layout/vList6"/>
    <dgm:cxn modelId="{F697937F-3A5E-46DA-A460-9C146430ABA6}" type="presParOf" srcId="{D6BC4C48-16E9-4BA2-871B-A1EE73C0C71E}" destId="{EB0B0993-EB6F-4E35-8039-BCD581ECAB87}" srcOrd="5" destOrd="0" presId="urn:microsoft.com/office/officeart/2005/8/layout/vList6"/>
    <dgm:cxn modelId="{1F18212D-265D-438A-A7EF-CF8358307FF5}" type="presParOf" srcId="{D6BC4C48-16E9-4BA2-871B-A1EE73C0C71E}" destId="{98BDB060-33D8-4785-B857-276A2B95D4BC}" srcOrd="6" destOrd="0" presId="urn:microsoft.com/office/officeart/2005/8/layout/vList6"/>
    <dgm:cxn modelId="{BBCD2E4F-5DAC-462B-93C4-6ADE2ADD354C}" type="presParOf" srcId="{98BDB060-33D8-4785-B857-276A2B95D4BC}" destId="{77587C0B-144C-41A7-8351-1C6405623428}" srcOrd="0" destOrd="0" presId="urn:microsoft.com/office/officeart/2005/8/layout/vList6"/>
    <dgm:cxn modelId="{528ACD80-8F2F-4978-A5FD-0262045CB8B7}" type="presParOf" srcId="{98BDB060-33D8-4785-B857-276A2B95D4BC}" destId="{B8BF46EB-ADAE-4F50-9F93-057FFD55AB8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F4A690-04F7-49D8-9C03-4F466B8A65FA}">
      <dsp:nvSpPr>
        <dsp:cNvPr id="0" name=""/>
        <dsp:cNvSpPr/>
      </dsp:nvSpPr>
      <dsp:spPr>
        <a:xfrm>
          <a:off x="2821316" y="1036"/>
          <a:ext cx="4231975" cy="82243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kern="1200" dirty="0" smtClean="0">
              <a:latin typeface="Times New Roman" pitchFamily="18" charset="0"/>
              <a:cs typeface="Times New Roman" pitchFamily="18" charset="0"/>
            </a:rPr>
            <a:t>Збір даних</a:t>
          </a:r>
          <a:endParaRPr lang="ru-RU" sz="2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21316" y="103841"/>
        <a:ext cx="3923561" cy="616828"/>
      </dsp:txXfrm>
    </dsp:sp>
    <dsp:sp modelId="{98399C6C-9059-4DCF-BC20-D49B142E0C65}">
      <dsp:nvSpPr>
        <dsp:cNvPr id="0" name=""/>
        <dsp:cNvSpPr/>
      </dsp:nvSpPr>
      <dsp:spPr>
        <a:xfrm>
          <a:off x="0" y="1036"/>
          <a:ext cx="2821316" cy="82243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Times New Roman" pitchFamily="18" charset="0"/>
              <a:cs typeface="Times New Roman" pitchFamily="18" charset="0"/>
            </a:rPr>
            <a:t>І етап</a:t>
          </a:r>
          <a:endParaRPr lang="uk-UA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148" y="41184"/>
        <a:ext cx="2741020" cy="742142"/>
      </dsp:txXfrm>
    </dsp:sp>
    <dsp:sp modelId="{670A7A2E-43DF-40B6-B5AA-6B88760DBE9F}">
      <dsp:nvSpPr>
        <dsp:cNvPr id="0" name=""/>
        <dsp:cNvSpPr/>
      </dsp:nvSpPr>
      <dsp:spPr>
        <a:xfrm>
          <a:off x="2821316" y="905719"/>
          <a:ext cx="4231975" cy="82243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4369814"/>
            <a:satOff val="-2030"/>
            <a:lumOff val="-232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4369814"/>
              <a:satOff val="-2030"/>
              <a:lumOff val="-23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kern="1200" smtClean="0">
              <a:latin typeface="Times New Roman" pitchFamily="18" charset="0"/>
              <a:cs typeface="Times New Roman" pitchFamily="18" charset="0"/>
            </a:rPr>
            <a:t>Обробка даних</a:t>
          </a:r>
          <a:endParaRPr lang="ru-RU" sz="2700" kern="1200">
            <a:latin typeface="Times New Roman" pitchFamily="18" charset="0"/>
            <a:cs typeface="Times New Roman" pitchFamily="18" charset="0"/>
          </a:endParaRPr>
        </a:p>
      </dsp:txBody>
      <dsp:txXfrm>
        <a:off x="2821316" y="1008524"/>
        <a:ext cx="3923561" cy="616828"/>
      </dsp:txXfrm>
    </dsp:sp>
    <dsp:sp modelId="{24ACD1FC-B39D-4F29-B0B8-56C5399073AB}">
      <dsp:nvSpPr>
        <dsp:cNvPr id="0" name=""/>
        <dsp:cNvSpPr/>
      </dsp:nvSpPr>
      <dsp:spPr>
        <a:xfrm>
          <a:off x="0" y="905719"/>
          <a:ext cx="2821316" cy="822438"/>
        </a:xfrm>
        <a:prstGeom prst="roundRect">
          <a:avLst/>
        </a:prstGeom>
        <a:gradFill rotWithShape="0">
          <a:gsLst>
            <a:gs pos="0">
              <a:schemeClr val="accent5">
                <a:hueOff val="-4326688"/>
                <a:satOff val="2309"/>
                <a:lumOff val="-10065"/>
                <a:alphaOff val="0"/>
                <a:shade val="51000"/>
                <a:satMod val="130000"/>
              </a:schemeClr>
            </a:gs>
            <a:gs pos="80000">
              <a:schemeClr val="accent5">
                <a:hueOff val="-4326688"/>
                <a:satOff val="2309"/>
                <a:lumOff val="-10065"/>
                <a:alphaOff val="0"/>
                <a:shade val="93000"/>
                <a:satMod val="130000"/>
              </a:schemeClr>
            </a:gs>
            <a:gs pos="100000">
              <a:schemeClr val="accent5">
                <a:hueOff val="-4326688"/>
                <a:satOff val="2309"/>
                <a:lumOff val="-100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Times New Roman" pitchFamily="18" charset="0"/>
              <a:cs typeface="Times New Roman" pitchFamily="18" charset="0"/>
            </a:rPr>
            <a:t>ІІ етап</a:t>
          </a:r>
          <a:endParaRPr lang="uk-UA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148" y="945867"/>
        <a:ext cx="2741020" cy="742142"/>
      </dsp:txXfrm>
    </dsp:sp>
    <dsp:sp modelId="{7C1EEE61-8304-4901-9830-83295FC53308}">
      <dsp:nvSpPr>
        <dsp:cNvPr id="0" name=""/>
        <dsp:cNvSpPr/>
      </dsp:nvSpPr>
      <dsp:spPr>
        <a:xfrm>
          <a:off x="2821316" y="1810401"/>
          <a:ext cx="4231975" cy="82243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8739628"/>
            <a:satOff val="-4060"/>
            <a:lumOff val="-4655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8739628"/>
              <a:satOff val="-4060"/>
              <a:lumOff val="-465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kern="1200" smtClean="0">
              <a:latin typeface="Times New Roman" pitchFamily="18" charset="0"/>
              <a:cs typeface="Times New Roman" pitchFamily="18" charset="0"/>
            </a:rPr>
            <a:t>Аналіз даних</a:t>
          </a:r>
          <a:endParaRPr lang="ru-RU" sz="2700" kern="1200">
            <a:latin typeface="Times New Roman" pitchFamily="18" charset="0"/>
            <a:cs typeface="Times New Roman" pitchFamily="18" charset="0"/>
          </a:endParaRPr>
        </a:p>
      </dsp:txBody>
      <dsp:txXfrm>
        <a:off x="2821316" y="1913206"/>
        <a:ext cx="3923561" cy="616828"/>
      </dsp:txXfrm>
    </dsp:sp>
    <dsp:sp modelId="{CA55812B-D6BC-4FC1-A4DF-6DE7E46F53FB}">
      <dsp:nvSpPr>
        <dsp:cNvPr id="0" name=""/>
        <dsp:cNvSpPr/>
      </dsp:nvSpPr>
      <dsp:spPr>
        <a:xfrm>
          <a:off x="0" y="1810401"/>
          <a:ext cx="2821316" cy="822438"/>
        </a:xfrm>
        <a:prstGeom prst="roundRect">
          <a:avLst/>
        </a:prstGeom>
        <a:gradFill rotWithShape="0">
          <a:gsLst>
            <a:gs pos="0">
              <a:schemeClr val="accent5">
                <a:hueOff val="-8653376"/>
                <a:satOff val="4617"/>
                <a:lumOff val="-20131"/>
                <a:alphaOff val="0"/>
                <a:shade val="51000"/>
                <a:satMod val="130000"/>
              </a:schemeClr>
            </a:gs>
            <a:gs pos="80000">
              <a:schemeClr val="accent5">
                <a:hueOff val="-8653376"/>
                <a:satOff val="4617"/>
                <a:lumOff val="-20131"/>
                <a:alphaOff val="0"/>
                <a:shade val="93000"/>
                <a:satMod val="130000"/>
              </a:schemeClr>
            </a:gs>
            <a:gs pos="100000">
              <a:schemeClr val="accent5">
                <a:hueOff val="-8653376"/>
                <a:satOff val="4617"/>
                <a:lumOff val="-201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Times New Roman" pitchFamily="18" charset="0"/>
              <a:cs typeface="Times New Roman" pitchFamily="18" charset="0"/>
            </a:rPr>
            <a:t>ІІІ етап</a:t>
          </a:r>
          <a:endParaRPr lang="uk-UA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148" y="1850549"/>
        <a:ext cx="2741020" cy="742142"/>
      </dsp:txXfrm>
    </dsp:sp>
    <dsp:sp modelId="{B8BF46EB-ADAE-4F50-9F93-057FFD55AB85}">
      <dsp:nvSpPr>
        <dsp:cNvPr id="0" name=""/>
        <dsp:cNvSpPr/>
      </dsp:nvSpPr>
      <dsp:spPr>
        <a:xfrm>
          <a:off x="2821316" y="2715083"/>
          <a:ext cx="4231975" cy="82243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3109442"/>
            <a:satOff val="-6090"/>
            <a:lumOff val="-6983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3109442"/>
              <a:satOff val="-6090"/>
              <a:lumOff val="-698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kern="1200" smtClean="0">
              <a:latin typeface="Times New Roman" pitchFamily="18" charset="0"/>
              <a:cs typeface="Times New Roman" pitchFamily="18" charset="0"/>
            </a:rPr>
            <a:t>Висновки і рекомендації</a:t>
          </a:r>
          <a:endParaRPr lang="ru-RU" sz="2700" kern="1200">
            <a:latin typeface="Times New Roman" pitchFamily="18" charset="0"/>
            <a:cs typeface="Times New Roman" pitchFamily="18" charset="0"/>
          </a:endParaRPr>
        </a:p>
      </dsp:txBody>
      <dsp:txXfrm>
        <a:off x="2821316" y="2817888"/>
        <a:ext cx="3923561" cy="616828"/>
      </dsp:txXfrm>
    </dsp:sp>
    <dsp:sp modelId="{77587C0B-144C-41A7-8351-1C6405623428}">
      <dsp:nvSpPr>
        <dsp:cNvPr id="0" name=""/>
        <dsp:cNvSpPr/>
      </dsp:nvSpPr>
      <dsp:spPr>
        <a:xfrm>
          <a:off x="0" y="2715083"/>
          <a:ext cx="2821316" cy="822438"/>
        </a:xfrm>
        <a:prstGeom prst="roundRect">
          <a:avLst/>
        </a:prstGeom>
        <a:gradFill rotWithShape="0">
          <a:gsLst>
            <a:gs pos="0">
              <a:schemeClr val="accent5">
                <a:hueOff val="-12980063"/>
                <a:satOff val="6926"/>
                <a:lumOff val="-30196"/>
                <a:alphaOff val="0"/>
                <a:shade val="51000"/>
                <a:satMod val="130000"/>
              </a:schemeClr>
            </a:gs>
            <a:gs pos="80000">
              <a:schemeClr val="accent5">
                <a:hueOff val="-12980063"/>
                <a:satOff val="6926"/>
                <a:lumOff val="-30196"/>
                <a:alphaOff val="0"/>
                <a:shade val="93000"/>
                <a:satMod val="130000"/>
              </a:schemeClr>
            </a:gs>
            <a:gs pos="100000">
              <a:schemeClr val="accent5">
                <a:hueOff val="-12980063"/>
                <a:satOff val="6926"/>
                <a:lumOff val="-30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V</a:t>
          </a:r>
          <a:r>
            <a:rPr lang="uk-UA" sz="2800" kern="1200" dirty="0" smtClean="0">
              <a:latin typeface="Times New Roman" pitchFamily="18" charset="0"/>
              <a:cs typeface="Times New Roman" pitchFamily="18" charset="0"/>
            </a:rPr>
            <a:t> етап</a:t>
          </a:r>
          <a:endParaRPr lang="uk-UA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148" y="2755231"/>
        <a:ext cx="2741020" cy="742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5"/>
          <p:cNvSpPr>
            <a:spLocks noChangeArrowheads="1"/>
          </p:cNvSpPr>
          <p:nvPr/>
        </p:nvSpPr>
        <p:spPr bwMode="auto">
          <a:xfrm>
            <a:off x="0" y="0"/>
            <a:ext cx="9144000" cy="642938"/>
          </a:xfrm>
          <a:prstGeom prst="rect">
            <a:avLst/>
          </a:prstGeom>
          <a:solidFill>
            <a:schemeClr val="bg1">
              <a:alpha val="6392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5" name="图片 7" descr="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图片 5" descr="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8938" cy="635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图片 6" descr="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3643313"/>
            <a:ext cx="21431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图片 10" descr="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4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图片 11" descr="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图片 9" descr="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图片 12" descr="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0"/>
            <a:ext cx="1143000" cy="121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图片 8" descr="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2063"/>
            <a:ext cx="9144000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图片 13" descr="1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572125"/>
            <a:ext cx="45720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339975" y="1123950"/>
            <a:ext cx="6403975" cy="8953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noProof="0" smtClean="0"/>
              <a:t>单击此处编辑母版标题样式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339975" y="2060575"/>
            <a:ext cx="6400800" cy="69373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 algn="r"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noProof="0" smtClean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811700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180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8925" y="117475"/>
            <a:ext cx="2058988" cy="5245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7475"/>
            <a:ext cx="6029325" cy="5245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43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22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1808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3" y="8366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9313" y="8366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288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37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08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6419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1449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3888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 descr="14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矩形 5"/>
          <p:cNvSpPr>
            <a:spLocks noChangeArrowheads="1"/>
          </p:cNvSpPr>
          <p:nvPr/>
        </p:nvSpPr>
        <p:spPr bwMode="auto">
          <a:xfrm>
            <a:off x="0" y="0"/>
            <a:ext cx="9144000" cy="642938"/>
          </a:xfrm>
          <a:prstGeom prst="rect">
            <a:avLst/>
          </a:prstGeom>
          <a:solidFill>
            <a:schemeClr val="bg1">
              <a:alpha val="6392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2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7475"/>
            <a:ext cx="8229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uk-UA" smtClean="0"/>
              <a:t>单击此处编辑母版标题样式</a:t>
            </a:r>
          </a:p>
        </p:txBody>
      </p:sp>
      <p:sp>
        <p:nvSpPr>
          <p:cNvPr id="102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366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uk-UA" smtClean="0"/>
              <a:t>单击此处编辑母版文本样式</a:t>
            </a:r>
          </a:p>
          <a:p>
            <a:pPr lvl="1"/>
            <a:r>
              <a:rPr lang="zh-CN" altLang="uk-UA" smtClean="0"/>
              <a:t>第二级</a:t>
            </a:r>
          </a:p>
          <a:p>
            <a:pPr lvl="2"/>
            <a:r>
              <a:rPr lang="zh-CN" altLang="uk-UA" smtClean="0"/>
              <a:t>第三级</a:t>
            </a:r>
          </a:p>
          <a:p>
            <a:pPr lvl="3"/>
            <a:r>
              <a:rPr lang="zh-CN" altLang="uk-UA" smtClean="0"/>
              <a:t>第四级</a:t>
            </a:r>
          </a:p>
          <a:p>
            <a:pPr lvl="4"/>
            <a:r>
              <a:rPr lang="zh-CN" altLang="uk-UA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SimHei" pitchFamily="49" charset="-122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SimHei" pitchFamily="49" charset="-122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SimHei" pitchFamily="49" charset="-122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SimHei" pitchFamily="49" charset="-122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SimHei" pitchFamily="49" charset="-122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SimHei" pitchFamily="49" charset="-122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SimHei" pitchFamily="49" charset="-122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SimHei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3688" y="260648"/>
            <a:ext cx="6965503" cy="4392488"/>
          </a:xfrm>
        </p:spPr>
        <p:txBody>
          <a:bodyPr/>
          <a:lstStyle/>
          <a:p>
            <a:pPr algn="ctr"/>
            <a:r>
              <a:rPr lang="uk-UA" altLang="uk-UA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/>
            </a:r>
            <a:br>
              <a:rPr lang="uk-UA" altLang="uk-UA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uk-UA" altLang="uk-UA" dirty="0" smtClean="0">
                <a:latin typeface="Cambria" panose="02040503050406030204" pitchFamily="18" charset="0"/>
              </a:rPr>
              <a:t/>
            </a:r>
            <a:br>
              <a:rPr lang="uk-UA" altLang="uk-UA" dirty="0" smtClean="0">
                <a:latin typeface="Cambria" panose="02040503050406030204" pitchFamily="18" charset="0"/>
              </a:rPr>
            </a:br>
            <a:r>
              <a:rPr lang="uk-UA" altLang="uk-UA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«Статистичні дані. Способи подання даних та їх обробка»</a:t>
            </a:r>
            <a:br>
              <a:rPr lang="uk-UA" altLang="uk-UA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uk-UA" altLang="uk-UA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uk-UA" altLang="uk-UA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uk-UA" altLang="uk-UA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23.04.2020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328391" y="764704"/>
            <a:ext cx="6400800" cy="693738"/>
          </a:xfrm>
        </p:spPr>
        <p:txBody>
          <a:bodyPr/>
          <a:lstStyle/>
          <a:p>
            <a:r>
              <a:rPr lang="uk-UA" dirty="0" smtClean="0"/>
              <a:t>        Урок алгебри у 9 класі на тему</a:t>
            </a:r>
            <a:endParaRPr lang="uk-U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9701" y="620589"/>
            <a:ext cx="8229600" cy="2016323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>
                <a:latin typeface="Cambria" panose="02040503050406030204" pitchFamily="18" charset="0"/>
              </a:rPr>
              <a:t>	</a:t>
            </a:r>
            <a:r>
              <a:rPr lang="uk-UA" sz="2800" dirty="0" smtClean="0">
                <a:latin typeface="Cambria" panose="02040503050406030204" pitchFamily="18" charset="0"/>
              </a:rPr>
              <a:t>В </a:t>
            </a:r>
            <a:r>
              <a:rPr lang="uk-UA" sz="2800" dirty="0">
                <a:latin typeface="Cambria" panose="02040503050406030204" pitchFamily="18" charset="0"/>
              </a:rPr>
              <a:t>результаті опитування отримали </a:t>
            </a:r>
            <a:r>
              <a:rPr lang="uk-UA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вибірку із </a:t>
            </a:r>
            <a:r>
              <a:rPr lang="uk-UA" sz="2800" b="1" i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25 </a:t>
            </a:r>
            <a:r>
              <a:rPr lang="uk-UA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даних</a:t>
            </a:r>
            <a:r>
              <a:rPr lang="uk-UA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: </a:t>
            </a:r>
            <a:r>
              <a:rPr lang="uk-UA" sz="2800" dirty="0" smtClean="0">
                <a:latin typeface="Cambria" pitchFamily="18" charset="0"/>
              </a:rPr>
              <a:t>43, 38, 36, 46, 37, 42, 40, 38, 40, 40, 39, 38, 37, 43, 36, 37, 38, 38, 41, 42, 40, 36, 38, 39, 40.</a:t>
            </a:r>
            <a:endParaRPr lang="uk-UA" sz="2800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94" y="2348880"/>
            <a:ext cx="806489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>
                <a:latin typeface="Cambria" panose="02040503050406030204" pitchFamily="18" charset="0"/>
              </a:rPr>
              <a:t>	Запишемо </a:t>
            </a:r>
            <a:r>
              <a:rPr lang="uk-UA" sz="2800" dirty="0">
                <a:latin typeface="Cambria" panose="02040503050406030204" pitchFamily="18" charset="0"/>
              </a:rPr>
              <a:t>цю вибірку ще раз, впорядкувавши її елементи за величиною.</a:t>
            </a:r>
          </a:p>
          <a:p>
            <a:pPr algn="just"/>
            <a:r>
              <a:rPr lang="uk-UA" sz="2800" dirty="0" smtClean="0">
                <a:latin typeface="Cambria" pitchFamily="18" charset="0"/>
              </a:rPr>
              <a:t>36, 36, 36, 37, 37, 37, 38, 38, 38, 38, 38, 38, 39, 39, 40, 40, 40, 40, 40, 41, 42, 42, 43, 43, 46.</a:t>
            </a:r>
            <a:endParaRPr lang="uk-UA" sz="2800" dirty="0">
              <a:latin typeface="Cambria" panose="02040503050406030204" pitchFamily="18" charset="0"/>
            </a:endParaRPr>
          </a:p>
          <a:p>
            <a:r>
              <a:rPr lang="uk-UA" sz="2800" dirty="0">
                <a:latin typeface="Cambria" panose="02040503050406030204" pitchFamily="18" charset="0"/>
              </a:rPr>
              <a:t> </a:t>
            </a:r>
          </a:p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2483768" y="4257094"/>
            <a:ext cx="60486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Cambria" panose="02040503050406030204" pitchFamily="18" charset="0"/>
              </a:rPr>
              <a:t>	Такий </a:t>
            </a:r>
            <a:r>
              <a:rPr lang="uk-UA" sz="2800" dirty="0">
                <a:latin typeface="Cambria" panose="02040503050406030204" pitchFamily="18" charset="0"/>
              </a:rPr>
              <a:t>спосіб запису вибірки називається </a:t>
            </a:r>
            <a:r>
              <a:rPr lang="uk-UA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варіаційним рядом</a:t>
            </a:r>
            <a:r>
              <a:rPr lang="uk-UA" sz="2800" dirty="0">
                <a:latin typeface="Cambria" panose="02040503050406030204" pitchFamily="18" charset="0"/>
              </a:rPr>
              <a:t>, а кожне із значень називається </a:t>
            </a:r>
            <a:r>
              <a:rPr lang="uk-UA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варіантою</a:t>
            </a:r>
            <a:r>
              <a:rPr lang="uk-UA" sz="2800" dirty="0">
                <a:latin typeface="Cambria" panose="02040503050406030204" pitchFamily="18" charset="0"/>
              </a:rPr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286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uk-UA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Частотна </a:t>
            </a:r>
            <a:r>
              <a:rPr lang="ru-RU" altLang="uk-UA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таблиця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606112"/>
              </p:ext>
            </p:extLst>
          </p:nvPr>
        </p:nvGraphicFramePr>
        <p:xfrm>
          <a:off x="1285852" y="857232"/>
          <a:ext cx="7096868" cy="140208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156931"/>
                <a:gridCol w="659993"/>
                <a:gridCol w="659993"/>
                <a:gridCol w="659993"/>
                <a:gridCol w="659993"/>
                <a:gridCol w="659993"/>
                <a:gridCol w="659993"/>
                <a:gridCol w="659993"/>
                <a:gridCol w="659993"/>
                <a:gridCol w="659993"/>
              </a:tblGrid>
              <a:tr h="540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Розмір взуття</a:t>
                      </a:r>
                      <a:endParaRPr lang="uk-UA" sz="2000" b="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effectLst/>
                        </a:rPr>
                        <a:t>36</a:t>
                      </a:r>
                      <a:endParaRPr lang="uk-UA" sz="28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effectLst/>
                        </a:rPr>
                        <a:t>37</a:t>
                      </a:r>
                      <a:endParaRPr lang="uk-UA" sz="28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effectLst/>
                        </a:rPr>
                        <a:t>38</a:t>
                      </a:r>
                      <a:endParaRPr lang="uk-UA" sz="28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effectLst/>
                        </a:rPr>
                        <a:t>39</a:t>
                      </a:r>
                      <a:endParaRPr lang="uk-UA" sz="28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effectLst/>
                        </a:rPr>
                        <a:t>40</a:t>
                      </a:r>
                      <a:endParaRPr lang="uk-UA" sz="28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effectLst/>
                        </a:rPr>
                        <a:t>41</a:t>
                      </a:r>
                      <a:endParaRPr lang="uk-UA" sz="28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effectLst/>
                        </a:rPr>
                        <a:t>42</a:t>
                      </a:r>
                      <a:endParaRPr lang="uk-UA" sz="28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43</a:t>
                      </a:r>
                      <a:endParaRPr lang="uk-UA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46</a:t>
                      </a:r>
                      <a:endParaRPr lang="uk-UA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0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Кількість </a:t>
                      </a:r>
                      <a:r>
                        <a:rPr lang="uk-UA" sz="2000" dirty="0" smtClean="0">
                          <a:effectLst/>
                        </a:rPr>
                        <a:t>учнів</a:t>
                      </a:r>
                      <a:endParaRPr lang="uk-UA" sz="2000" b="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uk-UA" sz="28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uk-UA" sz="28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6</a:t>
                      </a:r>
                      <a:endParaRPr lang="uk-UA" sz="28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uk-UA" sz="28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uk-UA" sz="28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uk-UA" sz="28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2</a:t>
                      </a:r>
                      <a:endParaRPr lang="uk-UA" sz="28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2</a:t>
                      </a:r>
                      <a:endParaRPr lang="uk-UA" sz="28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uk-UA" sz="28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2241351"/>
            <a:ext cx="842493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>
                <a:latin typeface="Cambria" panose="02040503050406030204" pitchFamily="18" charset="0"/>
              </a:rPr>
              <a:t>	Такі </a:t>
            </a:r>
            <a:r>
              <a:rPr lang="uk-UA" sz="2800" dirty="0">
                <a:latin typeface="Cambria" panose="02040503050406030204" pitchFamily="18" charset="0"/>
              </a:rPr>
              <a:t>таблиці називають </a:t>
            </a:r>
            <a:r>
              <a:rPr lang="uk-UA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частотними</a:t>
            </a:r>
            <a:r>
              <a:rPr lang="uk-UA" sz="2800" dirty="0">
                <a:latin typeface="Cambria" panose="02040503050406030204" pitchFamily="18" charset="0"/>
              </a:rPr>
              <a:t>. В них числа другого рядка – </a:t>
            </a:r>
            <a:r>
              <a:rPr lang="uk-UA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частоти</a:t>
            </a:r>
            <a:r>
              <a:rPr lang="uk-UA" sz="2800" dirty="0">
                <a:latin typeface="Cambria" panose="02040503050406030204" pitchFamily="18" charset="0"/>
              </a:rPr>
              <a:t>(показують, як часто трапляються у вибірці ті чи інші її значення).</a:t>
            </a:r>
          </a:p>
          <a:p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3789040"/>
            <a:ext cx="763284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i="1" dirty="0" smtClean="0">
                <a:latin typeface="Cambria" panose="02040503050406030204" pitchFamily="18" charset="0"/>
              </a:rPr>
              <a:t>	</a:t>
            </a:r>
            <a:r>
              <a:rPr lang="uk-UA" sz="2800" b="1" i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Відносною </a:t>
            </a:r>
            <a:r>
              <a:rPr lang="uk-UA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частотою</a:t>
            </a:r>
            <a:r>
              <a:rPr lang="uk-UA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uk-UA" sz="2800" dirty="0">
                <a:latin typeface="Cambria" panose="02040503050406030204" pitchFamily="18" charset="0"/>
              </a:rPr>
              <a:t>значення вибірки називається відношення частоти значення вибірки до кількості усіх значень вибірки, виражене у відсотках.</a:t>
            </a:r>
          </a:p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2195736" y="5445224"/>
            <a:ext cx="68407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Cambria" panose="02040503050406030204" pitchFamily="18" charset="0"/>
              </a:rPr>
              <a:t>	Частота </a:t>
            </a:r>
            <a:r>
              <a:rPr lang="uk-UA" sz="2400" dirty="0">
                <a:latin typeface="Cambria" panose="02040503050406030204" pitchFamily="18" charset="0"/>
              </a:rPr>
              <a:t>розміру взуття 37 дорівнює </a:t>
            </a:r>
            <a:r>
              <a:rPr lang="uk-UA" sz="2400" dirty="0" smtClean="0">
                <a:latin typeface="Cambria" panose="02040503050406030204" pitchFamily="18" charset="0"/>
              </a:rPr>
              <a:t>3, </a:t>
            </a:r>
            <a:r>
              <a:rPr lang="uk-UA" sz="2400" dirty="0">
                <a:latin typeface="Cambria" panose="02040503050406030204" pitchFamily="18" charset="0"/>
              </a:rPr>
              <a:t>а відносна частота – </a:t>
            </a:r>
            <a:r>
              <a:rPr lang="uk-UA" sz="2400" dirty="0" smtClean="0">
                <a:latin typeface="Cambria" panose="02040503050406030204" pitchFamily="18" charset="0"/>
              </a:rPr>
              <a:t>12%, </a:t>
            </a:r>
            <a:r>
              <a:rPr lang="uk-UA" sz="2400" dirty="0">
                <a:latin typeface="Cambria" panose="02040503050406030204" pitchFamily="18" charset="0"/>
              </a:rPr>
              <a:t>бо </a:t>
            </a:r>
            <a:r>
              <a:rPr lang="uk-UA" sz="2400" dirty="0" smtClean="0">
                <a:latin typeface="Cambria" panose="02040503050406030204" pitchFamily="18" charset="0"/>
              </a:rPr>
              <a:t>3 </a:t>
            </a:r>
            <a:r>
              <a:rPr lang="uk-UA" sz="2400" dirty="0">
                <a:latin typeface="Cambria" panose="02040503050406030204" pitchFamily="18" charset="0"/>
              </a:rPr>
              <a:t>: </a:t>
            </a:r>
            <a:r>
              <a:rPr lang="uk-UA" sz="2400" dirty="0" smtClean="0">
                <a:latin typeface="Cambria" panose="02040503050406030204" pitchFamily="18" charset="0"/>
              </a:rPr>
              <a:t>25 </a:t>
            </a:r>
            <a:r>
              <a:rPr lang="uk-UA" sz="2400" dirty="0">
                <a:latin typeface="Cambria" panose="02040503050406030204" pitchFamily="18" charset="0"/>
              </a:rPr>
              <a:t>= </a:t>
            </a:r>
            <a:r>
              <a:rPr lang="uk-UA" sz="2400" dirty="0" smtClean="0">
                <a:latin typeface="Cambria" panose="02040503050406030204" pitchFamily="18" charset="0"/>
              </a:rPr>
              <a:t>0,12 </a:t>
            </a:r>
            <a:r>
              <a:rPr lang="uk-UA" sz="2400" dirty="0">
                <a:latin typeface="Cambria" panose="02040503050406030204" pitchFamily="18" charset="0"/>
              </a:rPr>
              <a:t>= </a:t>
            </a:r>
            <a:r>
              <a:rPr lang="uk-UA" sz="2400" dirty="0" smtClean="0">
                <a:latin typeface="Cambria" panose="02040503050406030204" pitchFamily="18" charset="0"/>
              </a:rPr>
              <a:t>12%.</a:t>
            </a:r>
            <a:endParaRPr lang="uk-UA" sz="2400" dirty="0">
              <a:latin typeface="Cambria" panose="020405030504060302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1991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uk-UA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Полігон</a:t>
            </a:r>
            <a:r>
              <a:rPr lang="ru-RU" altLang="uk-UA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частот</a:t>
            </a:r>
            <a:endParaRPr lang="uk-UA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85720" y="714356"/>
          <a:ext cx="8643998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083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uk-UA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Гістограма</a:t>
            </a:r>
            <a:endParaRPr lang="uk-UA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57158" y="714356"/>
          <a:ext cx="8501122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083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Кругова діаграма</a:t>
            </a:r>
            <a:endParaRPr lang="uk-UA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00034" y="857232"/>
          <a:ext cx="8429684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083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uk-UA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Центральні</a:t>
            </a:r>
            <a:r>
              <a:rPr lang="ru-RU" altLang="uk-UA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altLang="uk-UA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тенденції</a:t>
            </a:r>
            <a:r>
              <a:rPr lang="ru-RU" altLang="uk-UA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altLang="uk-UA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вибірки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2520280"/>
          </a:xfrm>
        </p:spPr>
        <p:txBody>
          <a:bodyPr/>
          <a:lstStyle/>
          <a:p>
            <a:pPr marL="0" indent="0" algn="just">
              <a:buNone/>
            </a:pPr>
            <a:r>
              <a:rPr lang="uk-UA" b="1" dirty="0" smtClean="0">
                <a:latin typeface="Cambria" panose="02040503050406030204" pitchFamily="18" charset="0"/>
              </a:rPr>
              <a:t>	</a:t>
            </a:r>
            <a:r>
              <a:rPr lang="uk-UA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Приклад</a:t>
            </a:r>
            <a:r>
              <a:rPr lang="uk-UA" b="1" dirty="0">
                <a:solidFill>
                  <a:srgbClr val="7030A0"/>
                </a:solidFill>
                <a:latin typeface="Cambria" panose="02040503050406030204" pitchFamily="18" charset="0"/>
              </a:rPr>
              <a:t>.</a:t>
            </a:r>
            <a:r>
              <a:rPr lang="uk-UA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</a:rPr>
              <a:t>Учень 9 класу під час вивчення теми </a:t>
            </a:r>
            <a:r>
              <a:rPr lang="uk-UA" dirty="0" smtClean="0">
                <a:latin typeface="Cambria" panose="02040503050406030204" pitchFamily="18" charset="0"/>
              </a:rPr>
              <a:t>«Числові послідовності» </a:t>
            </a:r>
            <a:r>
              <a:rPr lang="uk-UA" dirty="0">
                <a:latin typeface="Cambria" panose="02040503050406030204" pitchFamily="18" charset="0"/>
              </a:rPr>
              <a:t>отримав такі оцінки: 10, 10, 9, 11, 10, 8, 9, 10, 10, 9. Знайдіть середній бал учня.</a:t>
            </a:r>
          </a:p>
          <a:p>
            <a:pPr marL="0" indent="0" algn="just">
              <a:buNone/>
            </a:pPr>
            <a:r>
              <a:rPr lang="uk-UA" dirty="0">
                <a:latin typeface="Cambria" panose="02040503050406030204" pitchFamily="18" charset="0"/>
              </a:rPr>
              <a:t>	</a:t>
            </a:r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31640" y="3429000"/>
                <a:ext cx="7416824" cy="2065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3200" i="1">
                            <a:latin typeface="Cambria Math"/>
                          </a:rPr>
                          <m:t>10+10+9+11+10+8+9+10+10+9</m:t>
                        </m:r>
                      </m:num>
                      <m:den>
                        <m:r>
                          <a:rPr lang="uk-UA" sz="3200" i="1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uk-UA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3200" i="1">
                            <a:latin typeface="Cambria Math"/>
                          </a:rPr>
                          <m:t>96</m:t>
                        </m:r>
                      </m:num>
                      <m:den>
                        <m:r>
                          <a:rPr lang="uk-UA" sz="3200" i="1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uk-UA" sz="3200" i="1">
                        <a:latin typeface="Cambria Math"/>
                      </a:rPr>
                      <m:t>=9,6</m:t>
                    </m:r>
                  </m:oMath>
                </a14:m>
                <a:r>
                  <a:rPr lang="uk-UA" sz="3200" dirty="0">
                    <a:latin typeface="Cambria" panose="02040503050406030204" pitchFamily="18" charset="0"/>
                  </a:rPr>
                  <a:t>.</a:t>
                </a:r>
              </a:p>
              <a:p>
                <a:r>
                  <a:rPr lang="uk-UA" sz="3200" dirty="0">
                    <a:latin typeface="Cambria" panose="02040503050406030204" pitchFamily="18" charset="0"/>
                  </a:rPr>
                  <a:t>	9,6 – </a:t>
                </a:r>
                <a:r>
                  <a:rPr lang="uk-UA" sz="3200" b="1" i="1" dirty="0">
                    <a:solidFill>
                      <a:schemeClr val="accent6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середнє значення вибірки</a:t>
                </a:r>
                <a:r>
                  <a:rPr lang="uk-UA" sz="3200" dirty="0">
                    <a:latin typeface="Cambria" panose="02040503050406030204" pitchFamily="18" charset="0"/>
                  </a:rPr>
                  <a:t>(середнє арифметичне усіх її значень).</a:t>
                </a:r>
              </a:p>
              <a:p>
                <a:endParaRPr lang="uk-UA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429000"/>
                <a:ext cx="7416824" cy="206556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2054" r="-65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3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uk-UA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Центральні</a:t>
            </a:r>
            <a:r>
              <a:rPr lang="ru-RU" altLang="uk-UA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altLang="uk-UA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тенденції</a:t>
            </a:r>
            <a:r>
              <a:rPr lang="ru-RU" altLang="uk-UA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altLang="uk-UA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вибірки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" y="1052736"/>
            <a:ext cx="8229600" cy="1800200"/>
          </a:xfrm>
        </p:spPr>
        <p:txBody>
          <a:bodyPr/>
          <a:lstStyle/>
          <a:p>
            <a:pPr marL="0" indent="0" algn="just">
              <a:buNone/>
            </a:pPr>
            <a:r>
              <a:rPr lang="uk-UA" b="1" dirty="0" smtClean="0">
                <a:latin typeface="Cambria" panose="02040503050406030204" pitchFamily="18" charset="0"/>
              </a:rPr>
              <a:t>	</a:t>
            </a:r>
            <a:r>
              <a:rPr lang="uk-UA" dirty="0">
                <a:latin typeface="Cambria" panose="02040503050406030204" pitchFamily="18" charset="0"/>
              </a:rPr>
              <a:t>Ч</a:t>
            </a:r>
            <a:r>
              <a:rPr lang="uk-UA" dirty="0" smtClean="0">
                <a:latin typeface="Cambria" panose="02040503050406030204" pitchFamily="18" charset="0"/>
              </a:rPr>
              <a:t>исло 10 є модою даної вибірки.</a:t>
            </a:r>
            <a:endParaRPr lang="uk-UA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uk-UA" dirty="0">
                <a:latin typeface="Cambria" panose="02040503050406030204" pitchFamily="18" charset="0"/>
              </a:rPr>
              <a:t>	</a:t>
            </a:r>
            <a:r>
              <a:rPr lang="uk-UA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Мода вибірки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</a:rPr>
              <a:t>– це те її значення, яке трапляється найчастіше.</a:t>
            </a:r>
          </a:p>
          <a:p>
            <a:pPr marL="0" indent="0" algn="just">
              <a:buNone/>
            </a:pP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2996952"/>
            <a:ext cx="741682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Cambria" panose="02040503050406030204" pitchFamily="18" charset="0"/>
              </a:rPr>
              <a:t>	Моди </a:t>
            </a:r>
            <a:r>
              <a:rPr lang="uk-UA" sz="3200" dirty="0">
                <a:latin typeface="Cambria" panose="02040503050406030204" pitchFamily="18" charset="0"/>
              </a:rPr>
              <a:t>вибірка може і не мати.</a:t>
            </a:r>
          </a:p>
          <a:p>
            <a:r>
              <a:rPr lang="uk-UA" sz="3200" i="1" dirty="0">
                <a:latin typeface="Cambria" panose="02040503050406030204" pitchFamily="18" charset="0"/>
              </a:rPr>
              <a:t>Наприклад: </a:t>
            </a:r>
            <a:r>
              <a:rPr lang="uk-UA" sz="3200" dirty="0">
                <a:latin typeface="Cambria" panose="02040503050406030204" pitchFamily="18" charset="0"/>
              </a:rPr>
              <a:t>4, 5, 6, 7, 8.</a:t>
            </a:r>
          </a:p>
          <a:p>
            <a:r>
              <a:rPr lang="uk-UA" sz="3200" dirty="0" smtClean="0">
                <a:latin typeface="Cambria" panose="02040503050406030204" pitchFamily="18" charset="0"/>
              </a:rPr>
              <a:t>	Але </a:t>
            </a:r>
            <a:r>
              <a:rPr lang="uk-UA" sz="3200" dirty="0">
                <a:latin typeface="Cambria" panose="02040503050406030204" pitchFamily="18" charset="0"/>
              </a:rPr>
              <a:t>вибірка може мати і дві моди: 2, 3, 4, 4, 5, 6, 6, 7, 8.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8731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uk-UA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Центральні</a:t>
            </a:r>
            <a:r>
              <a:rPr lang="ru-RU" altLang="uk-UA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altLang="uk-UA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тенденції</a:t>
            </a:r>
            <a:r>
              <a:rPr lang="ru-RU" altLang="uk-UA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altLang="uk-UA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вибірки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9369" y="620688"/>
            <a:ext cx="8229600" cy="1800200"/>
          </a:xfrm>
        </p:spPr>
        <p:txBody>
          <a:bodyPr/>
          <a:lstStyle/>
          <a:p>
            <a:pPr marL="0" indent="0" algn="just">
              <a:buNone/>
            </a:pPr>
            <a:r>
              <a:rPr lang="uk-UA" b="1" dirty="0">
                <a:latin typeface="Cambria" panose="02040503050406030204" pitchFamily="18" charset="0"/>
              </a:rPr>
              <a:t>	</a:t>
            </a:r>
            <a:r>
              <a:rPr lang="uk-UA" sz="2800" b="1" i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Медіана </a:t>
            </a:r>
            <a:r>
              <a:rPr lang="uk-UA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вибірки</a:t>
            </a:r>
            <a:r>
              <a:rPr lang="uk-UA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uk-UA" sz="2800" dirty="0">
                <a:latin typeface="Cambria" panose="02040503050406030204" pitchFamily="18" charset="0"/>
              </a:rPr>
              <a:t>– це число, яке «поділяє» навпіл упорядковану сукупність усіх значень вибірки.</a:t>
            </a:r>
          </a:p>
          <a:p>
            <a:pPr marL="0" indent="0" algn="just">
              <a:buNone/>
            </a:pP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447665" y="1844824"/>
            <a:ext cx="84969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Cambria" panose="02040503050406030204" pitchFamily="18" charset="0"/>
              </a:rPr>
              <a:t>	</a:t>
            </a:r>
            <a:r>
              <a:rPr lang="uk-UA" sz="2800" dirty="0">
                <a:latin typeface="Cambria" panose="02040503050406030204" pitchFamily="18" charset="0"/>
              </a:rPr>
              <a:t>То ж упорядкуємо дану </a:t>
            </a:r>
            <a:r>
              <a:rPr lang="uk-UA" sz="2800" dirty="0" smtClean="0">
                <a:latin typeface="Cambria" panose="02040503050406030204" pitchFamily="18" charset="0"/>
              </a:rPr>
              <a:t>вибірку оцінок</a:t>
            </a:r>
            <a:r>
              <a:rPr lang="uk-UA" sz="2800" dirty="0">
                <a:latin typeface="Cambria" panose="02040503050406030204" pitchFamily="18" charset="0"/>
              </a:rPr>
              <a:t>: 8, 9, 9, 9, 10, 10, 10, 10, 10, 11.</a:t>
            </a:r>
          </a:p>
          <a:p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7685" y="2780928"/>
                <a:ext cx="8136904" cy="1851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dirty="0" smtClean="0">
                    <a:latin typeface="Cambria" panose="02040503050406030204" pitchFamily="18" charset="0"/>
                  </a:rPr>
                  <a:t>	Оскільки </a:t>
                </a:r>
                <a:r>
                  <a:rPr lang="uk-UA" sz="2800" dirty="0">
                    <a:latin typeface="Cambria" panose="02040503050406030204" pitchFamily="18" charset="0"/>
                  </a:rPr>
                  <a:t>вибірка має парне число значень, то медіана дорівнює </a:t>
                </a:r>
                <a:r>
                  <a:rPr lang="uk-UA" sz="2800" dirty="0" err="1">
                    <a:latin typeface="Cambria" panose="02040503050406030204" pitchFamily="18" charset="0"/>
                  </a:rPr>
                  <a:t>півсумі</a:t>
                </a:r>
                <a:r>
                  <a:rPr lang="uk-UA" sz="2800" dirty="0">
                    <a:latin typeface="Cambria" panose="02040503050406030204" pitchFamily="18" charset="0"/>
                  </a:rPr>
                  <a:t> двох її серединних значень. </a:t>
                </a:r>
                <a14:m>
                  <m:oMath xmlns:m="http://schemas.openxmlformats.org/officeDocument/2006/math">
                    <m:r>
                      <a:rPr lang="uk-UA" sz="2800" b="0" i="0" smtClean="0">
                        <a:latin typeface="Cambria Math"/>
                      </a:rPr>
                      <m:t>                              </m:t>
                    </m:r>
                    <m:r>
                      <a:rPr lang="uk-UA" sz="2800" i="1">
                        <a:latin typeface="Cambria Math"/>
                      </a:rPr>
                      <m:t>𝑚</m:t>
                    </m:r>
                    <m:r>
                      <a:rPr lang="uk-UA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uk-UA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800" i="1">
                            <a:latin typeface="Cambria Math"/>
                          </a:rPr>
                          <m:t>10+10</m:t>
                        </m:r>
                      </m:num>
                      <m:den>
                        <m:r>
                          <a:rPr lang="uk-UA" sz="28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uk-UA" sz="2800" i="1">
                        <a:latin typeface="Cambria Math"/>
                      </a:rPr>
                      <m:t>=10</m:t>
                    </m:r>
                  </m:oMath>
                </a14:m>
                <a:r>
                  <a:rPr lang="uk-UA" sz="2800" dirty="0">
                    <a:latin typeface="Cambria" panose="02040503050406030204" pitchFamily="18" charset="0"/>
                  </a:rPr>
                  <a:t>. </a:t>
                </a:r>
              </a:p>
              <a:p>
                <a:endParaRPr lang="uk-UA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85" y="2780928"/>
                <a:ext cx="8136904" cy="185140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573" t="-3289" r="-127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027380" y="4149080"/>
            <a:ext cx="806489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>
                <a:latin typeface="Cambria" panose="02040503050406030204" pitchFamily="18" charset="0"/>
              </a:rPr>
              <a:t>	Якщо </a:t>
            </a:r>
            <a:r>
              <a:rPr lang="uk-UA" sz="2800" dirty="0">
                <a:latin typeface="Cambria" panose="02040503050406030204" pitchFamily="18" charset="0"/>
              </a:rPr>
              <a:t>ж вибірка має непарне число значень, то медіана дорівнює числу, яке «поділяє» впорядковану вибірку навпіл. </a:t>
            </a:r>
            <a:r>
              <a:rPr lang="uk-UA" sz="2800" dirty="0" smtClean="0">
                <a:latin typeface="Cambria" panose="02040503050406030204" pitchFamily="18" charset="0"/>
              </a:rPr>
              <a:t>	Наприклад</a:t>
            </a:r>
            <a:r>
              <a:rPr lang="uk-UA" sz="2800" dirty="0">
                <a:latin typeface="Cambria" panose="02040503050406030204" pitchFamily="18" charset="0"/>
              </a:rPr>
              <a:t>, для вибірки з чисел: </a:t>
            </a:r>
            <a:endParaRPr lang="uk-UA" sz="2800" dirty="0" smtClean="0">
              <a:latin typeface="Cambria" panose="02040503050406030204" pitchFamily="18" charset="0"/>
            </a:endParaRPr>
          </a:p>
          <a:p>
            <a:pPr algn="just"/>
            <a:r>
              <a:rPr lang="uk-UA" sz="2800" dirty="0">
                <a:latin typeface="Cambria" panose="02040503050406030204" pitchFamily="18" charset="0"/>
              </a:rPr>
              <a:t> </a:t>
            </a:r>
            <a:r>
              <a:rPr lang="uk-UA" sz="2800" dirty="0" smtClean="0">
                <a:latin typeface="Cambria" panose="02040503050406030204" pitchFamily="18" charset="0"/>
              </a:rPr>
              <a:t>                1</a:t>
            </a:r>
            <a:r>
              <a:rPr lang="uk-UA" sz="2800" dirty="0">
                <a:latin typeface="Cambria" panose="02040503050406030204" pitchFamily="18" charset="0"/>
              </a:rPr>
              <a:t>, 1, 2, 2, 3, </a:t>
            </a:r>
            <a:r>
              <a:rPr lang="uk-UA" sz="2800" b="1" u="sng" dirty="0">
                <a:latin typeface="Cambria" panose="02040503050406030204" pitchFamily="18" charset="0"/>
              </a:rPr>
              <a:t>3</a:t>
            </a:r>
            <a:r>
              <a:rPr lang="uk-UA" sz="2800" dirty="0">
                <a:latin typeface="Cambria" panose="02040503050406030204" pitchFamily="18" charset="0"/>
              </a:rPr>
              <a:t>, 4, 4, 4, 5, 6 </a:t>
            </a:r>
            <a:r>
              <a:rPr lang="uk-UA" sz="2800" dirty="0" smtClean="0">
                <a:latin typeface="Cambria" panose="02040503050406030204" pitchFamily="18" charset="0"/>
              </a:rPr>
              <a:t> </a:t>
            </a:r>
          </a:p>
          <a:p>
            <a:pPr algn="just"/>
            <a:r>
              <a:rPr lang="uk-UA" sz="2800" dirty="0">
                <a:latin typeface="Cambria" panose="02040503050406030204" pitchFamily="18" charset="0"/>
              </a:rPr>
              <a:t> </a:t>
            </a:r>
            <a:r>
              <a:rPr lang="uk-UA" sz="2800" dirty="0" smtClean="0">
                <a:latin typeface="Cambria" panose="02040503050406030204" pitchFamily="18" charset="0"/>
              </a:rPr>
              <a:t>                                                          медіаною </a:t>
            </a:r>
            <a:r>
              <a:rPr lang="uk-UA" sz="2800" dirty="0">
                <a:latin typeface="Cambria" panose="02040503050406030204" pitchFamily="18" charset="0"/>
              </a:rPr>
              <a:t>є число 3.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9075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19498" t="20492" r="35402" b="36901"/>
          <a:stretch>
            <a:fillRect/>
          </a:stretch>
        </p:blipFill>
        <p:spPr bwMode="auto">
          <a:xfrm>
            <a:off x="0" y="928670"/>
            <a:ext cx="91440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 l="20966" t="7187" r="29683" b="81288"/>
          <a:stretch>
            <a:fillRect/>
          </a:stretch>
        </p:blipFill>
        <p:spPr bwMode="auto">
          <a:xfrm>
            <a:off x="0" y="5572139"/>
            <a:ext cx="9144000" cy="1285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№ 1.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Користуючись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діаграмою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відображено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площі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найбільших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водосховищ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установіть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 l="36237" t="25390" r="19289" b="16015"/>
          <a:stretch>
            <a:fillRect/>
          </a:stretch>
        </p:blipFill>
        <p:spPr bwMode="auto">
          <a:xfrm>
            <a:off x="0" y="0"/>
            <a:ext cx="9258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695681" cy="5544616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99592" y="697967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uk-UA" sz="4800" dirty="0" smtClean="0"/>
              <a:t>План роботи на </a:t>
            </a:r>
            <a:r>
              <a:rPr lang="uk-UA" sz="4800" dirty="0" err="1" smtClean="0"/>
              <a:t>уроці</a:t>
            </a:r>
            <a:endParaRPr lang="uk-UA" sz="4800" dirty="0" smtClean="0"/>
          </a:p>
          <a:p>
            <a:r>
              <a:rPr lang="uk-UA" dirty="0" smtClean="0"/>
              <a:t>Уважно перегляньте презентацію</a:t>
            </a:r>
          </a:p>
          <a:p>
            <a:r>
              <a:rPr lang="uk-UA" dirty="0" smtClean="0"/>
              <a:t>Запишіть головні, цікаві для вас дані</a:t>
            </a:r>
          </a:p>
          <a:p>
            <a:r>
              <a:rPr lang="uk-UA" dirty="0" smtClean="0"/>
              <a:t>Розгляньте приклади і пояснення до них</a:t>
            </a:r>
          </a:p>
          <a:p>
            <a:r>
              <a:rPr lang="uk-UA" dirty="0" smtClean="0"/>
              <a:t>Деякі  задачі запишіть </a:t>
            </a:r>
          </a:p>
          <a:p>
            <a:r>
              <a:rPr lang="uk-UA" dirty="0" smtClean="0"/>
              <a:t>Опрацюйте параграф 24</a:t>
            </a:r>
          </a:p>
          <a:p>
            <a:r>
              <a:rPr lang="uk-UA" dirty="0" smtClean="0"/>
              <a:t>Домашнє завдання :994,995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8976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 l="35688" t="24414" r="19290" b="16015"/>
          <a:stretch>
            <a:fillRect/>
          </a:stretch>
        </p:blipFill>
        <p:spPr bwMode="auto">
          <a:xfrm>
            <a:off x="-1" y="0"/>
            <a:ext cx="92189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 l="35688" t="25390" r="19290" b="15039"/>
          <a:stretch>
            <a:fillRect/>
          </a:stretch>
        </p:blipFill>
        <p:spPr bwMode="auto">
          <a:xfrm>
            <a:off x="-1" y="0"/>
            <a:ext cx="92189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 l="35688" t="24414" r="19290" b="15039"/>
          <a:stretch>
            <a:fillRect/>
          </a:stretch>
        </p:blipFill>
        <p:spPr bwMode="auto">
          <a:xfrm>
            <a:off x="0" y="0"/>
            <a:ext cx="9144000" cy="691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05664" cy="504825"/>
          </a:xfrm>
        </p:spPr>
        <p:txBody>
          <a:bodyPr/>
          <a:lstStyle/>
          <a:p>
            <a:pPr algn="ctr"/>
            <a:r>
              <a:rPr lang="ru-RU" altLang="uk-UA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Домашнє</a:t>
            </a:r>
            <a:r>
              <a:rPr lang="ru-RU" altLang="uk-UA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altLang="uk-UA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завдання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714356"/>
            <a:ext cx="8424167" cy="576074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Cambria" panose="02040503050406030204" pitchFamily="18" charset="0"/>
              </a:rPr>
              <a:t>	</a:t>
            </a:r>
            <a:r>
              <a:rPr lang="uk-UA" sz="2800" dirty="0">
                <a:latin typeface="Cambria" panose="02040503050406030204" pitchFamily="18" charset="0"/>
              </a:rPr>
              <a:t>Вивчити опорний конспект</a:t>
            </a:r>
            <a:r>
              <a:rPr lang="uk-UA" sz="2800" dirty="0" smtClean="0">
                <a:latin typeface="Cambria" panose="02040503050406030204" pitchFamily="18" charset="0"/>
              </a:rPr>
              <a:t>.</a:t>
            </a:r>
            <a:endParaRPr lang="ru-RU" sz="2800" b="1" dirty="0" smtClean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uk-UA" sz="2800" b="1" dirty="0" smtClean="0">
                <a:latin typeface="Cambria" panose="02040503050406030204" pitchFamily="18" charset="0"/>
              </a:rPr>
              <a:t>Творче завдання</a:t>
            </a:r>
          </a:p>
          <a:p>
            <a:pPr marL="3175" indent="527050" algn="just">
              <a:buNone/>
            </a:pPr>
            <a:r>
              <a:rPr lang="uk-UA" sz="2800" dirty="0" smtClean="0">
                <a:latin typeface="Cambria" pitchFamily="18" charset="0"/>
              </a:rPr>
              <a:t>Провести домашнє статистичне дослідження :</a:t>
            </a:r>
            <a:endParaRPr lang="ru-RU" sz="2800" dirty="0" smtClean="0">
              <a:latin typeface="Cambria" pitchFamily="18" charset="0"/>
            </a:endParaRPr>
          </a:p>
          <a:p>
            <a:pPr marL="3175" lvl="0" indent="11113" algn="just"/>
            <a:r>
              <a:rPr lang="uk-UA" sz="2800" u="sng" dirty="0" smtClean="0">
                <a:latin typeface="Cambria" pitchFamily="18" charset="0"/>
              </a:rPr>
              <a:t>І варіант</a:t>
            </a:r>
            <a:r>
              <a:rPr lang="uk-UA" sz="2800" dirty="0" smtClean="0">
                <a:latin typeface="Cambria" pitchFamily="18" charset="0"/>
              </a:rPr>
              <a:t>	</a:t>
            </a:r>
            <a:r>
              <a:rPr lang="uk-UA" sz="2800" dirty="0" smtClean="0">
                <a:solidFill>
                  <a:srgbClr val="6600CC"/>
                </a:solidFill>
                <a:latin typeface="Cambria" pitchFamily="18" charset="0"/>
              </a:rPr>
              <a:t>«Кількість часу, проведеного за комп’ютером»(</a:t>
            </a:r>
            <a:r>
              <a:rPr lang="uk-UA" sz="2800" smtClean="0">
                <a:solidFill>
                  <a:srgbClr val="6600CC"/>
                </a:solidFill>
                <a:latin typeface="Cambria" pitchFamily="18" charset="0"/>
              </a:rPr>
              <a:t>протягом тижня)</a:t>
            </a:r>
            <a:endParaRPr lang="ru-RU" sz="2800" dirty="0" smtClean="0">
              <a:solidFill>
                <a:srgbClr val="6600CC"/>
              </a:solidFill>
              <a:latin typeface="Cambria" pitchFamily="18" charset="0"/>
            </a:endParaRPr>
          </a:p>
          <a:p>
            <a:pPr marL="3175" lvl="0" indent="11113" algn="just"/>
            <a:r>
              <a:rPr lang="uk-UA" sz="2800" u="sng" dirty="0" smtClean="0">
                <a:latin typeface="Cambria" pitchFamily="18" charset="0"/>
              </a:rPr>
              <a:t>ІІ варіант</a:t>
            </a:r>
            <a:r>
              <a:rPr lang="uk-UA" sz="2800" dirty="0" smtClean="0">
                <a:latin typeface="Cambria" pitchFamily="18" charset="0"/>
              </a:rPr>
              <a:t>	</a:t>
            </a:r>
            <a:r>
              <a:rPr lang="uk-UA" sz="2800" dirty="0" smtClean="0">
                <a:solidFill>
                  <a:srgbClr val="6600CC"/>
                </a:solidFill>
                <a:latin typeface="Cambria" pitchFamily="18" charset="0"/>
              </a:rPr>
              <a:t>«Кількість часу, витраченого на виконання домашніх завдань»</a:t>
            </a:r>
            <a:endParaRPr lang="ru-RU" sz="2800" dirty="0" smtClean="0">
              <a:solidFill>
                <a:srgbClr val="6600CC"/>
              </a:solidFill>
              <a:latin typeface="Cambria" pitchFamily="18" charset="0"/>
            </a:endParaRPr>
          </a:p>
          <a:p>
            <a:pPr marL="3175" indent="527050" algn="just">
              <a:buNone/>
            </a:pPr>
            <a:r>
              <a:rPr lang="uk-UA" sz="2800" dirty="0" smtClean="0">
                <a:latin typeface="Cambria" pitchFamily="18" charset="0"/>
              </a:rPr>
              <a:t>Для отриманих даних треба створити частотну таблицю, знайти центральні тенденції вибірки та побудувати гістограму або полігон частот. </a:t>
            </a:r>
            <a:endParaRPr lang="uk-UA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03940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4" descr="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图片 5" descr="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8938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6" descr="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3643313"/>
            <a:ext cx="2143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7" descr="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8" descr="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9" descr="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7" y="0"/>
            <a:ext cx="285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图片 10" descr="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0"/>
            <a:ext cx="11430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图片 12" descr="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2063"/>
            <a:ext cx="914400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图片 14" descr="1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572125"/>
            <a:ext cx="4572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05539" y="2636912"/>
            <a:ext cx="5696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увагу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7475"/>
            <a:ext cx="8229600" cy="504825"/>
          </a:xfrm>
        </p:spPr>
        <p:txBody>
          <a:bodyPr/>
          <a:lstStyle/>
          <a:p>
            <a:pPr algn="ctr"/>
            <a:r>
              <a:rPr lang="uk-UA" altLang="uk-UA" sz="32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Актуалізація опорних знань</a:t>
            </a:r>
            <a:endParaRPr lang="ru-RU" altLang="uk-UA" sz="3200" dirty="0" smtClean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t="38914"/>
          <a:stretch>
            <a:fillRect/>
          </a:stretch>
        </p:blipFill>
        <p:spPr bwMode="auto">
          <a:xfrm>
            <a:off x="285720" y="857232"/>
            <a:ext cx="8643998" cy="381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5000636"/>
            <a:ext cx="607223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uk-UA" sz="32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«Статистика </a:t>
            </a:r>
            <a:r>
              <a:rPr lang="ru-RU" altLang="uk-UA" sz="3200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знає</a:t>
            </a:r>
            <a:r>
              <a:rPr lang="ru-RU" altLang="uk-UA" sz="32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все» </a:t>
            </a:r>
            <a:r>
              <a:rPr lang="ru-RU" altLang="uk-UA" sz="32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Utsaah"/>
              </a:rPr>
              <a:t>–</a:t>
            </a:r>
            <a:endParaRPr lang="ru-RU" altLang="uk-UA" sz="3200" dirty="0" smtClean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1840" y="836712"/>
            <a:ext cx="5832648" cy="5400600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>
                <a:latin typeface="Cambria" panose="02040503050406030204" pitchFamily="18" charset="0"/>
              </a:rPr>
              <a:t>	</a:t>
            </a:r>
            <a:r>
              <a:rPr lang="uk-UA" sz="2400" dirty="0" smtClean="0">
                <a:latin typeface="Cambria" panose="02040503050406030204" pitchFamily="18" charset="0"/>
              </a:rPr>
              <a:t>такими </a:t>
            </a:r>
            <a:r>
              <a:rPr lang="uk-UA" sz="2400" dirty="0">
                <a:latin typeface="Cambria" panose="02040503050406030204" pitchFamily="18" charset="0"/>
              </a:rPr>
              <a:t>словами розпочинається друга частина роману Іллі Ільфа і Євгенія Петрова «Дванадцять стільців</a:t>
            </a:r>
            <a:r>
              <a:rPr lang="uk-UA" sz="2400" dirty="0" smtClean="0">
                <a:latin typeface="Cambria" panose="02040503050406030204" pitchFamily="18" charset="0"/>
              </a:rPr>
              <a:t>».</a:t>
            </a:r>
          </a:p>
          <a:p>
            <a:pPr marL="0" indent="0" algn="just">
              <a:buNone/>
            </a:pPr>
            <a:r>
              <a:rPr lang="uk-UA" sz="2400" dirty="0">
                <a:latin typeface="Cambria" panose="02040503050406030204" pitchFamily="18" charset="0"/>
              </a:rPr>
              <a:t>	</a:t>
            </a:r>
            <a:r>
              <a:rPr lang="uk-UA" sz="2400" dirty="0" smtClean="0">
                <a:latin typeface="Cambria" panose="02040503050406030204" pitchFamily="18" charset="0"/>
              </a:rPr>
              <a:t> </a:t>
            </a:r>
            <a:r>
              <a:rPr lang="uk-UA" sz="2400" dirty="0">
                <a:latin typeface="Cambria" panose="02040503050406030204" pitchFamily="18" charset="0"/>
              </a:rPr>
              <a:t>«Відомо, скільки якої їжі з’їдає в рік середній громадянин республіки… Відомо, скільки в країні мисливців, балерин, верстатів, собак усіх порід, велосипедів, пам’ятників, дівчат, маяків і швейних машинок… Як багато життя, повного запалу, пристрастей і думок, дивиться на нас зі статистичних таблиць. Від статистики не заховаєшся нікуди…»</a:t>
            </a:r>
          </a:p>
          <a:p>
            <a:pPr marL="0" indent="0" algn="just">
              <a:buNone/>
            </a:pPr>
            <a:endParaRPr lang="ru-RU" altLang="uk-UA" sz="2400" dirty="0" smtClean="0">
              <a:latin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56" y="980728"/>
            <a:ext cx="2697088" cy="4342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231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836712"/>
            <a:ext cx="8136904" cy="1584176"/>
          </a:xfrm>
        </p:spPr>
        <p:txBody>
          <a:bodyPr/>
          <a:lstStyle/>
          <a:p>
            <a:pPr marL="0" indent="0" algn="just">
              <a:buNone/>
            </a:pPr>
            <a:r>
              <a:rPr lang="uk-UA" sz="2800" dirty="0">
                <a:latin typeface="Cambria" panose="02040503050406030204" pitchFamily="18" charset="0"/>
              </a:rPr>
              <a:t>	За визначенням словника, </a:t>
            </a:r>
            <a:r>
              <a:rPr lang="uk-UA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статистика</a:t>
            </a:r>
            <a:r>
              <a:rPr lang="uk-UA" sz="2800" dirty="0">
                <a:latin typeface="Cambria" panose="02040503050406030204" pitchFamily="18" charset="0"/>
              </a:rPr>
              <a:t> (лат. </a:t>
            </a:r>
            <a:r>
              <a:rPr lang="en-US" sz="2800" i="1" dirty="0" err="1">
                <a:latin typeface="Cambria" panose="02040503050406030204" pitchFamily="18" charset="0"/>
              </a:rPr>
              <a:t>stato</a:t>
            </a:r>
            <a:r>
              <a:rPr lang="uk-UA" sz="2800" dirty="0">
                <a:latin typeface="Cambria" panose="02040503050406030204" pitchFamily="18" charset="0"/>
              </a:rPr>
              <a:t> – держава) – наука, що вивчає кількісний бік суспільних явищ і процеси у нерозривному їх зв’язку з якісним змістом.</a:t>
            </a:r>
          </a:p>
          <a:p>
            <a:pPr marL="0" indent="0" algn="just">
              <a:buNone/>
            </a:pPr>
            <a:endParaRPr lang="ru-RU" altLang="uk-UA" sz="2800" dirty="0" smtClean="0">
              <a:latin typeface="Cambria" panose="02040503050406030204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99592" y="3284984"/>
            <a:ext cx="784887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buNone/>
            </a:pPr>
            <a:r>
              <a:rPr lang="uk-UA" sz="2400" kern="0" dirty="0" smtClean="0">
                <a:latin typeface="Cambria" panose="02040503050406030204" pitchFamily="18" charset="0"/>
              </a:rPr>
              <a:t>	</a:t>
            </a:r>
            <a:r>
              <a:rPr lang="uk-UA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Статистика</a:t>
            </a:r>
            <a:r>
              <a:rPr lang="uk-UA" sz="2800" dirty="0">
                <a:latin typeface="Cambria" panose="02040503050406030204" pitchFamily="18" charset="0"/>
              </a:rPr>
              <a:t> – це наука, що збирає, обробляє та вивчає різні дані, які пов’язані з масовими явищами, процесами, подіями.</a:t>
            </a:r>
            <a:endParaRPr lang="ru-RU" altLang="uk-UA" sz="2800" kern="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84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uk-UA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Готфр</a:t>
            </a:r>
            <a:r>
              <a:rPr lang="uk-UA" altLang="uk-UA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ід</a:t>
            </a:r>
            <a:r>
              <a:rPr lang="uk-UA" altLang="uk-UA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uk-UA" altLang="uk-UA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Ахенваль</a:t>
            </a:r>
            <a:r>
              <a:rPr lang="ru-RU" altLang="uk-UA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: 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1285852" y="471488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Cambria" panose="02040503050406030204" pitchFamily="18" charset="0"/>
              </a:rPr>
              <a:t>1719-1772рр.</a:t>
            </a:r>
            <a:endParaRPr lang="uk-UA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1700808"/>
            <a:ext cx="46085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>
                <a:latin typeface="Century" pitchFamily="18" charset="0"/>
              </a:rPr>
              <a:t>	</a:t>
            </a:r>
            <a:r>
              <a:rPr lang="uk-UA" sz="2800" dirty="0" smtClean="0">
                <a:latin typeface="Century" pitchFamily="18" charset="0"/>
              </a:rPr>
              <a:t> Німецький філософ, економіст, історик, юрист, педагог, один з засновників статистики </a:t>
            </a:r>
            <a:endParaRPr lang="uk-UA" dirty="0">
              <a:latin typeface="Century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928670"/>
            <a:ext cx="3000396" cy="37147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1368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2"/>
            <a:ext cx="7776095" cy="4525962"/>
          </a:xfrm>
        </p:spPr>
        <p:txBody>
          <a:bodyPr/>
          <a:lstStyle/>
          <a:p>
            <a:pPr marL="0" indent="0" algn="just">
              <a:buNone/>
            </a:pPr>
            <a:r>
              <a:rPr lang="uk-UA" b="1" i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	Математична статистика </a:t>
            </a:r>
            <a:r>
              <a:rPr lang="uk-UA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–</a:t>
            </a:r>
            <a:r>
              <a:rPr lang="uk-UA" dirty="0">
                <a:latin typeface="Cambria" panose="02040503050406030204" pitchFamily="18" charset="0"/>
              </a:rPr>
              <a:t> розділ математики, який присвячений методам збору й обробки математичних даних та їх використанню для наукових і практичних спостережень.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44"/>
          <a:stretch/>
        </p:blipFill>
        <p:spPr>
          <a:xfrm>
            <a:off x="5508104" y="2924944"/>
            <a:ext cx="3521487" cy="275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457200" y="117475"/>
            <a:ext cx="8229600" cy="5048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uk-UA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Статистичне</a:t>
            </a:r>
            <a:r>
              <a:rPr kumimoji="0" lang="ru-RU" alt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kumimoji="0" lang="ru-RU" altLang="uk-UA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дослідження</a:t>
            </a:r>
            <a:r>
              <a:rPr kumimoji="0" lang="ru-RU" alt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kumimoji="0" lang="ru-RU" altLang="uk-UA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складається</a:t>
            </a:r>
            <a:r>
              <a:rPr kumimoji="0" lang="ru-RU" alt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: 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857224" y="1714488"/>
          <a:ext cx="7053292" cy="3538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836712"/>
            <a:ext cx="6408712" cy="2088332"/>
          </a:xfrm>
        </p:spPr>
        <p:txBody>
          <a:bodyPr/>
          <a:lstStyle/>
          <a:p>
            <a:pPr marL="0" indent="0" algn="just">
              <a:buNone/>
            </a:pP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Постановка проблеми:</a:t>
            </a:r>
            <a:r>
              <a:rPr lang="uk-UA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uk-UA" sz="2800" dirty="0">
                <a:latin typeface="Cambria" panose="02040503050406030204" pitchFamily="18" charset="0"/>
              </a:rPr>
              <a:t>Н</a:t>
            </a:r>
            <a:r>
              <a:rPr lang="uk-UA" sz="2800" dirty="0" smtClean="0">
                <a:latin typeface="Cambria" panose="02040503050406030204" pitchFamily="18" charset="0"/>
              </a:rPr>
              <a:t>а взуттєвій </a:t>
            </a:r>
            <a:r>
              <a:rPr lang="uk-UA" sz="2800" dirty="0">
                <a:latin typeface="Cambria" panose="02040503050406030204" pitchFamily="18" charset="0"/>
              </a:rPr>
              <a:t>фабриці потрібно знати, скільки пар </a:t>
            </a:r>
            <a:r>
              <a:rPr lang="uk-UA" sz="2800" dirty="0" smtClean="0">
                <a:latin typeface="Cambria" panose="02040503050406030204" pitchFamily="18" charset="0"/>
              </a:rPr>
              <a:t>взуття </a:t>
            </a:r>
            <a:r>
              <a:rPr lang="uk-UA" sz="2800" dirty="0">
                <a:latin typeface="Cambria" panose="02040503050406030204" pitchFamily="18" charset="0"/>
              </a:rPr>
              <a:t>і яких розмірів треба виготовити. Як це з’ясувати?</a:t>
            </a:r>
          </a:p>
          <a:p>
            <a:pPr marL="0" indent="0">
              <a:buNone/>
            </a:pPr>
            <a:endParaRPr lang="uk-UA" dirty="0" smtClean="0"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636912"/>
            <a:ext cx="619268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Шляхи вирішення проблеми:</a:t>
            </a:r>
            <a:r>
              <a:rPr lang="uk-UA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uk-UA" sz="2800" dirty="0">
                <a:latin typeface="Cambria" panose="02040503050406030204" pitchFamily="18" charset="0"/>
              </a:rPr>
              <a:t>опитати всіх </a:t>
            </a:r>
            <a:r>
              <a:rPr lang="uk-UA" sz="2800" dirty="0" smtClean="0">
                <a:latin typeface="Cambria" panose="02040503050406030204" pitchFamily="18" charset="0"/>
              </a:rPr>
              <a:t>людей </a:t>
            </a:r>
            <a:r>
              <a:rPr lang="uk-UA" sz="2800" dirty="0">
                <a:latin typeface="Cambria" panose="02040503050406030204" pitchFamily="18" charset="0"/>
              </a:rPr>
              <a:t>надто довго і дорого. Тому роблять вибірку: опитують вибірково кілька десятків або сотень жінок. </a:t>
            </a:r>
            <a:r>
              <a:rPr lang="uk-UA" sz="2800" dirty="0" smtClean="0">
                <a:latin typeface="Cambria" pitchFamily="18" charset="0"/>
              </a:rPr>
              <a:t>Ми опитали учнів нашого класу, а саме 25 чоловік.</a:t>
            </a:r>
            <a:endParaRPr lang="uk-UA" sz="2800" dirty="0">
              <a:latin typeface="Cambria" pitchFamily="18" charset="0"/>
            </a:endParaRPr>
          </a:p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278" y="764704"/>
            <a:ext cx="2221722" cy="19662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170" y="3161738"/>
            <a:ext cx="2139469" cy="213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0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">
      <a:majorFont>
        <a:latin typeface="Calibri"/>
        <a:ea typeface="SimHei"/>
        <a:cs typeface=""/>
      </a:majorFont>
      <a:minorFont>
        <a:latin typeface="Calibri"/>
        <a:ea typeface="Sim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</TotalTime>
  <Pages>0</Pages>
  <Words>196</Words>
  <Characters>0</Characters>
  <Application>Microsoft Office PowerPoint</Application>
  <DocSecurity>0</DocSecurity>
  <PresentationFormat>Екран (4:3)</PresentationFormat>
  <Lines>0</Lines>
  <Paragraphs>91</Paragraphs>
  <Slides>24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34" baseType="lpstr">
      <vt:lpstr>宋体</vt:lpstr>
      <vt:lpstr>Arial</vt:lpstr>
      <vt:lpstr>Calibri</vt:lpstr>
      <vt:lpstr>Cambria</vt:lpstr>
      <vt:lpstr>Cambria Math</vt:lpstr>
      <vt:lpstr>Century</vt:lpstr>
      <vt:lpstr>SimHei</vt:lpstr>
      <vt:lpstr>Times New Roman</vt:lpstr>
      <vt:lpstr>Utsaah</vt:lpstr>
      <vt:lpstr>1_Office 主题</vt:lpstr>
      <vt:lpstr>  «Статистичні дані. Способи подання даних та їх обробка»  23.04.2020</vt:lpstr>
      <vt:lpstr>Презентація PowerPoint</vt:lpstr>
      <vt:lpstr>Актуалізація опорних знань</vt:lpstr>
      <vt:lpstr>«Статистика знає все» –</vt:lpstr>
      <vt:lpstr>Презентація PowerPoint</vt:lpstr>
      <vt:lpstr>Готфрід Ахенваль: </vt:lpstr>
      <vt:lpstr>Презентація PowerPoint</vt:lpstr>
      <vt:lpstr>Презентація PowerPoint</vt:lpstr>
      <vt:lpstr>Презентація PowerPoint</vt:lpstr>
      <vt:lpstr>Презентація PowerPoint</vt:lpstr>
      <vt:lpstr>Частотна таблиця</vt:lpstr>
      <vt:lpstr>Полігон частот</vt:lpstr>
      <vt:lpstr>Гістограма</vt:lpstr>
      <vt:lpstr>Кругова діаграма</vt:lpstr>
      <vt:lpstr>Центральні тенденції вибірки</vt:lpstr>
      <vt:lpstr>Центральні тенденції вибірки</vt:lpstr>
      <vt:lpstr>Центральні тенденції вибірки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Домашнє завдання</vt:lpstr>
      <vt:lpstr>Презентація PowerPoint</vt:lpstr>
    </vt:vector>
  </TitlesOfParts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Тетяна</dc:creator>
  <cp:lastModifiedBy>RePack by Diakov</cp:lastModifiedBy>
  <cp:revision>95</cp:revision>
  <cp:lastPrinted>1899-12-30T00:00:00Z</cp:lastPrinted>
  <dcterms:created xsi:type="dcterms:W3CDTF">2009-12-22T06:03:00Z</dcterms:created>
  <dcterms:modified xsi:type="dcterms:W3CDTF">2020-04-20T07:44:32Z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1033-8.1.0.3018</vt:lpwstr>
  </property>
</Properties>
</file>