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76" r:id="rId16"/>
    <p:sldId id="272" r:id="rId17"/>
    <p:sldId id="275" r:id="rId18"/>
    <p:sldId id="273" r:id="rId19"/>
    <p:sldId id="277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FFAB"/>
    <a:srgbClr val="30FEE1"/>
    <a:srgbClr val="01E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>
      <p:cViewPr varScale="1">
        <p:scale>
          <a:sx n="29" d="100"/>
          <a:sy n="29" d="100"/>
        </p:scale>
        <p:origin x="6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3" name="chimes.wav"/>
          </p:stSnd>
        </p:sndAc>
      </p:transition>
    </mc:Choice>
    <mc:Fallback xmlns="">
      <p:transition spd="slow">
        <p:blinds dir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Світ Галактик. Активні ядра </a:t>
            </a:r>
            <a:r>
              <a:rPr lang="uk-UA" dirty="0" err="1" smtClean="0"/>
              <a:t>Галактик.Історія</a:t>
            </a:r>
            <a:r>
              <a:rPr lang="uk-UA" dirty="0" smtClean="0"/>
              <a:t> розвитку уявлень про </a:t>
            </a:r>
            <a:r>
              <a:rPr lang="uk-UA" dirty="0" err="1" smtClean="0"/>
              <a:t>Всесвіт.Походження</a:t>
            </a:r>
            <a:r>
              <a:rPr lang="uk-UA" dirty="0" smtClean="0"/>
              <a:t> і еволюція </a:t>
            </a:r>
            <a:r>
              <a:rPr lang="uk-UA" dirty="0" err="1" smtClean="0"/>
              <a:t>Всесвіту.Спостережні</a:t>
            </a:r>
            <a:r>
              <a:rPr lang="uk-UA" dirty="0" smtClean="0"/>
              <a:t> основи космології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Астрономія 11 клас 27.04.2020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70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17526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За </a:t>
            </a:r>
            <a:r>
              <a:rPr lang="ru-RU" sz="2400" i="1" dirty="0" err="1">
                <a:solidFill>
                  <a:schemeClr val="tx1"/>
                </a:solidFill>
              </a:rPr>
              <a:t>сучасними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даними</a:t>
            </a:r>
            <a:r>
              <a:rPr lang="ru-RU" sz="2400" i="1" dirty="0">
                <a:solidFill>
                  <a:schemeClr val="tx1"/>
                </a:solidFill>
              </a:rPr>
              <a:t> стала </a:t>
            </a:r>
            <a:r>
              <a:rPr lang="ru-RU" sz="2400" i="1" dirty="0" err="1">
                <a:solidFill>
                  <a:schemeClr val="tx1"/>
                </a:solidFill>
              </a:rPr>
              <a:t>Габбла</a:t>
            </a:r>
            <a:r>
              <a:rPr lang="ru-RU" sz="2400" i="1" dirty="0">
                <a:solidFill>
                  <a:schemeClr val="tx1"/>
                </a:solidFill>
              </a:rPr>
              <a:t> Н </a:t>
            </a:r>
            <a:r>
              <a:rPr lang="ru-RU" sz="2400" i="1" dirty="0" err="1">
                <a:solidFill>
                  <a:schemeClr val="tx1"/>
                </a:solidFill>
              </a:rPr>
              <a:t>дорівнює</a:t>
            </a:r>
            <a:r>
              <a:rPr lang="ru-RU" sz="2400" i="1" dirty="0">
                <a:solidFill>
                  <a:schemeClr val="tx1"/>
                </a:solidFill>
              </a:rPr>
              <a:t> 70 км/(</a:t>
            </a:r>
            <a:r>
              <a:rPr lang="ru-RU" sz="2400" i="1" dirty="0" err="1">
                <a:solidFill>
                  <a:schemeClr val="tx1"/>
                </a:solidFill>
              </a:rPr>
              <a:t>с·Мпк</a:t>
            </a:r>
            <a:r>
              <a:rPr lang="ru-RU" sz="2400" i="1" dirty="0">
                <a:solidFill>
                  <a:schemeClr val="tx1"/>
                </a:solidFill>
              </a:rPr>
              <a:t>), </a:t>
            </a:r>
            <a:r>
              <a:rPr lang="ru-RU" sz="2400" i="1" dirty="0" err="1">
                <a:solidFill>
                  <a:schemeClr val="tx1"/>
                </a:solidFill>
              </a:rPr>
              <a:t>тобто</a:t>
            </a:r>
            <a:r>
              <a:rPr lang="ru-RU" sz="2400" i="1" dirty="0">
                <a:solidFill>
                  <a:schemeClr val="tx1"/>
                </a:solidFill>
              </a:rPr>
              <a:t> Великий </a:t>
            </a:r>
            <a:r>
              <a:rPr lang="ru-RU" sz="2400" i="1" dirty="0" err="1">
                <a:solidFill>
                  <a:schemeClr val="tx1"/>
                </a:solidFill>
              </a:rPr>
              <a:t>Вибух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міг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відбутися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приблизно</a:t>
            </a:r>
            <a:r>
              <a:rPr lang="ru-RU" sz="2400" i="1" dirty="0">
                <a:solidFill>
                  <a:schemeClr val="tx1"/>
                </a:solidFill>
              </a:rPr>
              <a:t> 15 млрд </a:t>
            </a:r>
            <a:r>
              <a:rPr lang="ru-RU" sz="2400" i="1" dirty="0" err="1">
                <a:solidFill>
                  <a:schemeClr val="tx1"/>
                </a:solidFill>
              </a:rPr>
              <a:t>років</a:t>
            </a:r>
            <a:r>
              <a:rPr lang="ru-RU" sz="2400" i="1" dirty="0">
                <a:solidFill>
                  <a:schemeClr val="tx1"/>
                </a:solidFill>
              </a:rPr>
              <a:t> тому. </a:t>
            </a:r>
            <a:r>
              <a:rPr lang="ru-RU" sz="2400" i="1" dirty="0" err="1">
                <a:solidFill>
                  <a:schemeClr val="tx1"/>
                </a:solidFill>
              </a:rPr>
              <a:t>Якщо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врахувати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вік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нашої</a:t>
            </a:r>
            <a:r>
              <a:rPr lang="ru-RU" sz="2400" i="1" dirty="0">
                <a:solidFill>
                  <a:schemeClr val="tx1"/>
                </a:solidFill>
              </a:rPr>
              <a:t> Галактики не </a:t>
            </a:r>
            <a:r>
              <a:rPr lang="ru-RU" sz="2400" i="1" dirty="0" err="1">
                <a:solidFill>
                  <a:schemeClr val="tx1"/>
                </a:solidFill>
              </a:rPr>
              <a:t>може</a:t>
            </a:r>
            <a:r>
              <a:rPr lang="ru-RU" sz="2400" i="1" dirty="0">
                <a:solidFill>
                  <a:schemeClr val="tx1"/>
                </a:solidFill>
              </a:rPr>
              <a:t> бути </a:t>
            </a:r>
            <a:r>
              <a:rPr lang="ru-RU" sz="2400" i="1" dirty="0" err="1">
                <a:solidFill>
                  <a:schemeClr val="tx1"/>
                </a:solidFill>
              </a:rPr>
              <a:t>меншим</a:t>
            </a:r>
            <a:r>
              <a:rPr lang="ru-RU" sz="2400" i="1" dirty="0">
                <a:solidFill>
                  <a:schemeClr val="tx1"/>
                </a:solidFill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</a:rPr>
              <a:t>вік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найстаріших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кулястих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зоряних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скупчень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існують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вже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понад</a:t>
            </a:r>
            <a:r>
              <a:rPr lang="ru-RU" sz="2400" i="1" dirty="0">
                <a:solidFill>
                  <a:schemeClr val="tx1"/>
                </a:solidFill>
              </a:rPr>
              <a:t> 13 млрд </a:t>
            </a:r>
            <a:r>
              <a:rPr lang="ru-RU" sz="2400" i="1" dirty="0" err="1">
                <a:solidFill>
                  <a:schemeClr val="tx1"/>
                </a:solidFill>
              </a:rPr>
              <a:t>років</a:t>
            </a:r>
            <a:r>
              <a:rPr lang="ru-RU" sz="2400" i="1" dirty="0">
                <a:solidFill>
                  <a:schemeClr val="tx1"/>
                </a:solidFill>
              </a:rPr>
              <a:t>, то </a:t>
            </a:r>
            <a:r>
              <a:rPr lang="ru-RU" sz="2400" i="1" dirty="0" err="1">
                <a:solidFill>
                  <a:schemeClr val="tx1"/>
                </a:solidFill>
              </a:rPr>
              <a:t>цю</a:t>
            </a:r>
            <a:r>
              <a:rPr lang="ru-RU" sz="2400" i="1" dirty="0">
                <a:solidFill>
                  <a:schemeClr val="tx1"/>
                </a:solidFill>
              </a:rPr>
              <a:t> цифру </a:t>
            </a:r>
            <a:r>
              <a:rPr lang="ru-RU" sz="2400" i="1" dirty="0" err="1">
                <a:solidFill>
                  <a:schemeClr val="tx1"/>
                </a:solidFill>
              </a:rPr>
              <a:t>можна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також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вважати</a:t>
            </a:r>
            <a:r>
              <a:rPr lang="ru-RU" sz="2400" i="1" dirty="0">
                <a:solidFill>
                  <a:schemeClr val="tx1"/>
                </a:solidFill>
              </a:rPr>
              <a:t> за </a:t>
            </a:r>
            <a:r>
              <a:rPr lang="ru-RU" sz="2400" i="1" dirty="0" err="1">
                <a:solidFill>
                  <a:schemeClr val="tx1"/>
                </a:solidFill>
              </a:rPr>
              <a:t>нижню</a:t>
            </a:r>
            <a:r>
              <a:rPr lang="ru-RU" sz="2400" i="1" dirty="0">
                <a:solidFill>
                  <a:schemeClr val="tx1"/>
                </a:solidFill>
              </a:rPr>
              <a:t> межу </a:t>
            </a:r>
            <a:r>
              <a:rPr lang="ru-RU" sz="2400" i="1" dirty="0" err="1">
                <a:solidFill>
                  <a:schemeClr val="tx1"/>
                </a:solidFill>
              </a:rPr>
              <a:t>віку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нашого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5" y="3212976"/>
            <a:ext cx="7488832" cy="328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3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81106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96944" cy="17526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перший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здається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Великого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Якби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про­цесом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бомби, то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ви­значити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Насправді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розлітання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самих галактик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космічного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простору, але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самого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словами, галактики не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летять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розширюється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чином, конкретного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само, як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віддаляються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галактики.</a:t>
            </a:r>
          </a:p>
          <a:p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 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за­роджені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ко­ли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почалося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загадкове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розширення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космічно­го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простору 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утворен­ня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великих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9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17526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/>
                </a:solidFill>
              </a:rPr>
              <a:t>З </a:t>
            </a:r>
            <a:r>
              <a:rPr lang="ru-RU" sz="2800" i="1" dirty="0" err="1">
                <a:solidFill>
                  <a:schemeClr val="tx1"/>
                </a:solidFill>
              </a:rPr>
              <a:t>філософської</a:t>
            </a:r>
            <a:r>
              <a:rPr lang="ru-RU" sz="2800" i="1" dirty="0">
                <a:solidFill>
                  <a:schemeClr val="tx1"/>
                </a:solidFill>
              </a:rPr>
              <a:t> точки </a:t>
            </a:r>
            <a:r>
              <a:rPr lang="ru-RU" sz="2800" i="1" dirty="0" err="1">
                <a:solidFill>
                  <a:schemeClr val="tx1"/>
                </a:solidFill>
              </a:rPr>
              <a:t>зору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між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елементарними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частинками</a:t>
            </a:r>
            <a:r>
              <a:rPr lang="ru-RU" sz="2800" i="1" dirty="0">
                <a:solidFill>
                  <a:schemeClr val="tx1"/>
                </a:solidFill>
              </a:rPr>
              <a:t> та </a:t>
            </a:r>
            <a:r>
              <a:rPr lang="ru-RU" sz="2800" i="1" dirty="0" err="1">
                <a:solidFill>
                  <a:schemeClr val="tx1"/>
                </a:solidFill>
              </a:rPr>
              <a:t>електромагнітними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хвилями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немає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суттєвої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різниці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бо</a:t>
            </a:r>
            <a:r>
              <a:rPr lang="ru-RU" sz="2800" i="1" dirty="0">
                <a:solidFill>
                  <a:schemeClr val="tx1"/>
                </a:solidFill>
              </a:rPr>
              <a:t> все суще у </a:t>
            </a:r>
            <a:r>
              <a:rPr lang="ru-RU" sz="2800" i="1" dirty="0" err="1">
                <a:solidFill>
                  <a:schemeClr val="tx1"/>
                </a:solidFill>
              </a:rPr>
              <a:t>природі</a:t>
            </a:r>
            <a:r>
              <a:rPr lang="ru-RU" sz="2800" i="1" dirty="0">
                <a:solidFill>
                  <a:schemeClr val="tx1"/>
                </a:solidFill>
              </a:rPr>
              <a:t> є </a:t>
            </a:r>
            <a:r>
              <a:rPr lang="ru-RU" sz="2800" i="1" dirty="0" err="1">
                <a:solidFill>
                  <a:schemeClr val="tx1"/>
                </a:solidFill>
              </a:rPr>
              <a:t>матерією</a:t>
            </a:r>
            <a:r>
              <a:rPr lang="ru-RU" sz="2800" i="1" dirty="0">
                <a:solidFill>
                  <a:schemeClr val="tx1"/>
                </a:solidFill>
              </a:rPr>
              <a:t>. Але з </a:t>
            </a:r>
            <a:r>
              <a:rPr lang="ru-RU" sz="2800" i="1" dirty="0" err="1">
                <a:solidFill>
                  <a:schemeClr val="tx1"/>
                </a:solidFill>
              </a:rPr>
              <a:t>фізичної</a:t>
            </a:r>
            <a:r>
              <a:rPr lang="ru-RU" sz="2800" i="1" dirty="0">
                <a:solidFill>
                  <a:schemeClr val="tx1"/>
                </a:solidFill>
              </a:rPr>
              <a:t> точки </a:t>
            </a:r>
            <a:r>
              <a:rPr lang="ru-RU" sz="2800" i="1" dirty="0" err="1">
                <a:solidFill>
                  <a:schemeClr val="tx1"/>
                </a:solidFill>
              </a:rPr>
              <a:t>зору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принципова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різниця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між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цими</a:t>
            </a:r>
            <a:r>
              <a:rPr lang="ru-RU" sz="2800" i="1" dirty="0">
                <a:solidFill>
                  <a:schemeClr val="tx1"/>
                </a:solidFill>
              </a:rPr>
              <a:t> видами </a:t>
            </a:r>
            <a:r>
              <a:rPr lang="ru-RU" sz="2800" i="1" dirty="0" err="1">
                <a:solidFill>
                  <a:schemeClr val="tx1"/>
                </a:solidFill>
              </a:rPr>
              <a:t>матерії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полягає</a:t>
            </a:r>
            <a:r>
              <a:rPr lang="ru-RU" sz="2800" i="1" dirty="0">
                <a:solidFill>
                  <a:schemeClr val="tx1"/>
                </a:solidFill>
              </a:rPr>
              <a:t> в тому, </a:t>
            </a:r>
            <a:r>
              <a:rPr lang="ru-RU" sz="2800" i="1" dirty="0" err="1">
                <a:solidFill>
                  <a:schemeClr val="tx1"/>
                </a:solidFill>
              </a:rPr>
              <a:t>що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швидкість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елемен­тарних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частинок</a:t>
            </a:r>
            <a:r>
              <a:rPr lang="ru-RU" sz="2800" i="1" dirty="0">
                <a:solidFill>
                  <a:schemeClr val="tx1"/>
                </a:solidFill>
              </a:rPr>
              <a:t> (</a:t>
            </a:r>
            <a:r>
              <a:rPr lang="ru-RU" sz="2800" i="1" dirty="0" err="1">
                <a:solidFill>
                  <a:schemeClr val="tx1"/>
                </a:solidFill>
              </a:rPr>
              <a:t>електронів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протонів</a:t>
            </a:r>
            <a:r>
              <a:rPr lang="ru-RU" sz="2800" i="1" dirty="0">
                <a:solidFill>
                  <a:schemeClr val="tx1"/>
                </a:solidFill>
              </a:rPr>
              <a:t> та </a:t>
            </a:r>
            <a:r>
              <a:rPr lang="ru-RU" sz="2800" i="1" dirty="0" err="1">
                <a:solidFill>
                  <a:schemeClr val="tx1"/>
                </a:solidFill>
              </a:rPr>
              <a:t>нейтронів</a:t>
            </a:r>
            <a:r>
              <a:rPr lang="ru-RU" sz="2800" i="1" dirty="0">
                <a:solidFill>
                  <a:schemeClr val="tx1"/>
                </a:solidFill>
              </a:rPr>
              <a:t>), з </a:t>
            </a:r>
            <a:r>
              <a:rPr lang="ru-RU" sz="2800" i="1" dirty="0" err="1">
                <a:solidFill>
                  <a:schemeClr val="tx1"/>
                </a:solidFill>
              </a:rPr>
              <a:t>яких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утворені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зорі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планети</a:t>
            </a:r>
            <a:r>
              <a:rPr lang="ru-RU" sz="2800" i="1" dirty="0">
                <a:solidFill>
                  <a:schemeClr val="tx1"/>
                </a:solidFill>
              </a:rPr>
              <a:t> і, </a:t>
            </a:r>
            <a:r>
              <a:rPr lang="ru-RU" sz="2800" i="1" dirty="0" err="1">
                <a:solidFill>
                  <a:schemeClr val="tx1"/>
                </a:solidFill>
              </a:rPr>
              <a:t>нарешті</a:t>
            </a:r>
            <a:r>
              <a:rPr lang="ru-RU" sz="2800" i="1" dirty="0">
                <a:solidFill>
                  <a:schemeClr val="tx1"/>
                </a:solidFill>
              </a:rPr>
              <a:t>, ми з вами, </a:t>
            </a:r>
            <a:r>
              <a:rPr lang="ru-RU" sz="2800" i="1" dirty="0" err="1">
                <a:solidFill>
                  <a:schemeClr val="tx1"/>
                </a:solidFill>
              </a:rPr>
              <a:t>ніколи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може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досягти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швидкості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світла</a:t>
            </a:r>
            <a:r>
              <a:rPr lang="ru-RU" sz="2800" i="1" dirty="0">
                <a:solidFill>
                  <a:schemeClr val="tx1"/>
                </a:solidFill>
              </a:rPr>
              <a:t>, в той час як </a:t>
            </a:r>
            <a:r>
              <a:rPr lang="ru-RU" sz="2800" i="1" dirty="0" err="1">
                <a:solidFill>
                  <a:schemeClr val="tx1"/>
                </a:solidFill>
              </a:rPr>
              <a:t>кванти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хвиль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ніколи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можуть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мати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швидкість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меншу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від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швидкості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світла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520589"/>
      </p:ext>
    </p:extLst>
  </p:cSld>
  <p:clrMapOvr>
    <a:masterClrMapping/>
  </p:clrMapOvr>
  <p:transition spd="slow">
    <p:push dir="u"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48464" cy="1752600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chemeClr val="tx1"/>
                </a:solidFill>
              </a:rPr>
              <a:t>Чи</a:t>
            </a:r>
            <a:r>
              <a:rPr lang="ru-RU" sz="4000" b="1" i="1" dirty="0">
                <a:solidFill>
                  <a:schemeClr val="tx1"/>
                </a:solidFill>
              </a:rPr>
              <a:t> буде </a:t>
            </a:r>
            <a:r>
              <a:rPr lang="ru-RU" sz="4000" b="1" i="1" dirty="0" err="1">
                <a:solidFill>
                  <a:schemeClr val="tx1"/>
                </a:solidFill>
              </a:rPr>
              <a:t>кінець</a:t>
            </a:r>
            <a:r>
              <a:rPr lang="ru-RU" sz="4000" b="1" i="1" dirty="0">
                <a:solidFill>
                  <a:schemeClr val="tx1"/>
                </a:solidFill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</a:rPr>
              <a:t>світу</a:t>
            </a:r>
            <a:r>
              <a:rPr lang="ru-RU" sz="4000" b="1" i="1" dirty="0" smtClean="0">
                <a:solidFill>
                  <a:schemeClr val="tx1"/>
                </a:solidFill>
              </a:rPr>
              <a:t>?</a:t>
            </a:r>
            <a:r>
              <a:rPr lang="ru-RU" sz="4000" dirty="0"/>
              <a:t> </a:t>
            </a:r>
            <a:endParaRPr lang="ru-RU" sz="4000" dirty="0" smtClean="0"/>
          </a:p>
          <a:p>
            <a:r>
              <a:rPr lang="ru-RU" i="1" dirty="0" err="1" smtClean="0">
                <a:solidFill>
                  <a:schemeClr val="tx1"/>
                </a:solidFill>
              </a:rPr>
              <a:t>Гравітаційна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взаємодія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речовини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майбутньому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може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зменшити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швидкість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розширення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Всесвіту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Виявляється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якщо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середня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густина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Всесвіту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має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критичне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значення</a:t>
            </a:r>
            <a:r>
              <a:rPr lang="ru-RU" i="1" dirty="0">
                <a:solidFill>
                  <a:schemeClr val="tx1"/>
                </a:solidFill>
              </a:rPr>
              <a:t> р</a:t>
            </a:r>
            <a:r>
              <a:rPr lang="ru-RU" i="1" baseline="-25000" dirty="0">
                <a:solidFill>
                  <a:schemeClr val="tx1"/>
                </a:solidFill>
              </a:rPr>
              <a:t>0</a:t>
            </a:r>
            <a:r>
              <a:rPr lang="ru-RU" i="1" dirty="0">
                <a:solidFill>
                  <a:schemeClr val="tx1"/>
                </a:solidFill>
              </a:rPr>
              <a:t> = 5∙10</a:t>
            </a:r>
            <a:r>
              <a:rPr lang="ru-RU" i="1" baseline="30000" dirty="0">
                <a:solidFill>
                  <a:schemeClr val="tx1"/>
                </a:solidFill>
              </a:rPr>
              <a:t>-27</a:t>
            </a:r>
            <a:r>
              <a:rPr lang="ru-RU" i="1" dirty="0">
                <a:solidFill>
                  <a:schemeClr val="tx1"/>
                </a:solidFill>
              </a:rPr>
              <a:t> кг/м</a:t>
            </a:r>
            <a:r>
              <a:rPr lang="ru-RU" i="1" baseline="30000" dirty="0">
                <a:solidFill>
                  <a:schemeClr val="tx1"/>
                </a:solidFill>
              </a:rPr>
              <a:t>3</a:t>
            </a:r>
            <a:r>
              <a:rPr lang="ru-RU" i="1" dirty="0">
                <a:solidFill>
                  <a:schemeClr val="tx1"/>
                </a:solidFill>
              </a:rPr>
              <a:t>, а стала </a:t>
            </a:r>
            <a:r>
              <a:rPr lang="ru-RU" i="1" dirty="0" err="1">
                <a:solidFill>
                  <a:schemeClr val="tx1"/>
                </a:solidFill>
              </a:rPr>
              <a:t>Габбла</a:t>
            </a:r>
            <a:r>
              <a:rPr lang="ru-RU" i="1" dirty="0">
                <a:solidFill>
                  <a:schemeClr val="tx1"/>
                </a:solidFill>
              </a:rPr>
              <a:t> Н = 70 км/(</a:t>
            </a:r>
            <a:r>
              <a:rPr lang="ru-RU" i="1" dirty="0" err="1">
                <a:solidFill>
                  <a:schemeClr val="tx1"/>
                </a:solidFill>
              </a:rPr>
              <a:t>с∙Мпк</a:t>
            </a:r>
            <a:r>
              <a:rPr lang="ru-RU" i="1" dirty="0">
                <a:solidFill>
                  <a:schemeClr val="tx1"/>
                </a:solidFill>
              </a:rPr>
              <a:t>), </a:t>
            </a:r>
            <a:r>
              <a:rPr lang="ru-RU" i="1" dirty="0" err="1">
                <a:solidFill>
                  <a:schemeClr val="tx1"/>
                </a:solidFill>
              </a:rPr>
              <a:t>розширення</a:t>
            </a:r>
            <a:r>
              <a:rPr lang="ru-RU" i="1" dirty="0">
                <a:solidFill>
                  <a:schemeClr val="tx1"/>
                </a:solidFill>
              </a:rPr>
              <a:t> буде </a:t>
            </a:r>
            <a:r>
              <a:rPr lang="ru-RU" i="1" dirty="0" err="1">
                <a:solidFill>
                  <a:schemeClr val="tx1"/>
                </a:solidFill>
              </a:rPr>
              <a:t>відбуватися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вічно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Розрахунки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показують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майбутня</a:t>
            </a:r>
            <a:r>
              <a:rPr lang="ru-RU" i="1" dirty="0">
                <a:solidFill>
                  <a:schemeClr val="tx1"/>
                </a:solidFill>
              </a:rPr>
              <a:t> доля </a:t>
            </a:r>
            <a:r>
              <a:rPr lang="ru-RU" i="1" dirty="0" err="1">
                <a:solidFill>
                  <a:schemeClr val="tx1"/>
                </a:solidFill>
              </a:rPr>
              <a:t>нашого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Всесвіту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залежить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від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значення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справжньої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середньої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густини</a:t>
            </a:r>
            <a:r>
              <a:rPr lang="ru-RU" i="1" dirty="0">
                <a:solidFill>
                  <a:schemeClr val="tx1"/>
                </a:solidFill>
              </a:rPr>
              <a:t> р </a:t>
            </a:r>
            <a:r>
              <a:rPr lang="ru-RU" i="1" dirty="0" err="1">
                <a:solidFill>
                  <a:schemeClr val="tx1"/>
                </a:solidFill>
              </a:rPr>
              <a:t>щодо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критичної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густини</a:t>
            </a:r>
            <a:r>
              <a:rPr lang="ru-RU" i="1" dirty="0">
                <a:solidFill>
                  <a:schemeClr val="tx1"/>
                </a:solidFill>
              </a:rPr>
              <a:t> р</a:t>
            </a:r>
            <a:r>
              <a:rPr lang="ru-RU" i="1" baseline="-25000" dirty="0">
                <a:solidFill>
                  <a:schemeClr val="tx1"/>
                </a:solidFill>
              </a:rPr>
              <a:t>0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Можуть</a:t>
            </a:r>
            <a:r>
              <a:rPr lang="ru-RU" i="1" dirty="0">
                <a:solidFill>
                  <a:schemeClr val="tx1"/>
                </a:solidFill>
              </a:rPr>
              <a:t> бути три </a:t>
            </a:r>
            <a:r>
              <a:rPr lang="ru-RU" i="1" dirty="0" err="1">
                <a:solidFill>
                  <a:schemeClr val="tx1"/>
                </a:solidFill>
              </a:rPr>
              <a:t>сценарії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майбутнього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розвитку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подій</a:t>
            </a:r>
            <a:r>
              <a:rPr lang="ru-RU" i="1" dirty="0">
                <a:solidFill>
                  <a:schemeClr val="tx1"/>
                </a:solidFill>
              </a:rPr>
              <a:t>: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23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568952" cy="511256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4300" i="1" dirty="0">
                <a:solidFill>
                  <a:schemeClr val="tx1"/>
                </a:solidFill>
              </a:rPr>
              <a:t>1) р &lt; р</a:t>
            </a:r>
            <a:r>
              <a:rPr lang="ru-RU" sz="4300" i="1" baseline="-25000" dirty="0">
                <a:solidFill>
                  <a:schemeClr val="tx1"/>
                </a:solidFill>
              </a:rPr>
              <a:t>0</a:t>
            </a:r>
            <a:r>
              <a:rPr lang="ru-RU" sz="4300" i="1" dirty="0">
                <a:solidFill>
                  <a:schemeClr val="tx1"/>
                </a:solidFill>
              </a:rPr>
              <a:t>; 2) р &gt; р</a:t>
            </a:r>
            <a:r>
              <a:rPr lang="ru-RU" sz="4300" i="1" baseline="-25000" dirty="0">
                <a:solidFill>
                  <a:schemeClr val="tx1"/>
                </a:solidFill>
              </a:rPr>
              <a:t>0</a:t>
            </a:r>
            <a:r>
              <a:rPr lang="ru-RU" sz="4300" i="1" dirty="0">
                <a:solidFill>
                  <a:schemeClr val="tx1"/>
                </a:solidFill>
              </a:rPr>
              <a:t>; 3) р = р</a:t>
            </a:r>
            <a:r>
              <a:rPr lang="ru-RU" sz="4300" i="1" baseline="-25000" dirty="0">
                <a:solidFill>
                  <a:schemeClr val="tx1"/>
                </a:solidFill>
              </a:rPr>
              <a:t>0</a:t>
            </a:r>
            <a:r>
              <a:rPr lang="ru-RU" sz="4300" i="1" dirty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ru-RU" sz="4300" i="1" dirty="0" err="1">
                <a:solidFill>
                  <a:schemeClr val="tx1"/>
                </a:solidFill>
              </a:rPr>
              <a:t>Розглянемо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ці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моделі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можливої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еволюції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нашого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світу</a:t>
            </a:r>
            <a:r>
              <a:rPr lang="ru-RU" sz="4300" i="1" dirty="0">
                <a:solidFill>
                  <a:schemeClr val="tx1"/>
                </a:solidFill>
              </a:rPr>
              <a:t>:</a:t>
            </a:r>
          </a:p>
          <a:p>
            <a:pPr fontAlgn="base"/>
            <a:r>
              <a:rPr lang="ru-RU" sz="4300" i="1" dirty="0" err="1">
                <a:solidFill>
                  <a:schemeClr val="tx1"/>
                </a:solidFill>
              </a:rPr>
              <a:t>Якщо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середня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густина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Всесвіту</a:t>
            </a:r>
            <a:r>
              <a:rPr lang="ru-RU" sz="4300" i="1" dirty="0">
                <a:solidFill>
                  <a:schemeClr val="tx1"/>
                </a:solidFill>
              </a:rPr>
              <a:t> р &lt; р</a:t>
            </a:r>
            <a:r>
              <a:rPr lang="ru-RU" sz="4300" i="1" baseline="-25000" dirty="0">
                <a:solidFill>
                  <a:schemeClr val="tx1"/>
                </a:solidFill>
              </a:rPr>
              <a:t>0</a:t>
            </a:r>
            <a:r>
              <a:rPr lang="ru-RU" sz="4300" i="1" dirty="0">
                <a:solidFill>
                  <a:schemeClr val="tx1"/>
                </a:solidFill>
              </a:rPr>
              <a:t>, то галактики </a:t>
            </a:r>
            <a:r>
              <a:rPr lang="ru-RU" sz="4300" i="1" dirty="0" err="1">
                <a:solidFill>
                  <a:schemeClr val="tx1"/>
                </a:solidFill>
              </a:rPr>
              <a:t>будуть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розлітатися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вічно</a:t>
            </a:r>
            <a:r>
              <a:rPr lang="ru-RU" sz="4300" i="1" dirty="0">
                <a:solidFill>
                  <a:schemeClr val="tx1"/>
                </a:solidFill>
              </a:rPr>
              <a:t>, і в </a:t>
            </a:r>
            <a:r>
              <a:rPr lang="ru-RU" sz="4300" i="1" dirty="0" err="1">
                <a:solidFill>
                  <a:schemeClr val="tx1"/>
                </a:solidFill>
              </a:rPr>
              <a:t>майбутньому</a:t>
            </a:r>
            <a:r>
              <a:rPr lang="ru-RU" sz="4300" i="1" dirty="0">
                <a:solidFill>
                  <a:schemeClr val="tx1"/>
                </a:solidFill>
              </a:rPr>
              <a:t> температура фонового </a:t>
            </a:r>
            <a:r>
              <a:rPr lang="ru-RU" sz="4300" i="1" dirty="0" err="1">
                <a:solidFill>
                  <a:schemeClr val="tx1"/>
                </a:solidFill>
              </a:rPr>
              <a:t>випромінювання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поступово</a:t>
            </a:r>
            <a:r>
              <a:rPr lang="ru-RU" sz="4300" i="1" dirty="0">
                <a:solidFill>
                  <a:schemeClr val="tx1"/>
                </a:solidFill>
              </a:rPr>
              <a:t> буде </a:t>
            </a:r>
            <a:r>
              <a:rPr lang="ru-RU" sz="4300" i="1" dirty="0" err="1">
                <a:solidFill>
                  <a:schemeClr val="tx1"/>
                </a:solidFill>
              </a:rPr>
              <a:t>знижуватись</a:t>
            </a:r>
            <a:r>
              <a:rPr lang="ru-RU" sz="4300" i="1" dirty="0">
                <a:solidFill>
                  <a:schemeClr val="tx1"/>
                </a:solidFill>
              </a:rPr>
              <a:t>,   </a:t>
            </a:r>
            <a:r>
              <a:rPr lang="ru-RU" sz="4300" i="1" dirty="0" err="1">
                <a:solidFill>
                  <a:schemeClr val="tx1"/>
                </a:solidFill>
              </a:rPr>
              <a:t>наближуючись</a:t>
            </a:r>
            <a:r>
              <a:rPr lang="ru-RU" sz="4300" i="1" dirty="0">
                <a:solidFill>
                  <a:schemeClr val="tx1"/>
                </a:solidFill>
              </a:rPr>
              <a:t>   до   абсолютного   нуля, а максимум </a:t>
            </a:r>
            <a:r>
              <a:rPr lang="ru-RU" sz="4300" i="1" dirty="0" err="1">
                <a:solidFill>
                  <a:schemeClr val="tx1"/>
                </a:solidFill>
              </a:rPr>
              <a:t>випромінювання</a:t>
            </a:r>
            <a:r>
              <a:rPr lang="ru-RU" sz="4300" i="1" dirty="0">
                <a:solidFill>
                  <a:schemeClr val="tx1"/>
                </a:solidFill>
              </a:rPr>
              <a:t> з часом буде </a:t>
            </a:r>
            <a:r>
              <a:rPr lang="ru-RU" sz="4300" i="1" dirty="0" err="1">
                <a:solidFill>
                  <a:schemeClr val="tx1"/>
                </a:solidFill>
              </a:rPr>
              <a:t>зміщуватись</a:t>
            </a:r>
            <a:r>
              <a:rPr lang="ru-RU" sz="4300" i="1" dirty="0">
                <a:solidFill>
                  <a:schemeClr val="tx1"/>
                </a:solidFill>
              </a:rPr>
              <a:t/>
            </a:r>
            <a:br>
              <a:rPr lang="ru-RU" sz="4300" i="1" dirty="0">
                <a:solidFill>
                  <a:schemeClr val="tx1"/>
                </a:solidFill>
              </a:rPr>
            </a:br>
            <a:r>
              <a:rPr lang="ru-RU" sz="4300" i="1" dirty="0">
                <a:solidFill>
                  <a:schemeClr val="tx1"/>
                </a:solidFill>
              </a:rPr>
              <a:t>у </a:t>
            </a:r>
            <a:r>
              <a:rPr lang="ru-RU" sz="4300" i="1" dirty="0" err="1">
                <a:solidFill>
                  <a:schemeClr val="tx1"/>
                </a:solidFill>
              </a:rPr>
              <a:t>сантиметровий</a:t>
            </a:r>
            <a:r>
              <a:rPr lang="ru-RU" sz="4300" i="1" dirty="0">
                <a:solidFill>
                  <a:schemeClr val="tx1"/>
                </a:solidFill>
              </a:rPr>
              <a:t> та </a:t>
            </a:r>
            <a:r>
              <a:rPr lang="ru-RU" sz="4300" i="1" dirty="0" err="1">
                <a:solidFill>
                  <a:schemeClr val="tx1"/>
                </a:solidFill>
              </a:rPr>
              <a:t>метровий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діапазони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електромагніт</a:t>
            </a:r>
            <a:r>
              <a:rPr lang="ru-RU" sz="4300" i="1" dirty="0">
                <a:solidFill>
                  <a:schemeClr val="tx1"/>
                </a:solidFill>
              </a:rPr>
              <a:t>­ них </a:t>
            </a:r>
            <a:r>
              <a:rPr lang="ru-RU" sz="4300" i="1" dirty="0" err="1">
                <a:solidFill>
                  <a:schemeClr val="tx1"/>
                </a:solidFill>
              </a:rPr>
              <a:t>хвиль</a:t>
            </a:r>
            <a:r>
              <a:rPr lang="ru-RU" sz="4300" i="1" dirty="0">
                <a:solidFill>
                  <a:schemeClr val="tx1"/>
                </a:solidFill>
              </a:rPr>
              <a:t> (рис.)</a:t>
            </a:r>
          </a:p>
          <a:p>
            <a:pPr fontAlgn="base"/>
            <a:r>
              <a:rPr lang="ru-RU" sz="4300" i="1" dirty="0">
                <a:solidFill>
                  <a:schemeClr val="tx1"/>
                </a:solidFill>
              </a:rPr>
              <a:t>У </a:t>
            </a:r>
            <a:r>
              <a:rPr lang="ru-RU" sz="4300" i="1" dirty="0" err="1">
                <a:solidFill>
                  <a:schemeClr val="tx1"/>
                </a:solidFill>
              </a:rPr>
              <a:t>відчиненому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Всесвіті</a:t>
            </a:r>
            <a:r>
              <a:rPr lang="ru-RU" sz="4300" i="1" dirty="0">
                <a:solidFill>
                  <a:schemeClr val="tx1"/>
                </a:solidFill>
              </a:rPr>
              <a:t> справедлива </a:t>
            </a:r>
            <a:r>
              <a:rPr lang="ru-RU" sz="4300" i="1" dirty="0" err="1">
                <a:solidFill>
                  <a:schemeClr val="tx1"/>
                </a:solidFill>
              </a:rPr>
              <a:t>неевклідова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геометрія</a:t>
            </a:r>
            <a:r>
              <a:rPr lang="ru-RU" sz="4300" i="1" dirty="0">
                <a:solidFill>
                  <a:schemeClr val="tx1"/>
                </a:solidFill>
              </a:rPr>
              <a:t>, ко­ли сума </a:t>
            </a:r>
            <a:r>
              <a:rPr lang="ru-RU" sz="4300" i="1" dirty="0" err="1">
                <a:solidFill>
                  <a:schemeClr val="tx1"/>
                </a:solidFill>
              </a:rPr>
              <a:t>кутів</a:t>
            </a:r>
            <a:r>
              <a:rPr lang="ru-RU" sz="4300" i="1" dirty="0">
                <a:solidFill>
                  <a:schemeClr val="tx1"/>
                </a:solidFill>
              </a:rPr>
              <a:t> у </a:t>
            </a:r>
            <a:r>
              <a:rPr lang="ru-RU" sz="4300" i="1" dirty="0" err="1">
                <a:solidFill>
                  <a:schemeClr val="tx1"/>
                </a:solidFill>
              </a:rPr>
              <a:t>трикутни­ку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менша</a:t>
            </a:r>
            <a:r>
              <a:rPr lang="ru-RU" sz="4300" i="1" dirty="0">
                <a:solidFill>
                  <a:schemeClr val="tx1"/>
                </a:solidFill>
              </a:rPr>
              <a:t> </a:t>
            </a:r>
            <a:r>
              <a:rPr lang="ru-RU" sz="4300" i="1" dirty="0" err="1">
                <a:solidFill>
                  <a:schemeClr val="tx1"/>
                </a:solidFill>
              </a:rPr>
              <a:t>від</a:t>
            </a:r>
            <a:r>
              <a:rPr lang="ru-RU" sz="4300" i="1" dirty="0">
                <a:solidFill>
                  <a:schemeClr val="tx1"/>
                </a:solidFill>
              </a:rPr>
              <a:t> 180°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7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4143"/>
            <a:ext cx="4572000" cy="405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59" y="0"/>
            <a:ext cx="4572000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72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676456" cy="1752600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tx1"/>
                </a:solidFill>
              </a:rPr>
              <a:t>Такий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Всесвіт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називають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відчине­ним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він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має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межі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просторі</a:t>
            </a:r>
            <a:r>
              <a:rPr lang="ru-RU" sz="2800" i="1" dirty="0">
                <a:solidFill>
                  <a:schemeClr val="tx1"/>
                </a:solidFill>
              </a:rPr>
              <a:t> й </a:t>
            </a:r>
            <a:r>
              <a:rPr lang="ru-RU" sz="2800" i="1" dirty="0" err="1">
                <a:solidFill>
                  <a:schemeClr val="tx1"/>
                </a:solidFill>
              </a:rPr>
              <a:t>може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існувати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вічно</a:t>
            </a:r>
            <a:r>
              <a:rPr lang="ru-RU" sz="2800" i="1" dirty="0">
                <a:solidFill>
                  <a:schemeClr val="tx1"/>
                </a:solidFill>
              </a:rPr>
              <a:t>,</a:t>
            </a:r>
          </a:p>
          <a:p>
            <a:r>
              <a:rPr lang="ru-RU" sz="2800" i="1" dirty="0" err="1">
                <a:solidFill>
                  <a:schemeClr val="tx1"/>
                </a:solidFill>
              </a:rPr>
              <a:t>поступово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перетворюючись</a:t>
            </a:r>
            <a:r>
              <a:rPr lang="ru-RU" sz="2800" i="1" dirty="0">
                <a:solidFill>
                  <a:schemeClr val="tx1"/>
                </a:solidFill>
              </a:rPr>
              <a:t> в </a:t>
            </a:r>
            <a:r>
              <a:rPr lang="ru-RU" sz="2800" i="1" dirty="0" err="1">
                <a:solidFill>
                  <a:schemeClr val="tx1"/>
                </a:solidFill>
              </a:rPr>
              <a:t>ніщо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i="1" dirty="0" err="1" smtClean="0">
                <a:solidFill>
                  <a:schemeClr val="tx1"/>
                </a:solidFill>
              </a:rPr>
              <a:t>Якщо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у </a:t>
            </a:r>
            <a:r>
              <a:rPr lang="ru-RU" sz="2800" i="1" dirty="0" err="1">
                <a:solidFill>
                  <a:schemeClr val="tx1"/>
                </a:solidFill>
              </a:rPr>
              <a:t>космосі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виявиться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значна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прихована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маса</a:t>
            </a:r>
            <a:r>
              <a:rPr lang="ru-RU" sz="2800" i="1" dirty="0">
                <a:solidFill>
                  <a:schemeClr val="tx1"/>
                </a:solidFill>
              </a:rPr>
              <a:t> і </a:t>
            </a:r>
            <a:r>
              <a:rPr lang="ru-RU" sz="2800" i="1" dirty="0" err="1">
                <a:solidFill>
                  <a:schemeClr val="tx1"/>
                </a:solidFill>
              </a:rPr>
              <a:t>середня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густина</a:t>
            </a:r>
            <a:r>
              <a:rPr lang="ru-RU" sz="2800" i="1" dirty="0">
                <a:solidFill>
                  <a:schemeClr val="tx1"/>
                </a:solidFill>
              </a:rPr>
              <a:t> буде р &gt; р0, </a:t>
            </a:r>
            <a:r>
              <a:rPr lang="ru-RU" sz="2800" i="1" dirty="0" err="1">
                <a:solidFill>
                  <a:schemeClr val="tx1"/>
                </a:solidFill>
              </a:rPr>
              <a:t>тоді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розширення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Все­світу</a:t>
            </a:r>
            <a:r>
              <a:rPr lang="ru-RU" sz="2800" i="1" dirty="0">
                <a:solidFill>
                  <a:schemeClr val="tx1"/>
                </a:solidFill>
              </a:rPr>
              <a:t> через </a:t>
            </a:r>
            <a:r>
              <a:rPr lang="ru-RU" sz="2800" i="1" dirty="0" err="1">
                <a:solidFill>
                  <a:schemeClr val="tx1"/>
                </a:solidFill>
              </a:rPr>
              <a:t>деякий</a:t>
            </a:r>
            <a:r>
              <a:rPr lang="ru-RU" sz="2800" i="1" dirty="0">
                <a:solidFill>
                  <a:schemeClr val="tx1"/>
                </a:solidFill>
              </a:rPr>
              <a:t> час </a:t>
            </a:r>
            <a:r>
              <a:rPr lang="ru-RU" sz="2800" i="1" dirty="0" err="1">
                <a:solidFill>
                  <a:schemeClr val="tx1"/>
                </a:solidFill>
              </a:rPr>
              <a:t>припиниться</a:t>
            </a:r>
            <a:r>
              <a:rPr lang="ru-RU" sz="2800" i="1" dirty="0">
                <a:solidFill>
                  <a:schemeClr val="tx1"/>
                </a:solidFill>
              </a:rPr>
              <a:t>. </a:t>
            </a:r>
            <a:r>
              <a:rPr lang="ru-RU" sz="2800" i="1" dirty="0" err="1">
                <a:solidFill>
                  <a:schemeClr val="tx1"/>
                </a:solidFill>
              </a:rPr>
              <a:t>Такий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Всесвіт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на­зивають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зачиненим</a:t>
            </a:r>
            <a:r>
              <a:rPr lang="ru-RU" sz="2800" i="1" dirty="0">
                <a:solidFill>
                  <a:schemeClr val="tx1"/>
                </a:solidFill>
              </a:rPr>
              <a:t> — </a:t>
            </a:r>
            <a:r>
              <a:rPr lang="ru-RU" sz="2800" i="1" dirty="0" err="1">
                <a:solidFill>
                  <a:schemeClr val="tx1"/>
                </a:solidFill>
              </a:rPr>
              <a:t>він</a:t>
            </a:r>
            <a:r>
              <a:rPr lang="ru-RU" sz="2800" i="1" dirty="0">
                <a:solidFill>
                  <a:schemeClr val="tx1"/>
                </a:solidFill>
              </a:rPr>
              <a:t> не </a:t>
            </a:r>
            <a:r>
              <a:rPr lang="ru-RU" sz="2800" i="1" dirty="0" err="1">
                <a:solidFill>
                  <a:schemeClr val="tx1"/>
                </a:solidFill>
              </a:rPr>
              <a:t>має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межі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просторі</a:t>
            </a:r>
            <a:r>
              <a:rPr lang="ru-RU" sz="2800" i="1" dirty="0">
                <a:solidFill>
                  <a:schemeClr val="tx1"/>
                </a:solidFill>
              </a:rPr>
              <a:t>, але </a:t>
            </a:r>
            <a:r>
              <a:rPr lang="ru-RU" sz="2800" i="1" dirty="0" err="1">
                <a:solidFill>
                  <a:schemeClr val="tx1"/>
                </a:solidFill>
              </a:rPr>
              <a:t>має</a:t>
            </a:r>
            <a:r>
              <a:rPr lang="ru-RU" sz="2800" i="1" dirty="0">
                <a:solidFill>
                  <a:schemeClr val="tx1"/>
                </a:solidFill>
              </a:rPr>
              <a:t> початок і </a:t>
            </a:r>
            <a:r>
              <a:rPr lang="ru-RU" sz="2800" i="1" dirty="0" err="1">
                <a:solidFill>
                  <a:schemeClr val="tx1"/>
                </a:solidFill>
              </a:rPr>
              <a:t>кінець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 smtClean="0">
                <a:solidFill>
                  <a:schemeClr val="tx1"/>
                </a:solidFill>
              </a:rPr>
              <a:t>часі</a:t>
            </a:r>
            <a:r>
              <a:rPr lang="ru-RU" sz="2800" i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Для </a:t>
            </a:r>
            <a:r>
              <a:rPr lang="ru-RU" sz="2800" i="1" dirty="0" err="1">
                <a:solidFill>
                  <a:schemeClr val="tx1"/>
                </a:solidFill>
              </a:rPr>
              <a:t>зачинено­го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Всесвіту</a:t>
            </a:r>
            <a:r>
              <a:rPr lang="ru-RU" sz="2800" i="1" dirty="0">
                <a:solidFill>
                  <a:schemeClr val="tx1"/>
                </a:solidFill>
              </a:rPr>
              <a:t> є правильною </a:t>
            </a:r>
            <a:r>
              <a:rPr lang="ru-RU" sz="2800" i="1" dirty="0" err="1">
                <a:solidFill>
                  <a:schemeClr val="tx1"/>
                </a:solidFill>
              </a:rPr>
              <a:t>неевклідова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геометрія</a:t>
            </a:r>
            <a:r>
              <a:rPr lang="ru-RU" sz="2800" i="1" dirty="0">
                <a:solidFill>
                  <a:schemeClr val="tx1"/>
                </a:solidFill>
              </a:rPr>
              <a:t>, коли сума </a:t>
            </a:r>
            <a:r>
              <a:rPr lang="ru-RU" sz="2800" i="1" dirty="0" err="1">
                <a:solidFill>
                  <a:schemeClr val="tx1"/>
                </a:solidFill>
              </a:rPr>
              <a:t>кутів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трикут­нику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більша</a:t>
            </a:r>
            <a:r>
              <a:rPr lang="ru-RU" sz="2800" i="1" dirty="0">
                <a:solidFill>
                  <a:schemeClr val="tx1"/>
                </a:solidFill>
              </a:rPr>
              <a:t> 180°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Через </a:t>
            </a:r>
            <a:r>
              <a:rPr lang="ru-RU" sz="2800" i="1" dirty="0" err="1">
                <a:solidFill>
                  <a:schemeClr val="tx1"/>
                </a:solidFill>
              </a:rPr>
              <a:t>кілька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мільярдів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років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розлітання</a:t>
            </a:r>
            <a:r>
              <a:rPr lang="ru-RU" sz="2800" i="1" dirty="0">
                <a:solidFill>
                  <a:schemeClr val="tx1"/>
                </a:solidFill>
              </a:rPr>
              <a:t> галактик на </a:t>
            </a:r>
            <a:r>
              <a:rPr lang="ru-RU" sz="2800" i="1" dirty="0" err="1">
                <a:solidFill>
                  <a:schemeClr val="tx1"/>
                </a:solidFill>
              </a:rPr>
              <a:t>мить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зупиниться</a:t>
            </a:r>
            <a:r>
              <a:rPr lang="ru-RU" sz="2800" i="1" dirty="0">
                <a:solidFill>
                  <a:schemeClr val="tx1"/>
                </a:solidFill>
              </a:rPr>
              <a:t>, а </a:t>
            </a:r>
            <a:r>
              <a:rPr lang="ru-RU" sz="2800" i="1" dirty="0" err="1">
                <a:solidFill>
                  <a:schemeClr val="tx1"/>
                </a:solidFill>
              </a:rPr>
              <a:t>потім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почнеться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стиснення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Всесвіту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бо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гравітаційна</a:t>
            </a:r>
            <a:r>
              <a:rPr lang="ru-RU" sz="2800" i="1" dirty="0">
                <a:solidFill>
                  <a:schemeClr val="tx1"/>
                </a:solidFill>
              </a:rPr>
              <a:t> сила </a:t>
            </a:r>
            <a:r>
              <a:rPr lang="ru-RU" sz="2800" i="1" dirty="0" err="1">
                <a:solidFill>
                  <a:schemeClr val="tx1"/>
                </a:solidFill>
              </a:rPr>
              <a:t>змусить</a:t>
            </a:r>
            <a:r>
              <a:rPr lang="ru-RU" sz="2800" i="1" dirty="0">
                <a:solidFill>
                  <a:schemeClr val="tx1"/>
                </a:solidFill>
              </a:rPr>
              <a:t> галактики </a:t>
            </a:r>
            <a:r>
              <a:rPr lang="ru-RU" sz="2800" i="1" dirty="0" err="1">
                <a:solidFill>
                  <a:schemeClr val="tx1"/>
                </a:solidFill>
              </a:rPr>
              <a:t>зближуватись</a:t>
            </a:r>
            <a:r>
              <a:rPr lang="ru-RU" sz="2800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13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5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Запишіть тему уроку</a:t>
            </a:r>
          </a:p>
          <a:p>
            <a:r>
              <a:rPr lang="uk-UA" dirty="0" smtClean="0"/>
              <a:t>Уважно перегляньте презентацію</a:t>
            </a:r>
          </a:p>
          <a:p>
            <a:r>
              <a:rPr lang="uk-UA" dirty="0" smtClean="0"/>
              <a:t>Основні дані запишіть у зошит</a:t>
            </a:r>
          </a:p>
          <a:p>
            <a:r>
              <a:rPr lang="uk-UA" dirty="0" smtClean="0"/>
              <a:t>Перегляньте задачі на ст.146</a:t>
            </a:r>
          </a:p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одну із задач 7.1-7.3</a:t>
            </a:r>
          </a:p>
          <a:p>
            <a:r>
              <a:rPr lang="uk-UA" dirty="0" smtClean="0"/>
              <a:t>Домашнє завдання :параграф 28,29- опрацювати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655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424936" cy="17526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Зближення</a:t>
            </a:r>
            <a:r>
              <a:rPr lang="ru-RU" sz="2400" i="1" dirty="0">
                <a:solidFill>
                  <a:schemeClr val="tx1"/>
                </a:solidFill>
              </a:rPr>
              <a:t> галактик </a:t>
            </a:r>
            <a:r>
              <a:rPr lang="ru-RU" sz="2400" i="1" dirty="0" err="1">
                <a:solidFill>
                  <a:schemeClr val="tx1"/>
                </a:solidFill>
              </a:rPr>
              <a:t>призведе</a:t>
            </a:r>
            <a:r>
              <a:rPr lang="ru-RU" sz="2400" i="1" dirty="0">
                <a:solidFill>
                  <a:schemeClr val="tx1"/>
                </a:solidFill>
              </a:rPr>
              <a:t> до </a:t>
            </a:r>
            <a:r>
              <a:rPr lang="ru-RU" sz="2400" i="1" dirty="0" err="1">
                <a:solidFill>
                  <a:schemeClr val="tx1"/>
                </a:solidFill>
              </a:rPr>
              <a:t>трагічних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наслідків</a:t>
            </a:r>
            <a:r>
              <a:rPr lang="ru-RU" sz="2400" i="1" dirty="0">
                <a:solidFill>
                  <a:schemeClr val="tx1"/>
                </a:solidFill>
              </a:rPr>
              <a:t> для </a:t>
            </a:r>
            <a:r>
              <a:rPr lang="ru-RU" sz="2400" i="1" dirty="0" err="1">
                <a:solidFill>
                  <a:schemeClr val="tx1"/>
                </a:solidFill>
              </a:rPr>
              <a:t>живих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організмів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енергія</a:t>
            </a:r>
            <a:r>
              <a:rPr lang="ru-RU" sz="2400" i="1" dirty="0">
                <a:solidFill>
                  <a:schemeClr val="tx1"/>
                </a:solidFill>
              </a:rPr>
              <a:t> фонового </a:t>
            </a:r>
            <a:r>
              <a:rPr lang="ru-RU" sz="2400" i="1" dirty="0" err="1">
                <a:solidFill>
                  <a:schemeClr val="tx1"/>
                </a:solidFill>
              </a:rPr>
              <a:t>випромінювання</a:t>
            </a:r>
            <a:r>
              <a:rPr lang="ru-RU" sz="2400" i="1" dirty="0">
                <a:solidFill>
                  <a:schemeClr val="tx1"/>
                </a:solidFill>
              </a:rPr>
              <a:t> і температура </a:t>
            </a:r>
            <a:r>
              <a:rPr lang="ru-RU" sz="2400" i="1" dirty="0" err="1">
                <a:solidFill>
                  <a:schemeClr val="tx1"/>
                </a:solidFill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будуть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зростати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ru-RU" sz="2400" i="1" dirty="0" smtClean="0">
                <a:solidFill>
                  <a:schemeClr val="tx1"/>
                </a:solidFill>
              </a:rPr>
              <a:t>У </a:t>
            </a:r>
            <a:r>
              <a:rPr lang="ru-RU" sz="2400" i="1" dirty="0" err="1">
                <a:solidFill>
                  <a:schemeClr val="tx1"/>
                </a:solidFill>
              </a:rPr>
              <a:t>геометрії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Ев­кліда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паралельні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прямі</a:t>
            </a:r>
            <a:r>
              <a:rPr lang="ru-RU" sz="2400" i="1" dirty="0">
                <a:solidFill>
                  <a:schemeClr val="tx1"/>
                </a:solidFill>
              </a:rPr>
              <a:t> не </a:t>
            </a:r>
            <a:r>
              <a:rPr lang="ru-RU" sz="2400" i="1" dirty="0" err="1">
                <a:solidFill>
                  <a:schemeClr val="tx1"/>
                </a:solidFill>
              </a:rPr>
              <a:t>перетинаються</a:t>
            </a:r>
            <a:r>
              <a:rPr lang="ru-RU" sz="2400" i="1" dirty="0">
                <a:solidFill>
                  <a:schemeClr val="tx1"/>
                </a:solidFill>
              </a:rPr>
              <a:t>, а су­ма </a:t>
            </a:r>
            <a:r>
              <a:rPr lang="ru-RU" sz="2400" i="1" dirty="0" err="1">
                <a:solidFill>
                  <a:schemeClr val="tx1"/>
                </a:solidFill>
              </a:rPr>
              <a:t>кутів</a:t>
            </a:r>
            <a:r>
              <a:rPr lang="ru-RU" sz="2400" i="1" dirty="0">
                <a:solidFill>
                  <a:schemeClr val="tx1"/>
                </a:solidFill>
              </a:rPr>
              <a:t> у </a:t>
            </a:r>
            <a:r>
              <a:rPr lang="ru-RU" sz="2400" i="1" dirty="0" err="1">
                <a:solidFill>
                  <a:schemeClr val="tx1"/>
                </a:solidFill>
              </a:rPr>
              <a:t>трикутнику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до­рівнює</a:t>
            </a:r>
            <a:r>
              <a:rPr lang="ru-RU" sz="2400" i="1" dirty="0">
                <a:solidFill>
                  <a:schemeClr val="tx1"/>
                </a:solidFill>
              </a:rPr>
              <a:t> 180°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Небо </a:t>
            </a:r>
            <a:r>
              <a:rPr lang="ru-RU" sz="2400" i="1" dirty="0" err="1">
                <a:solidFill>
                  <a:schemeClr val="tx1"/>
                </a:solidFill>
              </a:rPr>
              <a:t>почне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світитися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спочатку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червоним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кольором</a:t>
            </a:r>
            <a:r>
              <a:rPr lang="ru-RU" sz="2400" i="1" dirty="0">
                <a:solidFill>
                  <a:schemeClr val="tx1"/>
                </a:solidFill>
              </a:rPr>
              <a:t>, а </a:t>
            </a:r>
            <a:r>
              <a:rPr lang="ru-RU" sz="2400" i="1" dirty="0" err="1">
                <a:solidFill>
                  <a:schemeClr val="tx1"/>
                </a:solidFill>
              </a:rPr>
              <a:t>потім</a:t>
            </a:r>
            <a:r>
              <a:rPr lang="ru-RU" sz="2400" i="1" dirty="0">
                <a:solidFill>
                  <a:schemeClr val="tx1"/>
                </a:solidFill>
              </a:rPr>
              <a:t> стане </a:t>
            </a:r>
            <a:r>
              <a:rPr lang="ru-RU" sz="2400" i="1" dirty="0" err="1">
                <a:solidFill>
                  <a:schemeClr val="tx1"/>
                </a:solidFill>
              </a:rPr>
              <a:t>синім</a:t>
            </a:r>
            <a:r>
              <a:rPr lang="ru-RU" sz="2400" i="1" dirty="0">
                <a:solidFill>
                  <a:schemeClr val="tx1"/>
                </a:solidFill>
              </a:rPr>
              <a:t>. </a:t>
            </a:r>
            <a:r>
              <a:rPr lang="ru-RU" sz="2400" i="1" dirty="0" err="1">
                <a:solidFill>
                  <a:schemeClr val="tx1"/>
                </a:solidFill>
              </a:rPr>
              <a:t>Цей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кінець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світу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відбуватиметься</a:t>
            </a:r>
            <a:r>
              <a:rPr lang="ru-RU" sz="2400" i="1" dirty="0">
                <a:solidFill>
                  <a:schemeClr val="tx1"/>
                </a:solidFill>
              </a:rPr>
              <a:t> без </a:t>
            </a:r>
            <a:r>
              <a:rPr lang="ru-RU" sz="2400" i="1" dirty="0" err="1">
                <a:solidFill>
                  <a:schemeClr val="tx1"/>
                </a:solidFill>
              </a:rPr>
              <a:t>свідків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бо</a:t>
            </a:r>
            <a:r>
              <a:rPr lang="ru-RU" sz="2400" i="1" dirty="0">
                <a:solidFill>
                  <a:schemeClr val="tx1"/>
                </a:solidFill>
              </a:rPr>
              <a:t> температура </a:t>
            </a:r>
            <a:r>
              <a:rPr lang="ru-RU" sz="2400" i="1" dirty="0" err="1">
                <a:solidFill>
                  <a:schemeClr val="tx1"/>
                </a:solidFill>
              </a:rPr>
              <a:t>зросте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настільки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всі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живі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істоти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заги­нуть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потім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зникнуть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зорі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планети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елементарні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частинки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Всесвіт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знову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перетвориться</a:t>
            </a:r>
            <a:r>
              <a:rPr lang="ru-RU" sz="2400" i="1" dirty="0">
                <a:solidFill>
                  <a:schemeClr val="tx1"/>
                </a:solidFill>
              </a:rPr>
              <a:t> у </a:t>
            </a:r>
            <a:r>
              <a:rPr lang="ru-RU" sz="2400" i="1" dirty="0" err="1">
                <a:solidFill>
                  <a:schemeClr val="tx1"/>
                </a:solidFill>
              </a:rPr>
              <a:t>речовину</a:t>
            </a:r>
            <a:r>
              <a:rPr lang="ru-RU" sz="2400" i="1" dirty="0">
                <a:solidFill>
                  <a:schemeClr val="tx1"/>
                </a:solidFill>
              </a:rPr>
              <a:t> з </a:t>
            </a:r>
            <a:r>
              <a:rPr lang="ru-RU" sz="2400" i="1" dirty="0" err="1">
                <a:solidFill>
                  <a:schemeClr val="tx1"/>
                </a:solidFill>
              </a:rPr>
              <a:t>надзвичайно</a:t>
            </a:r>
            <a:r>
              <a:rPr lang="ru-RU" sz="2400" i="1" dirty="0">
                <a:solidFill>
                  <a:schemeClr val="tx1"/>
                </a:solidFill>
              </a:rPr>
              <a:t> великою </a:t>
            </a:r>
            <a:r>
              <a:rPr lang="ru-RU" sz="2400" i="1" dirty="0" err="1">
                <a:solidFill>
                  <a:schemeClr val="tx1"/>
                </a:solidFill>
              </a:rPr>
              <a:t>густиною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i="1" dirty="0" err="1" smtClean="0">
                <a:solidFill>
                  <a:schemeClr val="tx1"/>
                </a:solidFill>
              </a:rPr>
              <a:t>Існує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також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ймовірність</a:t>
            </a:r>
            <a:r>
              <a:rPr lang="ru-RU" sz="2400" i="1" dirty="0">
                <a:solidFill>
                  <a:schemeClr val="tx1"/>
                </a:solidFill>
              </a:rPr>
              <a:t> того, </a:t>
            </a:r>
            <a:r>
              <a:rPr lang="ru-RU" sz="2400" i="1" dirty="0" err="1">
                <a:solidFill>
                  <a:schemeClr val="tx1"/>
                </a:solidFill>
              </a:rPr>
              <a:t>що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середня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густина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Всесвіту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дорівнює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критичній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густині</a:t>
            </a:r>
            <a:r>
              <a:rPr lang="ru-RU" sz="2400" i="1" dirty="0">
                <a:solidFill>
                  <a:schemeClr val="tx1"/>
                </a:solidFill>
              </a:rPr>
              <a:t> р =р0 = 5∙10-27 кг/м3. У </a:t>
            </a:r>
            <a:r>
              <a:rPr lang="ru-RU" sz="2400" i="1" dirty="0" err="1">
                <a:solidFill>
                  <a:schemeClr val="tx1"/>
                </a:solidFill>
              </a:rPr>
              <a:t>цьому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випадку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безмежний</a:t>
            </a:r>
            <a:r>
              <a:rPr lang="ru-RU" sz="2400" i="1" dirty="0">
                <a:solidFill>
                  <a:schemeClr val="tx1"/>
                </a:solidFill>
              </a:rPr>
              <a:t> та </a:t>
            </a:r>
            <a:r>
              <a:rPr lang="ru-RU" sz="2400" i="1" dirty="0" err="1">
                <a:solidFill>
                  <a:schemeClr val="tx1"/>
                </a:solidFill>
              </a:rPr>
              <a:t>нескін­ченний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Всесвіт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має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нульову</a:t>
            </a:r>
            <a:r>
              <a:rPr lang="ru-RU" sz="2400" i="1" dirty="0">
                <a:solidFill>
                  <a:schemeClr val="tx1"/>
                </a:solidFill>
              </a:rPr>
              <a:t> кривизну, і для </a:t>
            </a:r>
            <a:r>
              <a:rPr lang="ru-RU" sz="2400" i="1" dirty="0" err="1">
                <a:solidFill>
                  <a:schemeClr val="tx1"/>
                </a:solidFill>
              </a:rPr>
              <a:t>нього</a:t>
            </a:r>
            <a:r>
              <a:rPr lang="ru-RU" sz="2400" i="1" dirty="0">
                <a:solidFill>
                  <a:schemeClr val="tx1"/>
                </a:solidFill>
              </a:rPr>
              <a:t> спра­ведлива </a:t>
            </a:r>
            <a:r>
              <a:rPr lang="ru-RU" sz="2400" i="1" dirty="0" err="1">
                <a:solidFill>
                  <a:schemeClr val="tx1"/>
                </a:solidFill>
              </a:rPr>
              <a:t>геометрія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Евкліда</a:t>
            </a:r>
            <a:r>
              <a:rPr lang="ru-RU" sz="2400" i="1" dirty="0" smtClean="0">
                <a:solidFill>
                  <a:schemeClr val="tx1"/>
                </a:solidFill>
              </a:rPr>
              <a:t>. 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424936" cy="511256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У </a:t>
            </a:r>
            <a:r>
              <a:rPr lang="ru-RU" i="1" dirty="0" err="1">
                <a:solidFill>
                  <a:schemeClr val="tx1"/>
                </a:solidFill>
              </a:rPr>
              <a:t>безхмарну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ніч</a:t>
            </a:r>
            <a:r>
              <a:rPr lang="ru-RU" i="1" dirty="0">
                <a:solidFill>
                  <a:schemeClr val="tx1"/>
                </a:solidFill>
              </a:rPr>
              <a:t> у </a:t>
            </a:r>
            <a:r>
              <a:rPr lang="ru-RU" i="1" dirty="0" err="1">
                <a:solidFill>
                  <a:schemeClr val="tx1"/>
                </a:solidFill>
              </a:rPr>
              <a:t>сузір'ї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Андромеди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неозброєним</a:t>
            </a:r>
            <a:r>
              <a:rPr lang="ru-RU" i="1" dirty="0">
                <a:solidFill>
                  <a:schemeClr val="tx1"/>
                </a:solidFill>
              </a:rPr>
              <a:t> оком видно </a:t>
            </a:r>
            <a:r>
              <a:rPr lang="ru-RU" i="1" dirty="0" err="1">
                <a:solidFill>
                  <a:schemeClr val="tx1"/>
                </a:solidFill>
              </a:rPr>
              <a:t>бліду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невелику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пляму</a:t>
            </a:r>
            <a:r>
              <a:rPr lang="ru-RU" i="1" dirty="0">
                <a:solidFill>
                  <a:schemeClr val="tx1"/>
                </a:solidFill>
              </a:rPr>
              <a:t> — </a:t>
            </a:r>
            <a:r>
              <a:rPr lang="ru-RU" i="1" dirty="0" err="1">
                <a:solidFill>
                  <a:schemeClr val="tx1"/>
                </a:solidFill>
              </a:rPr>
              <a:t>Туманність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Андромеди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Інші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подібні</a:t>
            </a:r>
            <a:r>
              <a:rPr lang="ru-RU" i="1" dirty="0">
                <a:solidFill>
                  <a:schemeClr val="tx1"/>
                </a:solidFill>
              </a:rPr>
              <a:t>, але </a:t>
            </a:r>
            <a:r>
              <a:rPr lang="ru-RU" i="1" dirty="0" err="1">
                <a:solidFill>
                  <a:schemeClr val="tx1"/>
                </a:solidFill>
              </a:rPr>
              <a:t>слабші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об'єкти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можна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виявити</a:t>
            </a:r>
            <a:r>
              <a:rPr lang="ru-RU" i="1" dirty="0">
                <a:solidFill>
                  <a:schemeClr val="tx1"/>
                </a:solidFill>
              </a:rPr>
              <a:t> за </a:t>
            </a:r>
            <a:r>
              <a:rPr lang="ru-RU" i="1" dirty="0" err="1">
                <a:solidFill>
                  <a:schemeClr val="tx1"/>
                </a:solidFill>
              </a:rPr>
              <a:t>допомогою</a:t>
            </a:r>
            <a:r>
              <a:rPr lang="ru-RU" i="1" dirty="0">
                <a:solidFill>
                  <a:schemeClr val="tx1"/>
                </a:solidFill>
              </a:rPr>
              <a:t> невеликого телескопа у </a:t>
            </a:r>
            <a:r>
              <a:rPr lang="ru-RU" i="1" dirty="0" err="1">
                <a:solidFill>
                  <a:schemeClr val="tx1"/>
                </a:solidFill>
              </a:rPr>
              <a:t>сузір'ях</a:t>
            </a:r>
            <a:r>
              <a:rPr lang="ru-RU" i="1" dirty="0">
                <a:solidFill>
                  <a:schemeClr val="tx1"/>
                </a:solidFill>
              </a:rPr>
              <a:t> Гончих </a:t>
            </a:r>
            <a:r>
              <a:rPr lang="ru-RU" i="1" dirty="0" err="1">
                <a:solidFill>
                  <a:schemeClr val="tx1"/>
                </a:solidFill>
              </a:rPr>
              <a:t>Псів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Трикутника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Великої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Ведмедиці</a:t>
            </a:r>
            <a:r>
              <a:rPr lang="ru-RU" i="1" dirty="0">
                <a:solidFill>
                  <a:schemeClr val="tx1"/>
                </a:solidFill>
              </a:rPr>
              <a:t>, Лева </a:t>
            </a:r>
            <a:r>
              <a:rPr lang="ru-RU" i="1" dirty="0" err="1">
                <a:solidFill>
                  <a:schemeClr val="tx1"/>
                </a:solidFill>
              </a:rPr>
              <a:t>тощо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Ще</a:t>
            </a:r>
            <a:r>
              <a:rPr lang="ru-RU" i="1" dirty="0">
                <a:solidFill>
                  <a:schemeClr val="tx1"/>
                </a:solidFill>
              </a:rPr>
              <a:t> в </a:t>
            </a:r>
            <a:r>
              <a:rPr lang="ru-RU" i="1" dirty="0" err="1">
                <a:solidFill>
                  <a:schemeClr val="tx1"/>
                </a:solidFill>
              </a:rPr>
              <a:t>кінці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XVIII </a:t>
            </a:r>
            <a:r>
              <a:rPr lang="ru-RU" i="1" dirty="0" err="1">
                <a:solidFill>
                  <a:schemeClr val="tx1"/>
                </a:solidFill>
              </a:rPr>
              <a:t>століття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В</a:t>
            </a:r>
            <a:r>
              <a:rPr lang="ru-RU" i="1" dirty="0">
                <a:solidFill>
                  <a:schemeClr val="tx1"/>
                </a:solidFill>
              </a:rPr>
              <a:t>. Гершель </a:t>
            </a:r>
            <a:r>
              <a:rPr lang="ru-RU" i="1" dirty="0" err="1">
                <a:solidFill>
                  <a:schemeClr val="tx1"/>
                </a:solidFill>
              </a:rPr>
              <a:t>відкрив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понад</a:t>
            </a:r>
            <a:r>
              <a:rPr lang="ru-RU" i="1" dirty="0">
                <a:solidFill>
                  <a:schemeClr val="tx1"/>
                </a:solidFill>
              </a:rPr>
              <a:t> 2500 туманностей і </a:t>
            </a:r>
            <a:r>
              <a:rPr lang="ru-RU" i="1" dirty="0" err="1">
                <a:solidFill>
                  <a:schemeClr val="tx1"/>
                </a:solidFill>
              </a:rPr>
              <a:t>виявив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багато</a:t>
            </a:r>
            <a:r>
              <a:rPr lang="ru-RU" i="1" dirty="0">
                <a:solidFill>
                  <a:schemeClr val="tx1"/>
                </a:solidFill>
              </a:rPr>
              <a:t> з них </a:t>
            </a:r>
            <a:r>
              <a:rPr lang="ru-RU" i="1" dirty="0" err="1">
                <a:solidFill>
                  <a:schemeClr val="tx1"/>
                </a:solidFill>
              </a:rPr>
              <a:t>схожі</a:t>
            </a:r>
            <a:r>
              <a:rPr lang="ru-RU" i="1" dirty="0">
                <a:solidFill>
                  <a:schemeClr val="tx1"/>
                </a:solidFill>
              </a:rPr>
              <a:t> на </a:t>
            </a:r>
            <a:r>
              <a:rPr lang="ru-RU" i="1" dirty="0" err="1">
                <a:solidFill>
                  <a:schemeClr val="tx1"/>
                </a:solidFill>
              </a:rPr>
              <a:t>Туманність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Андромеди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Вчений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зробив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сміливе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припущення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значна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кількість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виявлених</a:t>
            </a:r>
            <a:r>
              <a:rPr lang="ru-RU" i="1" dirty="0">
                <a:solidFill>
                  <a:schemeClr val="tx1"/>
                </a:solidFill>
              </a:rPr>
              <a:t> ним </a:t>
            </a:r>
            <a:r>
              <a:rPr lang="ru-RU" i="1" dirty="0" err="1">
                <a:solidFill>
                  <a:schemeClr val="tx1"/>
                </a:solidFill>
              </a:rPr>
              <a:t>об'єктів</a:t>
            </a:r>
            <a:r>
              <a:rPr lang="ru-RU" i="1" dirty="0">
                <a:solidFill>
                  <a:schemeClr val="tx1"/>
                </a:solidFill>
              </a:rPr>
              <a:t> є </a:t>
            </a:r>
            <a:r>
              <a:rPr lang="ru-RU" i="1" dirty="0" err="1">
                <a:solidFill>
                  <a:schemeClr val="tx1"/>
                </a:solidFill>
              </a:rPr>
              <a:t>самостійними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величезними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зоряними</a:t>
            </a:r>
            <a:r>
              <a:rPr lang="ru-RU" i="1" dirty="0">
                <a:solidFill>
                  <a:schemeClr val="tx1"/>
                </a:solidFill>
              </a:rPr>
              <a:t> системами, схожими на нашу Галактику. </a:t>
            </a:r>
            <a:r>
              <a:rPr lang="ru-RU" i="1" dirty="0" err="1">
                <a:solidFill>
                  <a:schemeClr val="tx1"/>
                </a:solidFill>
              </a:rPr>
              <a:t>Відстані</a:t>
            </a:r>
            <a:r>
              <a:rPr lang="ru-RU" i="1" dirty="0">
                <a:solidFill>
                  <a:schemeClr val="tx1"/>
                </a:solidFill>
              </a:rPr>
              <a:t> до них </a:t>
            </a:r>
            <a:r>
              <a:rPr lang="ru-RU" i="1" dirty="0" err="1">
                <a:solidFill>
                  <a:schemeClr val="tx1"/>
                </a:solidFill>
              </a:rPr>
              <a:t>колосальні</a:t>
            </a:r>
            <a:r>
              <a:rPr lang="ru-RU" i="1" dirty="0">
                <a:solidFill>
                  <a:schemeClr val="tx1"/>
                </a:solidFill>
              </a:rPr>
              <a:t>, тому </a:t>
            </a:r>
            <a:r>
              <a:rPr lang="ru-RU" i="1" dirty="0" err="1">
                <a:solidFill>
                  <a:schemeClr val="tx1"/>
                </a:solidFill>
              </a:rPr>
              <a:t>окремі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зорі</a:t>
            </a:r>
            <a:r>
              <a:rPr lang="ru-RU" i="1" dirty="0">
                <a:solidFill>
                  <a:schemeClr val="tx1"/>
                </a:solidFill>
              </a:rPr>
              <a:t> в них </a:t>
            </a:r>
            <a:r>
              <a:rPr lang="ru-RU" i="1" dirty="0" err="1">
                <a:solidFill>
                  <a:schemeClr val="tx1"/>
                </a:solidFill>
              </a:rPr>
              <a:t>розрізнити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неможливо</a:t>
            </a:r>
            <a:r>
              <a:rPr lang="ru-RU" i="1" dirty="0">
                <a:solidFill>
                  <a:schemeClr val="tx1"/>
                </a:solidFill>
              </a:rPr>
              <a:t>, і вони </a:t>
            </a:r>
            <a:r>
              <a:rPr lang="ru-RU" i="1" dirty="0" err="1">
                <a:solidFill>
                  <a:schemeClr val="tx1"/>
                </a:solidFill>
              </a:rPr>
              <a:t>виглядають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туманними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плямами</a:t>
            </a:r>
            <a:r>
              <a:rPr lang="ru-RU" i="1" dirty="0">
                <a:solidFill>
                  <a:schemeClr val="tx1"/>
                </a:solidFill>
              </a:rPr>
              <a:t>. Так Гершель </a:t>
            </a:r>
            <a:r>
              <a:rPr lang="ru-RU" i="1" dirty="0" err="1">
                <a:solidFill>
                  <a:schemeClr val="tx1"/>
                </a:solidFill>
              </a:rPr>
              <a:t>започаткував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вивчення</a:t>
            </a:r>
            <a:r>
              <a:rPr lang="ru-RU" i="1" dirty="0">
                <a:solidFill>
                  <a:schemeClr val="tx1"/>
                </a:solidFill>
              </a:rPr>
              <a:t> галактик — </a:t>
            </a:r>
            <a:r>
              <a:rPr lang="ru-RU" i="1" dirty="0" err="1">
                <a:solidFill>
                  <a:schemeClr val="tx1"/>
                </a:solidFill>
              </a:rPr>
              <a:t>велетенських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космічних</a:t>
            </a:r>
            <a:r>
              <a:rPr lang="ru-RU" i="1" dirty="0">
                <a:solidFill>
                  <a:schemeClr val="tx1"/>
                </a:solidFill>
              </a:rPr>
              <a:t> систем, до </a:t>
            </a:r>
            <a:r>
              <a:rPr lang="ru-RU" i="1" dirty="0" err="1">
                <a:solidFill>
                  <a:schemeClr val="tx1"/>
                </a:solidFill>
              </a:rPr>
              <a:t>яких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входять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об'єднані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гравітацією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зорі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їхні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скупчення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газові</a:t>
            </a:r>
            <a:r>
              <a:rPr lang="ru-RU" i="1" dirty="0">
                <a:solidFill>
                  <a:schemeClr val="tx1"/>
                </a:solidFill>
              </a:rPr>
              <a:t> та </a:t>
            </a:r>
            <a:r>
              <a:rPr lang="ru-RU" i="1" dirty="0" err="1">
                <a:solidFill>
                  <a:schemeClr val="tx1"/>
                </a:solidFill>
              </a:rPr>
              <a:t>пилові</a:t>
            </a:r>
            <a:r>
              <a:rPr lang="ru-RU" i="1" dirty="0">
                <a:solidFill>
                  <a:schemeClr val="tx1"/>
                </a:solidFill>
              </a:rPr>
              <a:t> хмари і </a:t>
            </a:r>
            <a:r>
              <a:rPr lang="ru-RU" i="1" dirty="0" err="1">
                <a:solidFill>
                  <a:schemeClr val="tx1"/>
                </a:solidFill>
              </a:rPr>
              <a:t>міжзоряна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речовина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496944" cy="545016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chemeClr val="tx1"/>
                </a:solidFill>
              </a:rPr>
              <a:t>Астрономи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поділяють</a:t>
            </a:r>
            <a:r>
              <a:rPr lang="ru-RU" sz="2400" b="1" i="1" dirty="0">
                <a:solidFill>
                  <a:schemeClr val="tx1"/>
                </a:solidFill>
              </a:rPr>
              <a:t> галактики за формою на три </a:t>
            </a:r>
            <a:r>
              <a:rPr lang="ru-RU" sz="2400" b="1" i="1" dirty="0" err="1">
                <a:solidFill>
                  <a:schemeClr val="tx1"/>
                </a:solidFill>
              </a:rPr>
              <a:t>основні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типи</a:t>
            </a:r>
            <a:r>
              <a:rPr lang="ru-RU" sz="2400" b="1" i="1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tx1"/>
                </a:solidFill>
              </a:rPr>
              <a:t>еліптичні</a:t>
            </a:r>
            <a:r>
              <a:rPr lang="ru-RU" sz="2400" b="1" i="1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tx1"/>
                </a:solidFill>
              </a:rPr>
              <a:t>спіральні</a:t>
            </a:r>
            <a:r>
              <a:rPr lang="ru-RU" sz="2400" b="1" i="1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chemeClr val="tx1"/>
                </a:solidFill>
              </a:rPr>
              <a:t>неправильні</a:t>
            </a:r>
            <a:r>
              <a:rPr lang="ru-RU" sz="2400" b="1" i="1" dirty="0">
                <a:solidFill>
                  <a:schemeClr val="tx1"/>
                </a:solidFill>
              </a:rPr>
              <a:t>: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</a:rPr>
              <a:t>Таку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класифікацію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запропонував</a:t>
            </a:r>
            <a:r>
              <a:rPr lang="ru-RU" sz="2400" b="1" i="1" dirty="0">
                <a:solidFill>
                  <a:schemeClr val="tx1"/>
                </a:solidFill>
              </a:rPr>
              <a:t> у 1925 </a:t>
            </a:r>
            <a:r>
              <a:rPr lang="ru-RU" sz="2400" b="1" i="1" dirty="0" err="1">
                <a:solidFill>
                  <a:schemeClr val="tx1"/>
                </a:solidFill>
              </a:rPr>
              <a:t>році</a:t>
            </a:r>
            <a:r>
              <a:rPr lang="ru-RU" sz="2400" b="1" i="1" dirty="0">
                <a:solidFill>
                  <a:schemeClr val="tx1"/>
                </a:solidFill>
              </a:rPr>
              <a:t> Е. </a:t>
            </a:r>
            <a:r>
              <a:rPr lang="ru-RU" sz="2400" b="1" i="1" dirty="0" err="1">
                <a:solidFill>
                  <a:schemeClr val="tx1"/>
                </a:solidFill>
              </a:rPr>
              <a:t>Габбл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</a:rPr>
              <a:t>Кожен</a:t>
            </a:r>
            <a:r>
              <a:rPr lang="ru-RU" sz="2400" b="1" i="1" dirty="0">
                <a:solidFill>
                  <a:schemeClr val="tx1"/>
                </a:solidFill>
              </a:rPr>
              <a:t> тип галактик </a:t>
            </a:r>
            <a:r>
              <a:rPr lang="ru-RU" sz="2400" b="1" i="1" dirty="0" err="1">
                <a:solidFill>
                  <a:schemeClr val="tx1"/>
                </a:solidFill>
              </a:rPr>
              <a:t>ділиться</a:t>
            </a:r>
            <a:r>
              <a:rPr lang="ru-RU" sz="2400" b="1" i="1" dirty="0">
                <a:solidFill>
                  <a:schemeClr val="tx1"/>
                </a:solidFill>
              </a:rPr>
              <a:t> на </a:t>
            </a:r>
            <a:r>
              <a:rPr lang="ru-RU" sz="2400" b="1" i="1" dirty="0" err="1">
                <a:solidFill>
                  <a:schemeClr val="tx1"/>
                </a:solidFill>
              </a:rPr>
              <a:t>кілька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підтипів</a:t>
            </a:r>
            <a:r>
              <a:rPr lang="ru-RU" sz="2400" b="1" i="1" dirty="0">
                <a:solidFill>
                  <a:schemeClr val="tx1"/>
                </a:solidFill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</a:rPr>
              <a:t>або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підкласів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83" y="3357918"/>
            <a:ext cx="2815425" cy="3095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7918"/>
            <a:ext cx="2808312" cy="3095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39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60432" cy="3937992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tx1"/>
                </a:solidFill>
              </a:rPr>
              <a:t>Еліптичні</a:t>
            </a:r>
            <a:r>
              <a:rPr lang="ru-RU" sz="2400" b="1" i="1" dirty="0">
                <a:solidFill>
                  <a:schemeClr val="tx1"/>
                </a:solidFill>
              </a:rPr>
              <a:t> галактики </a:t>
            </a:r>
            <a:r>
              <a:rPr lang="ru-RU" sz="2400" i="1" dirty="0" err="1">
                <a:solidFill>
                  <a:schemeClr val="tx1"/>
                </a:solidFill>
              </a:rPr>
              <a:t>характеризуються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еліпсоїдною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чи</a:t>
            </a:r>
            <a:r>
              <a:rPr lang="ru-RU" sz="2400" i="1" dirty="0">
                <a:solidFill>
                  <a:schemeClr val="tx1"/>
                </a:solidFill>
              </a:rPr>
              <a:t> сферичною формою, </a:t>
            </a:r>
            <a:r>
              <a:rPr lang="ru-RU" sz="2400" i="1" dirty="0" err="1">
                <a:solidFill>
                  <a:schemeClr val="tx1"/>
                </a:solidFill>
              </a:rPr>
              <a:t>їхньою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спільною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рисою</a:t>
            </a:r>
            <a:r>
              <a:rPr lang="ru-RU" sz="2400" i="1" dirty="0">
                <a:solidFill>
                  <a:schemeClr val="tx1"/>
                </a:solidFill>
              </a:rPr>
              <a:t> є </a:t>
            </a:r>
            <a:r>
              <a:rPr lang="ru-RU" sz="2400" i="1" dirty="0" err="1">
                <a:solidFill>
                  <a:schemeClr val="tx1"/>
                </a:solidFill>
              </a:rPr>
              <a:t>поступове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зменшення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яскравості</a:t>
            </a:r>
            <a:r>
              <a:rPr lang="ru-RU" sz="2400" i="1" dirty="0">
                <a:solidFill>
                  <a:schemeClr val="tx1"/>
                </a:solidFill>
              </a:rPr>
              <a:t> з </a:t>
            </a:r>
            <a:r>
              <a:rPr lang="ru-RU" sz="2400" i="1" dirty="0" err="1">
                <a:solidFill>
                  <a:schemeClr val="tx1"/>
                </a:solidFill>
              </a:rPr>
              <a:t>віддаленням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від</a:t>
            </a:r>
            <a:r>
              <a:rPr lang="ru-RU" sz="2400" i="1" dirty="0">
                <a:solidFill>
                  <a:schemeClr val="tx1"/>
                </a:solidFill>
              </a:rPr>
              <a:t> центра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Спіральні галактики</a:t>
            </a:r>
            <a:r>
              <a:rPr lang="uk-UA" sz="2400" i="1" dirty="0">
                <a:solidFill>
                  <a:schemeClr val="tx1"/>
                </a:solidFill>
              </a:rPr>
              <a:t> мають центральне згущення (його ще називають ядром) і кілька спіральних рукавів. У звичайних спіральних галактик типу-5 рукави виходять безпосередньо з центрального згущення, а у спіральних галактик із перемичкою (тип 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uk-UA" sz="2400" i="1" dirty="0">
                <a:solidFill>
                  <a:schemeClr val="tx1"/>
                </a:solidFill>
              </a:rPr>
              <a:t>В) — від перемички (або бара), яка перетинає ядро</a:t>
            </a:r>
            <a:r>
              <a:rPr lang="uk-UA" sz="24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400" b="1" i="1" dirty="0">
                <a:solidFill>
                  <a:schemeClr val="tx1"/>
                </a:solidFill>
              </a:rPr>
              <a:t>Неправильні галактики </a:t>
            </a:r>
            <a:r>
              <a:rPr lang="uk-UA" sz="2400" i="1" dirty="0">
                <a:solidFill>
                  <a:schemeClr val="tx1"/>
                </a:solidFill>
              </a:rPr>
              <a:t>не мають ні ядра, ні симетричної форми. їх називають</a:t>
            </a:r>
            <a:r>
              <a:rPr lang="en-US" sz="2400" i="1" dirty="0" err="1">
                <a:solidFill>
                  <a:schemeClr val="tx1"/>
                </a:solidFill>
              </a:rPr>
              <a:t>Ir</a:t>
            </a:r>
            <a:r>
              <a:rPr lang="en-US" sz="2400" i="1" dirty="0">
                <a:solidFill>
                  <a:schemeClr val="tx1"/>
                </a:solidFill>
              </a:rPr>
              <a:t> (</a:t>
            </a:r>
            <a:r>
              <a:rPr lang="uk-UA" sz="2400" i="1" dirty="0">
                <a:solidFill>
                  <a:schemeClr val="tx1"/>
                </a:solidFill>
              </a:rPr>
              <a:t>від англійського </a:t>
            </a:r>
            <a:r>
              <a:rPr lang="en-US" sz="2400" i="1" dirty="0">
                <a:solidFill>
                  <a:schemeClr val="tx1"/>
                </a:solidFill>
              </a:rPr>
              <a:t>irregular — </a:t>
            </a:r>
            <a:r>
              <a:rPr lang="uk-UA" sz="2400" i="1" dirty="0">
                <a:solidFill>
                  <a:schemeClr val="tx1"/>
                </a:solidFill>
              </a:rPr>
              <a:t>неправильний). Характерними представниками неправильних галактик є наші найближчі «сусіди» — галактики Велика Магелланова Хмара (ВМХ) та Мала Магелланова Хмара (ММХ). Їх добре видно неозброєним оком у південній півкулі неба. Вперше європейці виявили їх у 1519 році під час навколосвітньої подорожі Ф. Магеллана</a:t>
            </a:r>
            <a:r>
              <a:rPr lang="uk-UA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89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992888" cy="2040632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tx1"/>
                </a:solidFill>
              </a:rPr>
              <a:t>Спостерігаючи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гравітацій­ну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взаємодію</a:t>
            </a:r>
            <a:r>
              <a:rPr lang="ru-RU" sz="2800" i="1" dirty="0">
                <a:solidFill>
                  <a:schemeClr val="tx1"/>
                </a:solidFill>
              </a:rPr>
              <a:t> планет та </a:t>
            </a:r>
            <a:r>
              <a:rPr lang="ru-RU" sz="2800" i="1" dirty="0" err="1">
                <a:solidFill>
                  <a:schemeClr val="tx1"/>
                </a:solidFill>
              </a:rPr>
              <a:t>зір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астрономи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звернули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увагу</a:t>
            </a:r>
            <a:r>
              <a:rPr lang="ru-RU" sz="2800" i="1" dirty="0">
                <a:solidFill>
                  <a:schemeClr val="tx1"/>
                </a:solidFill>
              </a:rPr>
              <a:t> на </a:t>
            </a:r>
            <a:r>
              <a:rPr lang="ru-RU" sz="2800" i="1" dirty="0" err="1">
                <a:solidFill>
                  <a:schemeClr val="tx1"/>
                </a:solidFill>
              </a:rPr>
              <a:t>своєрідну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ієрархічну</a:t>
            </a:r>
            <a:r>
              <a:rPr lang="ru-RU" sz="2800" i="1" dirty="0">
                <a:solidFill>
                  <a:schemeClr val="tx1"/>
                </a:solidFill>
              </a:rPr>
              <a:t> структуру </a:t>
            </a:r>
            <a:r>
              <a:rPr lang="ru-RU" sz="2800" i="1" dirty="0" err="1">
                <a:solidFill>
                  <a:schemeClr val="tx1"/>
                </a:solidFill>
              </a:rPr>
              <a:t>руху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космічних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тіл</a:t>
            </a:r>
            <a:r>
              <a:rPr lang="ru-RU" sz="2800" i="1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i="1" dirty="0" err="1" smtClean="0">
                <a:solidFill>
                  <a:schemeClr val="tx1"/>
                </a:solidFill>
              </a:rPr>
              <a:t>Планети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та </a:t>
            </a:r>
            <a:r>
              <a:rPr lang="ru-RU" sz="2800" i="1" dirty="0" err="1">
                <a:solidFill>
                  <a:schemeClr val="tx1"/>
                </a:solidFill>
              </a:rPr>
              <a:t>їх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супутники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що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обертаються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навколо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своєї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зорі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i="1" dirty="0" err="1" smtClean="0">
                <a:solidFill>
                  <a:schemeClr val="tx1"/>
                </a:solidFill>
              </a:rPr>
              <a:t>Зоряні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скупчення</a:t>
            </a:r>
            <a:r>
              <a:rPr lang="ru-RU" sz="2800" i="1" dirty="0">
                <a:solidFill>
                  <a:schemeClr val="tx1"/>
                </a:solidFill>
              </a:rPr>
              <a:t>,  </a:t>
            </a:r>
            <a:r>
              <a:rPr lang="ru-RU" sz="2800" i="1" dirty="0" err="1">
                <a:solidFill>
                  <a:schemeClr val="tx1"/>
                </a:solidFill>
              </a:rPr>
              <a:t>які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налічують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тисячі</a:t>
            </a:r>
            <a:r>
              <a:rPr lang="ru-RU" sz="2800" i="1" dirty="0">
                <a:solidFill>
                  <a:schemeClr val="tx1"/>
                </a:solidFill>
              </a:rPr>
              <a:t> й </a:t>
            </a:r>
            <a:r>
              <a:rPr lang="ru-RU" sz="2800" i="1" dirty="0" err="1">
                <a:solidFill>
                  <a:schemeClr val="tx1"/>
                </a:solidFill>
              </a:rPr>
              <a:t>навіть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мільйони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об’єктів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tx1"/>
                </a:solidFill>
              </a:rPr>
              <a:t>Галактики </a:t>
            </a:r>
            <a:r>
              <a:rPr lang="ru-RU" sz="2800" i="1" dirty="0" err="1">
                <a:solidFill>
                  <a:schemeClr val="tx1"/>
                </a:solidFill>
              </a:rPr>
              <a:t>об’єднують</a:t>
            </a:r>
            <a:r>
              <a:rPr lang="ru-RU" sz="2800" i="1" dirty="0">
                <a:solidFill>
                  <a:schemeClr val="tx1"/>
                </a:solidFill>
              </a:rPr>
              <a:t> у </a:t>
            </a:r>
            <a:r>
              <a:rPr lang="ru-RU" sz="2800" i="1" dirty="0" err="1">
                <a:solidFill>
                  <a:schemeClr val="tx1"/>
                </a:solidFill>
              </a:rPr>
              <a:t>спільне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гравітаційне</a:t>
            </a:r>
            <a:r>
              <a:rPr lang="ru-RU" sz="2800" i="1" dirty="0">
                <a:solidFill>
                  <a:schemeClr val="tx1"/>
                </a:solidFill>
              </a:rPr>
              <a:t> поле </a:t>
            </a:r>
            <a:r>
              <a:rPr lang="ru-RU" sz="2800" i="1" dirty="0" err="1">
                <a:solidFill>
                  <a:schemeClr val="tx1"/>
                </a:solidFill>
              </a:rPr>
              <a:t>сотні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мільярдів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зір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err="1">
                <a:solidFill>
                  <a:schemeClr val="tx1"/>
                </a:solidFill>
              </a:rPr>
              <a:t>які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обертаються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навколо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спіль­ного</a:t>
            </a:r>
            <a:r>
              <a:rPr lang="ru-RU" sz="2800" i="1" dirty="0">
                <a:solidFill>
                  <a:schemeClr val="tx1"/>
                </a:solidFill>
              </a:rPr>
              <a:t> ядра.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i="1" dirty="0" err="1" smtClean="0">
                <a:solidFill>
                  <a:schemeClr val="tx1"/>
                </a:solidFill>
              </a:rPr>
              <a:t>Скупчення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галактик, </a:t>
            </a:r>
            <a:r>
              <a:rPr lang="ru-RU" sz="2800" i="1" dirty="0" err="1">
                <a:solidFill>
                  <a:schemeClr val="tx1"/>
                </a:solidFill>
              </a:rPr>
              <a:t>які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налічують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мільйони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об’єктів</a:t>
            </a:r>
            <a:r>
              <a:rPr lang="ru-RU" sz="28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6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816424" cy="268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10448"/>
          <a:stretch/>
        </p:blipFill>
        <p:spPr>
          <a:xfrm>
            <a:off x="373708" y="3394327"/>
            <a:ext cx="3822140" cy="299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4327"/>
            <a:ext cx="4104456" cy="299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10445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52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632"/>
            <a:ext cx="82089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Великий </a:t>
            </a:r>
            <a:r>
              <a:rPr lang="ru-RU" sz="2800" b="1" i="1" dirty="0" err="1"/>
              <a:t>Вибух</a:t>
            </a:r>
            <a:r>
              <a:rPr lang="ru-RU" sz="2800" b="1" i="1" dirty="0"/>
              <a:t> та </a:t>
            </a:r>
            <a:r>
              <a:rPr lang="ru-RU" sz="2800" b="1" i="1" dirty="0" err="1"/>
              <a:t>вік</a:t>
            </a:r>
            <a:r>
              <a:rPr lang="ru-RU" sz="2800" b="1" i="1" dirty="0"/>
              <a:t> </a:t>
            </a:r>
            <a:r>
              <a:rPr lang="ru-RU" sz="2800" b="1" i="1" dirty="0" err="1"/>
              <a:t>Всесвіту</a:t>
            </a:r>
            <a:r>
              <a:rPr lang="ru-RU" sz="2800" b="1" i="1" dirty="0" smtClean="0"/>
              <a:t>.</a:t>
            </a:r>
          </a:p>
          <a:p>
            <a:pPr algn="ctr"/>
            <a:r>
              <a:rPr lang="ru-RU" i="1" dirty="0"/>
              <a:t>У XX ст. </a:t>
            </a:r>
            <a:r>
              <a:rPr lang="ru-RU" i="1" dirty="0" err="1"/>
              <a:t>загальна</a:t>
            </a:r>
            <a:r>
              <a:rPr lang="ru-RU" i="1" dirty="0"/>
              <a:t> </a:t>
            </a:r>
            <a:r>
              <a:rPr lang="ru-RU" i="1" dirty="0" err="1"/>
              <a:t>тео­рія</a:t>
            </a:r>
            <a:r>
              <a:rPr lang="ru-RU" i="1" dirty="0"/>
              <a:t> </a:t>
            </a:r>
            <a:r>
              <a:rPr lang="ru-RU" i="1" dirty="0" err="1"/>
              <a:t>відносності</a:t>
            </a:r>
            <a:r>
              <a:rPr lang="ru-RU" i="1" dirty="0"/>
              <a:t> А. </a:t>
            </a:r>
            <a:r>
              <a:rPr lang="ru-RU" i="1" dirty="0" err="1"/>
              <a:t>Ейнштейна</a:t>
            </a:r>
            <a:r>
              <a:rPr lang="ru-RU" i="1" dirty="0"/>
              <a:t> </a:t>
            </a:r>
            <a:r>
              <a:rPr lang="ru-RU" i="1" dirty="0" err="1"/>
              <a:t>допомогла</a:t>
            </a:r>
            <a:r>
              <a:rPr lang="ru-RU" i="1" dirty="0"/>
              <a:t> астрономам </a:t>
            </a:r>
            <a:r>
              <a:rPr lang="ru-RU" i="1" dirty="0" err="1"/>
              <a:t>збагнути</a:t>
            </a:r>
            <a:r>
              <a:rPr lang="ru-RU" i="1" dirty="0"/>
              <a:t> </a:t>
            </a:r>
            <a:r>
              <a:rPr lang="ru-RU" i="1" dirty="0" err="1"/>
              <a:t>розлітання</a:t>
            </a:r>
            <a:r>
              <a:rPr lang="ru-RU" i="1" dirty="0"/>
              <a:t> галактик, яке </a:t>
            </a:r>
            <a:r>
              <a:rPr lang="ru-RU" i="1" dirty="0" err="1"/>
              <a:t>свідчить</a:t>
            </a:r>
            <a:r>
              <a:rPr lang="ru-RU" i="1" dirty="0"/>
              <a:t> про те, </a:t>
            </a:r>
            <a:r>
              <a:rPr lang="ru-RU" i="1" dirty="0" err="1"/>
              <a:t>що</a:t>
            </a:r>
            <a:r>
              <a:rPr lang="ru-RU" i="1" dirty="0"/>
              <a:t> сам </a:t>
            </a:r>
            <a:r>
              <a:rPr lang="ru-RU" i="1" dirty="0" err="1"/>
              <a:t>Всесвіт</a:t>
            </a:r>
            <a:r>
              <a:rPr lang="ru-RU" i="1" dirty="0"/>
              <a:t> не </a:t>
            </a:r>
            <a:r>
              <a:rPr lang="ru-RU" i="1" dirty="0" err="1"/>
              <a:t>залишається</a:t>
            </a:r>
            <a:r>
              <a:rPr lang="ru-RU" i="1" dirty="0"/>
              <a:t> </a:t>
            </a:r>
            <a:r>
              <a:rPr lang="ru-RU" i="1" dirty="0" err="1"/>
              <a:t>сталим</a:t>
            </a:r>
            <a:r>
              <a:rPr lang="ru-RU" i="1" dirty="0"/>
              <a:t> у </a:t>
            </a:r>
            <a:r>
              <a:rPr lang="ru-RU" i="1" dirty="0" err="1"/>
              <a:t>часі</a:t>
            </a:r>
            <a:r>
              <a:rPr lang="ru-RU" i="1" dirty="0"/>
              <a:t> —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змінює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</a:t>
            </a:r>
            <a:r>
              <a:rPr lang="ru-RU" i="1" dirty="0" err="1"/>
              <a:t>параметри</a:t>
            </a:r>
            <a:r>
              <a:rPr lang="ru-RU" i="1" dirty="0"/>
              <a:t>. </a:t>
            </a: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відстань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галактиками зараз </a:t>
            </a:r>
            <a:r>
              <a:rPr lang="ru-RU" i="1" dirty="0" err="1"/>
              <a:t>збільшується</a:t>
            </a:r>
            <a:r>
              <a:rPr lang="ru-RU" i="1" dirty="0"/>
              <a:t>, то </a:t>
            </a:r>
            <a:r>
              <a:rPr lang="ru-RU" i="1" dirty="0" err="1"/>
              <a:t>раніше</a:t>
            </a:r>
            <a:r>
              <a:rPr lang="ru-RU" i="1" dirty="0"/>
              <a:t> вони </a:t>
            </a:r>
            <a:r>
              <a:rPr lang="ru-RU" i="1" dirty="0" err="1"/>
              <a:t>знаходилися</a:t>
            </a:r>
            <a:r>
              <a:rPr lang="ru-RU" i="1" dirty="0"/>
              <a:t> </a:t>
            </a:r>
            <a:r>
              <a:rPr lang="ru-RU" i="1" dirty="0" err="1"/>
              <a:t>ближче</a:t>
            </a:r>
            <a:r>
              <a:rPr lang="ru-RU" i="1" dirty="0"/>
              <a:t> одна до </a:t>
            </a:r>
            <a:r>
              <a:rPr lang="ru-RU" i="1" dirty="0" err="1"/>
              <a:t>одної</a:t>
            </a:r>
            <a:r>
              <a:rPr lang="ru-RU" i="1" dirty="0"/>
              <a:t>. За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сталої</a:t>
            </a:r>
            <a:r>
              <a:rPr lang="ru-RU" i="1" dirty="0"/>
              <a:t> </a:t>
            </a:r>
            <a:r>
              <a:rPr lang="ru-RU" i="1" dirty="0" err="1"/>
              <a:t>Габбла</a:t>
            </a:r>
            <a:r>
              <a:rPr lang="ru-RU" i="1" dirty="0"/>
              <a:t>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підрахува­ти</a:t>
            </a:r>
            <a:r>
              <a:rPr lang="ru-RU" i="1" dirty="0"/>
              <a:t>, коли </a:t>
            </a:r>
            <a:r>
              <a:rPr lang="ru-RU" i="1" dirty="0" err="1"/>
              <a:t>всі</a:t>
            </a:r>
            <a:r>
              <a:rPr lang="ru-RU" i="1" dirty="0"/>
              <a:t> галактики до початку </a:t>
            </a:r>
            <a:r>
              <a:rPr lang="ru-RU" i="1" dirty="0" err="1"/>
              <a:t>розширення</a:t>
            </a:r>
            <a:r>
              <a:rPr lang="ru-RU" i="1" dirty="0"/>
              <a:t> могли </a:t>
            </a:r>
            <a:r>
              <a:rPr lang="ru-RU" i="1" dirty="0" err="1"/>
              <a:t>знаходитись</a:t>
            </a:r>
            <a:r>
              <a:rPr lang="ru-RU" i="1" dirty="0"/>
              <a:t> в </a:t>
            </a:r>
            <a:r>
              <a:rPr lang="ru-RU" i="1" dirty="0" err="1"/>
              <a:t>одній</a:t>
            </a:r>
            <a:r>
              <a:rPr lang="ru-RU" i="1" dirty="0"/>
              <a:t> </a:t>
            </a:r>
            <a:r>
              <a:rPr lang="ru-RU" i="1" dirty="0" err="1"/>
              <a:t>точці</a:t>
            </a:r>
            <a:r>
              <a:rPr lang="ru-RU" i="1" dirty="0"/>
              <a:t>. Моментом початку </a:t>
            </a:r>
            <a:r>
              <a:rPr lang="ru-RU" i="1" dirty="0" err="1"/>
              <a:t>розши­рення</a:t>
            </a:r>
            <a:r>
              <a:rPr lang="ru-RU" i="1" dirty="0"/>
              <a:t> </a:t>
            </a:r>
            <a:r>
              <a:rPr lang="ru-RU" i="1" dirty="0" err="1"/>
              <a:t>Всесвіту</a:t>
            </a:r>
            <a:r>
              <a:rPr lang="ru-RU" i="1" dirty="0"/>
              <a:t> є </a:t>
            </a:r>
            <a:r>
              <a:rPr lang="ru-RU" i="1" dirty="0" err="1"/>
              <a:t>дивний</a:t>
            </a:r>
            <a:r>
              <a:rPr lang="ru-RU" i="1" dirty="0"/>
              <a:t> Великий </a:t>
            </a:r>
            <a:r>
              <a:rPr lang="ru-RU" i="1" dirty="0" err="1"/>
              <a:t>Вибух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пов’яза­ний</a:t>
            </a:r>
            <a:r>
              <a:rPr lang="ru-RU" i="1" dirty="0"/>
              <a:t> з </a:t>
            </a:r>
            <a:r>
              <a:rPr lang="ru-RU" i="1" dirty="0" err="1"/>
              <a:t>віком</a:t>
            </a:r>
            <a:r>
              <a:rPr lang="ru-RU" i="1" dirty="0"/>
              <a:t> </a:t>
            </a:r>
            <a:r>
              <a:rPr lang="ru-RU" b="1" i="1" dirty="0"/>
              <a:t>Т</a:t>
            </a:r>
            <a:r>
              <a:rPr lang="ru-RU" i="1" dirty="0"/>
              <a:t> </a:t>
            </a:r>
            <a:r>
              <a:rPr lang="ru-RU" i="1" dirty="0" err="1"/>
              <a:t>Всесвіту</a:t>
            </a:r>
            <a:r>
              <a:rPr lang="ru-RU" i="1" dirty="0"/>
              <a:t>: </a:t>
            </a:r>
            <a:r>
              <a:rPr lang="ru-RU" b="1" i="1" dirty="0"/>
              <a:t>Т = 1/Н</a:t>
            </a:r>
            <a:r>
              <a:rPr lang="ru-RU" i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71866"/>
            <a:ext cx="5040560" cy="326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0" y="3071865"/>
            <a:ext cx="2477121" cy="326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90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rgbClr val="FF4A0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974</Words>
  <Application>Microsoft Office PowerPoint</Application>
  <PresentationFormat>Екран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Тема Office</vt:lpstr>
      <vt:lpstr>Світ Галактик. Активні ядра Галактик.Історія розвитку уявлень про Всесвіт.Походження і еволюція Всесвіту.Спостережні основи космології  Астрономія 11 клас 27.04.2020 р.</vt:lpstr>
      <vt:lpstr>План роботи на уроці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RePack by Diakov</cp:lastModifiedBy>
  <cp:revision>13</cp:revision>
  <dcterms:created xsi:type="dcterms:W3CDTF">2015-12-02T19:52:35Z</dcterms:created>
  <dcterms:modified xsi:type="dcterms:W3CDTF">2020-04-24T12:01:55Z</dcterms:modified>
</cp:coreProperties>
</file>