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307" r:id="rId3"/>
    <p:sldId id="376" r:id="rId4"/>
    <p:sldId id="377" r:id="rId5"/>
    <p:sldId id="378" r:id="rId6"/>
    <p:sldId id="379" r:id="rId7"/>
    <p:sldId id="264" r:id="rId8"/>
    <p:sldId id="380" r:id="rId9"/>
    <p:sldId id="381" r:id="rId10"/>
    <p:sldId id="382" r:id="rId11"/>
    <p:sldId id="383" r:id="rId12"/>
    <p:sldId id="384" r:id="rId13"/>
    <p:sldId id="352" r:id="rId14"/>
    <p:sldId id="275" r:id="rId15"/>
    <p:sldId id="277" r:id="rId16"/>
    <p:sldId id="385" r:id="rId17"/>
    <p:sldId id="386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4BCBF-E20F-4B98-B6BF-1010827F45B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48412-B5DA-41D2-ABA5-63DA9330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6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053C6-29CD-4037-8B11-1282B1A38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3C892-58B9-40AA-8512-DD6676DD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1E0B5-8604-4A21-8F2B-5F6F2096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0E570-B088-4EE5-86E9-9739C9BB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67D43-7407-461E-8E36-34BD5AF9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4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A7A20-68CA-44F0-9461-52DBED1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4207F7-A508-4633-A5A2-D5E8C14C6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3C5C7-9586-4BFA-B77A-D9A2C892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C18A8-22A1-43A7-B070-881E295D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B7207-BAD0-4BF2-8760-BA9003A8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86A48-5DCE-43A9-8C86-48CC91759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E35E3-99A7-4B84-B28D-DD740468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2681F-9CC4-499D-8EB3-E8BCA8A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42B4D-D492-4A9C-B1D0-D1DCB5BF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590AF-27E4-40F3-871B-E467094B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6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69514-3A2E-441C-A6C0-D40B5A59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8DF98-A964-46B3-90A6-1F531E14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FFB2A-8168-4CBC-80F1-B8D81B59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116B5-54A2-4A20-9623-F943F015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708A6-6B07-4A48-BCC9-94952689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0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AD917-3DB3-4566-9842-D84B5DFB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7A8386-CF9A-40DC-850E-C1E47EB5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1F6A4-C09E-485A-846A-C224165D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8028E-9411-4834-986E-E48FC81F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EC094-D588-48C0-B5DF-242087B2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4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B5346-9A2C-44E1-82D3-CC5B948B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B588D-EA0A-4409-B3F7-394DA88F7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2B295E-6A23-4820-A9E8-CB154BF84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DA812-E4A6-4D54-834E-DBA4E486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30CB0-6805-45C4-99FB-DA3CC5AF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15A33-DA95-43DE-AA08-2EED3A52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8A935-0CAF-4D2E-A20C-8E3D8D2D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F14B5-97A2-4287-9130-E598A3C5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CDB537-080B-4063-B5C9-853EA2134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D11A1D-C998-4C39-B27D-50086B6B5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554435-31C8-445D-B226-714E7B462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DD67B2-CC62-451B-AC9D-D131B701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3119C6-A37F-42F7-801C-AF508FAF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5C8CC4-C0C5-4033-AF99-EB1A43C3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76C3-9E10-451F-8FD2-51879C08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789A62-0957-4B99-BE0E-6C38C4B3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E0281B-0553-45F3-82DC-3AD62831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C36FF-705A-4D40-A4CA-C9A84C33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162539-BB20-40E2-A366-ED0F732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FD7E9-ECED-4F4E-99C9-B7E5CFF5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09E5A-C27A-436F-8B42-06AC7A35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1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02095-AA3B-420E-940D-FC3E2FB9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6188B-CB42-4FB4-B1D2-5C97E513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C8A71-3F70-4FE5-B382-69897C7F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A7D6C8-CD30-4091-92D1-14009D63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4B322E-3E93-4C40-97EB-FB82B6C0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29195-D75D-4B67-BD4E-9B4DF284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0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F4101-24A8-460F-9F24-F60E9CA9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7FBD2F-6369-401F-8F01-DDF0CD932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4F3D1-DEF3-492B-88AE-EBB68DA0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80D58-27D4-43C9-AC57-BF05F5DC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8BA85-6F3E-4378-9233-F2E3DCC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F1912-24A2-4A93-BD71-9488569E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136CD-18CA-4809-98AF-0CE9F34B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0A5798-88F4-4A5A-B2FA-36692D9D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114AB-9D22-449D-A236-2DDEFCAC8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4A937-93A1-4298-96E3-9611F99F7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B54AE-0A1D-4BCC-B0D6-B40EA607A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CB8749A9-33EF-4474-BA14-4EA4B928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37" y="532691"/>
            <a:ext cx="2826802" cy="28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005500BF-780E-48E6-95DB-19642A4B7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8839" r="7735" b="10126"/>
          <a:stretch/>
        </p:blipFill>
        <p:spPr bwMode="auto">
          <a:xfrm>
            <a:off x="86265" y="-75755"/>
            <a:ext cx="3044175" cy="29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148494" y="1241404"/>
            <a:ext cx="6019060" cy="24324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rgbClr val="7030A0"/>
                </a:solidFill>
                <a:latin typeface="Segoe Print" panose="02000600000000000000" pitchFamily="2" charset="0"/>
              </a:rPr>
              <a:t>Перпендикуляр і похила</a:t>
            </a:r>
            <a:endParaRPr lang="ru-RU" sz="48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320249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Геометрія 8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1" y="2848814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2C614EA2-4F48-4E2D-ACB1-B1697814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" y="4400920"/>
            <a:ext cx="1933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85EB52-3CC8-49BC-AB4F-A62C64FA45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58" y="3929108"/>
            <a:ext cx="1739283" cy="1739283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26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588E599-2E32-4A0B-A52C-928415ECB0FE}"/>
              </a:ext>
            </a:extLst>
          </p:cNvPr>
          <p:cNvCxnSpPr>
            <a:cxnSpLocks/>
          </p:cNvCxnSpPr>
          <p:nvPr/>
        </p:nvCxnSpPr>
        <p:spPr>
          <a:xfrm>
            <a:off x="5499624" y="2240065"/>
            <a:ext cx="2004835" cy="29356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DB693F4-9678-4A18-8FB9-12DA188A8F03}"/>
              </a:ext>
            </a:extLst>
          </p:cNvPr>
          <p:cNvSpPr/>
          <p:nvPr/>
        </p:nvSpPr>
        <p:spPr>
          <a:xfrm>
            <a:off x="5495858" y="4923055"/>
            <a:ext cx="230760" cy="252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74B8B1-AF72-4DF0-BFB8-1A5ECCF8105A}"/>
              </a:ext>
            </a:extLst>
          </p:cNvPr>
          <p:cNvCxnSpPr>
            <a:cxnSpLocks/>
          </p:cNvCxnSpPr>
          <p:nvPr/>
        </p:nvCxnSpPr>
        <p:spPr>
          <a:xfrm>
            <a:off x="5514626" y="2278537"/>
            <a:ext cx="0" cy="289714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791298" y="824216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Властивості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F4BC0B-D522-4474-9EED-15F955A59803}"/>
              </a:ext>
            </a:extLst>
          </p:cNvPr>
          <p:cNvCxnSpPr>
            <a:cxnSpLocks/>
          </p:cNvCxnSpPr>
          <p:nvPr/>
        </p:nvCxnSpPr>
        <p:spPr>
          <a:xfrm flipV="1">
            <a:off x="3406300" y="5158215"/>
            <a:ext cx="5134018" cy="174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4061AC-8266-40B7-80DB-88CFF7141314}"/>
              </a:ext>
            </a:extLst>
          </p:cNvPr>
          <p:cNvSpPr/>
          <p:nvPr/>
        </p:nvSpPr>
        <p:spPr>
          <a:xfrm>
            <a:off x="8078313" y="472267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E009063-5573-4E73-B45C-420876BBB78F}"/>
              </a:ext>
            </a:extLst>
          </p:cNvPr>
          <p:cNvSpPr/>
          <p:nvPr/>
        </p:nvSpPr>
        <p:spPr>
          <a:xfrm>
            <a:off x="5445084" y="22083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B31DDF-2C78-4412-B04C-76CB1AF008EA}"/>
              </a:ext>
            </a:extLst>
          </p:cNvPr>
          <p:cNvSpPr/>
          <p:nvPr/>
        </p:nvSpPr>
        <p:spPr>
          <a:xfrm>
            <a:off x="5611238" y="179084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C52C6-550A-4B69-A5ED-D40CA2A5E16B}"/>
              </a:ext>
            </a:extLst>
          </p:cNvPr>
          <p:cNvSpPr/>
          <p:nvPr/>
        </p:nvSpPr>
        <p:spPr>
          <a:xfrm>
            <a:off x="5227996" y="5200980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CD08F7-B138-41EA-B529-7D287CAAD278}"/>
              </a:ext>
            </a:extLst>
          </p:cNvPr>
          <p:cNvSpPr/>
          <p:nvPr/>
        </p:nvSpPr>
        <p:spPr>
          <a:xfrm>
            <a:off x="7428240" y="5192296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0AF30C6-23A2-4876-92E7-FB301230E4C0}"/>
              </a:ext>
            </a:extLst>
          </p:cNvPr>
          <p:cNvSpPr/>
          <p:nvPr/>
        </p:nvSpPr>
        <p:spPr>
          <a:xfrm>
            <a:off x="5445084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870C9B-763A-4EB2-8906-569331B4B943}"/>
              </a:ext>
            </a:extLst>
          </p:cNvPr>
          <p:cNvSpPr/>
          <p:nvPr/>
        </p:nvSpPr>
        <p:spPr>
          <a:xfrm>
            <a:off x="7419915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99FC57C-647B-4C03-8613-B38CC8DE79FB}"/>
              </a:ext>
            </a:extLst>
          </p:cNvPr>
          <p:cNvCxnSpPr>
            <a:cxnSpLocks/>
          </p:cNvCxnSpPr>
          <p:nvPr/>
        </p:nvCxnSpPr>
        <p:spPr>
          <a:xfrm>
            <a:off x="5452078" y="5159139"/>
            <a:ext cx="2042773" cy="16544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D5129D-9333-4704-B14E-E4A3C86F6F0F}"/>
              </a:ext>
            </a:extLst>
          </p:cNvPr>
          <p:cNvSpPr/>
          <p:nvPr/>
        </p:nvSpPr>
        <p:spPr>
          <a:xfrm>
            <a:off x="7774468" y="2746917"/>
            <a:ext cx="4201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3.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Якщо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проекції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двох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похилих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проведених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з точки до</a:t>
            </a:r>
          </a:p>
          <a:p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прямої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між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собою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рівні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то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рівні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між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собою і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самі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24FEE07-87E6-4440-AE92-8AD51109062F}"/>
              </a:ext>
            </a:extLst>
          </p:cNvPr>
          <p:cNvSpPr/>
          <p:nvPr/>
        </p:nvSpPr>
        <p:spPr>
          <a:xfrm>
            <a:off x="7567323" y="2521472"/>
            <a:ext cx="4408654" cy="175423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23B345-AEE7-4E45-9146-D3BDF0FC2935}"/>
              </a:ext>
            </a:extLst>
          </p:cNvPr>
          <p:cNvSpPr/>
          <p:nvPr/>
        </p:nvSpPr>
        <p:spPr>
          <a:xfrm>
            <a:off x="8747425" y="5328076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АК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=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АС</a:t>
            </a:r>
            <a:endParaRPr lang="ru-RU" sz="3200" b="1" dirty="0">
              <a:solidFill>
                <a:srgbClr val="FFC000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C5376B6-D078-4F24-99D2-AD7F56D3B330}"/>
              </a:ext>
            </a:extLst>
          </p:cNvPr>
          <p:cNvCxnSpPr>
            <a:cxnSpLocks/>
          </p:cNvCxnSpPr>
          <p:nvPr/>
        </p:nvCxnSpPr>
        <p:spPr>
          <a:xfrm flipH="1">
            <a:off x="3480565" y="2314673"/>
            <a:ext cx="1989832" cy="284354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84692F63-83B5-4CD0-A9C4-2B52B93FA572}"/>
              </a:ext>
            </a:extLst>
          </p:cNvPr>
          <p:cNvSpPr/>
          <p:nvPr/>
        </p:nvSpPr>
        <p:spPr>
          <a:xfrm>
            <a:off x="3385920" y="5105465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4EC91FE-C4E4-4B30-B349-FD5924BCB64C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3525004" y="5150554"/>
            <a:ext cx="2004897" cy="25128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7DD05F4-FBCB-4BA2-AA1C-9C7A7517564D}"/>
              </a:ext>
            </a:extLst>
          </p:cNvPr>
          <p:cNvSpPr/>
          <p:nvPr/>
        </p:nvSpPr>
        <p:spPr>
          <a:xfrm>
            <a:off x="2753762" y="5175682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К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4BE79-C930-4F57-8E90-095284D30E27}"/>
              </a:ext>
            </a:extLst>
          </p:cNvPr>
          <p:cNvSpPr/>
          <p:nvPr/>
        </p:nvSpPr>
        <p:spPr>
          <a:xfrm>
            <a:off x="8769250" y="4639482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ВК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=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ВС</a:t>
            </a:r>
            <a:endParaRPr lang="ru-RU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  <p:bldP spid="18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588E599-2E32-4A0B-A52C-928415ECB0FE}"/>
              </a:ext>
            </a:extLst>
          </p:cNvPr>
          <p:cNvCxnSpPr>
            <a:cxnSpLocks/>
          </p:cNvCxnSpPr>
          <p:nvPr/>
        </p:nvCxnSpPr>
        <p:spPr>
          <a:xfrm>
            <a:off x="5499624" y="2240065"/>
            <a:ext cx="2004835" cy="29356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DB693F4-9678-4A18-8FB9-12DA188A8F03}"/>
              </a:ext>
            </a:extLst>
          </p:cNvPr>
          <p:cNvSpPr/>
          <p:nvPr/>
        </p:nvSpPr>
        <p:spPr>
          <a:xfrm>
            <a:off x="5495858" y="4923055"/>
            <a:ext cx="230760" cy="252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74B8B1-AF72-4DF0-BFB8-1A5ECCF8105A}"/>
              </a:ext>
            </a:extLst>
          </p:cNvPr>
          <p:cNvCxnSpPr>
            <a:cxnSpLocks/>
          </p:cNvCxnSpPr>
          <p:nvPr/>
        </p:nvCxnSpPr>
        <p:spPr>
          <a:xfrm>
            <a:off x="5514626" y="2278537"/>
            <a:ext cx="0" cy="289714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791298" y="824216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Властивості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F4BC0B-D522-4474-9EED-15F955A59803}"/>
              </a:ext>
            </a:extLst>
          </p:cNvPr>
          <p:cNvCxnSpPr>
            <a:cxnSpLocks/>
          </p:cNvCxnSpPr>
          <p:nvPr/>
        </p:nvCxnSpPr>
        <p:spPr>
          <a:xfrm flipV="1">
            <a:off x="3406300" y="5158215"/>
            <a:ext cx="5134018" cy="174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4061AC-8266-40B7-80DB-88CFF7141314}"/>
              </a:ext>
            </a:extLst>
          </p:cNvPr>
          <p:cNvSpPr/>
          <p:nvPr/>
        </p:nvSpPr>
        <p:spPr>
          <a:xfrm>
            <a:off x="8078313" y="472267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E009063-5573-4E73-B45C-420876BBB78F}"/>
              </a:ext>
            </a:extLst>
          </p:cNvPr>
          <p:cNvSpPr/>
          <p:nvPr/>
        </p:nvSpPr>
        <p:spPr>
          <a:xfrm>
            <a:off x="5445084" y="22083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B31DDF-2C78-4412-B04C-76CB1AF008EA}"/>
              </a:ext>
            </a:extLst>
          </p:cNvPr>
          <p:cNvSpPr/>
          <p:nvPr/>
        </p:nvSpPr>
        <p:spPr>
          <a:xfrm>
            <a:off x="5611238" y="179084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C52C6-550A-4B69-A5ED-D40CA2A5E16B}"/>
              </a:ext>
            </a:extLst>
          </p:cNvPr>
          <p:cNvSpPr/>
          <p:nvPr/>
        </p:nvSpPr>
        <p:spPr>
          <a:xfrm>
            <a:off x="5227996" y="5200980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CD08F7-B138-41EA-B529-7D287CAAD278}"/>
              </a:ext>
            </a:extLst>
          </p:cNvPr>
          <p:cNvSpPr/>
          <p:nvPr/>
        </p:nvSpPr>
        <p:spPr>
          <a:xfrm>
            <a:off x="7428240" y="5192296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0AF30C6-23A2-4876-92E7-FB301230E4C0}"/>
              </a:ext>
            </a:extLst>
          </p:cNvPr>
          <p:cNvSpPr/>
          <p:nvPr/>
        </p:nvSpPr>
        <p:spPr>
          <a:xfrm>
            <a:off x="5445084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870C9B-763A-4EB2-8906-569331B4B943}"/>
              </a:ext>
            </a:extLst>
          </p:cNvPr>
          <p:cNvSpPr/>
          <p:nvPr/>
        </p:nvSpPr>
        <p:spPr>
          <a:xfrm>
            <a:off x="7419915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99FC57C-647B-4C03-8613-B38CC8DE79FB}"/>
              </a:ext>
            </a:extLst>
          </p:cNvPr>
          <p:cNvCxnSpPr>
            <a:cxnSpLocks/>
          </p:cNvCxnSpPr>
          <p:nvPr/>
        </p:nvCxnSpPr>
        <p:spPr>
          <a:xfrm>
            <a:off x="5452078" y="5159139"/>
            <a:ext cx="2042773" cy="16544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D5129D-9333-4704-B14E-E4A3C86F6F0F}"/>
              </a:ext>
            </a:extLst>
          </p:cNvPr>
          <p:cNvSpPr/>
          <p:nvPr/>
        </p:nvSpPr>
        <p:spPr>
          <a:xfrm>
            <a:off x="7774468" y="2746917"/>
            <a:ext cx="420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4. З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двох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похилих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проведених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з точки до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прямої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більшою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є та, у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якої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більша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проекція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24FEE07-87E6-4440-AE92-8AD51109062F}"/>
              </a:ext>
            </a:extLst>
          </p:cNvPr>
          <p:cNvSpPr/>
          <p:nvPr/>
        </p:nvSpPr>
        <p:spPr>
          <a:xfrm>
            <a:off x="7567323" y="2521472"/>
            <a:ext cx="4408654" cy="175423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23B345-AEE7-4E45-9146-D3BDF0FC2935}"/>
              </a:ext>
            </a:extLst>
          </p:cNvPr>
          <p:cNvSpPr/>
          <p:nvPr/>
        </p:nvSpPr>
        <p:spPr>
          <a:xfrm>
            <a:off x="8747425" y="5328076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АК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&lt;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АС</a:t>
            </a:r>
            <a:endParaRPr lang="ru-RU" sz="3200" b="1" dirty="0">
              <a:solidFill>
                <a:srgbClr val="FFC000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C5376B6-D078-4F24-99D2-AD7F56D3B330}"/>
              </a:ext>
            </a:extLst>
          </p:cNvPr>
          <p:cNvCxnSpPr>
            <a:cxnSpLocks/>
          </p:cNvCxnSpPr>
          <p:nvPr/>
        </p:nvCxnSpPr>
        <p:spPr>
          <a:xfrm flipH="1">
            <a:off x="4625266" y="2314673"/>
            <a:ext cx="845131" cy="279079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84692F63-83B5-4CD0-A9C4-2B52B93FA572}"/>
              </a:ext>
            </a:extLst>
          </p:cNvPr>
          <p:cNvSpPr/>
          <p:nvPr/>
        </p:nvSpPr>
        <p:spPr>
          <a:xfrm>
            <a:off x="4524471" y="5080268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4EC91FE-C4E4-4B30-B349-FD5924BCB64C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4524471" y="5150485"/>
            <a:ext cx="982525" cy="8390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7DD05F4-FBCB-4BA2-AA1C-9C7A7517564D}"/>
              </a:ext>
            </a:extLst>
          </p:cNvPr>
          <p:cNvSpPr/>
          <p:nvPr/>
        </p:nvSpPr>
        <p:spPr>
          <a:xfrm>
            <a:off x="4270254" y="5237396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К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4BE79-C930-4F57-8E90-095284D30E27}"/>
              </a:ext>
            </a:extLst>
          </p:cNvPr>
          <p:cNvSpPr/>
          <p:nvPr/>
        </p:nvSpPr>
        <p:spPr>
          <a:xfrm>
            <a:off x="8769250" y="4639482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ВК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&lt;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ВС</a:t>
            </a:r>
            <a:endParaRPr lang="ru-RU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  <p:bldP spid="18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588E599-2E32-4A0B-A52C-928415ECB0FE}"/>
              </a:ext>
            </a:extLst>
          </p:cNvPr>
          <p:cNvCxnSpPr>
            <a:cxnSpLocks/>
          </p:cNvCxnSpPr>
          <p:nvPr/>
        </p:nvCxnSpPr>
        <p:spPr>
          <a:xfrm>
            <a:off x="5499624" y="2240065"/>
            <a:ext cx="2004835" cy="29356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DB693F4-9678-4A18-8FB9-12DA188A8F03}"/>
              </a:ext>
            </a:extLst>
          </p:cNvPr>
          <p:cNvSpPr/>
          <p:nvPr/>
        </p:nvSpPr>
        <p:spPr>
          <a:xfrm>
            <a:off x="5495858" y="4923055"/>
            <a:ext cx="230760" cy="252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74B8B1-AF72-4DF0-BFB8-1A5ECCF8105A}"/>
              </a:ext>
            </a:extLst>
          </p:cNvPr>
          <p:cNvCxnSpPr>
            <a:cxnSpLocks/>
          </p:cNvCxnSpPr>
          <p:nvPr/>
        </p:nvCxnSpPr>
        <p:spPr>
          <a:xfrm>
            <a:off x="5514626" y="2278537"/>
            <a:ext cx="0" cy="289714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791298" y="824216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Властивості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F4BC0B-D522-4474-9EED-15F955A59803}"/>
              </a:ext>
            </a:extLst>
          </p:cNvPr>
          <p:cNvCxnSpPr>
            <a:cxnSpLocks/>
          </p:cNvCxnSpPr>
          <p:nvPr/>
        </p:nvCxnSpPr>
        <p:spPr>
          <a:xfrm flipV="1">
            <a:off x="3406300" y="5158215"/>
            <a:ext cx="5134018" cy="174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4061AC-8266-40B7-80DB-88CFF7141314}"/>
              </a:ext>
            </a:extLst>
          </p:cNvPr>
          <p:cNvSpPr/>
          <p:nvPr/>
        </p:nvSpPr>
        <p:spPr>
          <a:xfrm>
            <a:off x="8078313" y="472267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E009063-5573-4E73-B45C-420876BBB78F}"/>
              </a:ext>
            </a:extLst>
          </p:cNvPr>
          <p:cNvSpPr/>
          <p:nvPr/>
        </p:nvSpPr>
        <p:spPr>
          <a:xfrm>
            <a:off x="5445084" y="22083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B31DDF-2C78-4412-B04C-76CB1AF008EA}"/>
              </a:ext>
            </a:extLst>
          </p:cNvPr>
          <p:cNvSpPr/>
          <p:nvPr/>
        </p:nvSpPr>
        <p:spPr>
          <a:xfrm>
            <a:off x="5611238" y="179084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C52C6-550A-4B69-A5ED-D40CA2A5E16B}"/>
              </a:ext>
            </a:extLst>
          </p:cNvPr>
          <p:cNvSpPr/>
          <p:nvPr/>
        </p:nvSpPr>
        <p:spPr>
          <a:xfrm>
            <a:off x="5227996" y="5200980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CD08F7-B138-41EA-B529-7D287CAAD278}"/>
              </a:ext>
            </a:extLst>
          </p:cNvPr>
          <p:cNvSpPr/>
          <p:nvPr/>
        </p:nvSpPr>
        <p:spPr>
          <a:xfrm>
            <a:off x="7428240" y="5192296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0AF30C6-23A2-4876-92E7-FB301230E4C0}"/>
              </a:ext>
            </a:extLst>
          </p:cNvPr>
          <p:cNvSpPr/>
          <p:nvPr/>
        </p:nvSpPr>
        <p:spPr>
          <a:xfrm>
            <a:off x="5445084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870C9B-763A-4EB2-8906-569331B4B943}"/>
              </a:ext>
            </a:extLst>
          </p:cNvPr>
          <p:cNvSpPr/>
          <p:nvPr/>
        </p:nvSpPr>
        <p:spPr>
          <a:xfrm>
            <a:off x="7419915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99FC57C-647B-4C03-8613-B38CC8DE79FB}"/>
              </a:ext>
            </a:extLst>
          </p:cNvPr>
          <p:cNvCxnSpPr>
            <a:cxnSpLocks/>
          </p:cNvCxnSpPr>
          <p:nvPr/>
        </p:nvCxnSpPr>
        <p:spPr>
          <a:xfrm>
            <a:off x="5452078" y="5159139"/>
            <a:ext cx="2042773" cy="16544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D5129D-9333-4704-B14E-E4A3C86F6F0F}"/>
              </a:ext>
            </a:extLst>
          </p:cNvPr>
          <p:cNvSpPr/>
          <p:nvPr/>
        </p:nvSpPr>
        <p:spPr>
          <a:xfrm>
            <a:off x="7774468" y="2746917"/>
            <a:ext cx="4201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5. З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двох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похилих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проведених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з точки до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прямої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більша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похила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має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більшу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проекцію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24FEE07-87E6-4440-AE92-8AD51109062F}"/>
              </a:ext>
            </a:extLst>
          </p:cNvPr>
          <p:cNvSpPr/>
          <p:nvPr/>
        </p:nvSpPr>
        <p:spPr>
          <a:xfrm>
            <a:off x="7567323" y="2521472"/>
            <a:ext cx="4408654" cy="175423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23B345-AEE7-4E45-9146-D3BDF0FC2935}"/>
              </a:ext>
            </a:extLst>
          </p:cNvPr>
          <p:cNvSpPr/>
          <p:nvPr/>
        </p:nvSpPr>
        <p:spPr>
          <a:xfrm>
            <a:off x="8762070" y="4507334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АК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&lt;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АС</a:t>
            </a:r>
            <a:endParaRPr lang="ru-RU" sz="3200" b="1" dirty="0">
              <a:solidFill>
                <a:srgbClr val="FFC000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C5376B6-D078-4F24-99D2-AD7F56D3B330}"/>
              </a:ext>
            </a:extLst>
          </p:cNvPr>
          <p:cNvCxnSpPr>
            <a:cxnSpLocks/>
          </p:cNvCxnSpPr>
          <p:nvPr/>
        </p:nvCxnSpPr>
        <p:spPr>
          <a:xfrm flipH="1">
            <a:off x="4625266" y="2314673"/>
            <a:ext cx="845131" cy="279079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84692F63-83B5-4CD0-A9C4-2B52B93FA572}"/>
              </a:ext>
            </a:extLst>
          </p:cNvPr>
          <p:cNvSpPr/>
          <p:nvPr/>
        </p:nvSpPr>
        <p:spPr>
          <a:xfrm>
            <a:off x="4524471" y="5080268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4EC91FE-C4E4-4B30-B349-FD5924BCB64C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4524471" y="5150485"/>
            <a:ext cx="982525" cy="8390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7DD05F4-FBCB-4BA2-AA1C-9C7A7517564D}"/>
              </a:ext>
            </a:extLst>
          </p:cNvPr>
          <p:cNvSpPr/>
          <p:nvPr/>
        </p:nvSpPr>
        <p:spPr>
          <a:xfrm>
            <a:off x="4270254" y="5237396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К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4BE79-C930-4F57-8E90-095284D30E27}"/>
              </a:ext>
            </a:extLst>
          </p:cNvPr>
          <p:cNvSpPr/>
          <p:nvPr/>
        </p:nvSpPr>
        <p:spPr>
          <a:xfrm>
            <a:off x="8892346" y="5135691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ВК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&lt;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ВС</a:t>
            </a:r>
            <a:endParaRPr lang="ru-RU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  <p:bldP spid="18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43810E-0E2B-43FD-9519-CC37790D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9" y="139666"/>
            <a:ext cx="4457074" cy="222853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324047" y="1295889"/>
            <a:ext cx="8407688" cy="178315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Задача 2.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	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точки поза прямою проведено до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неї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дві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похилі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довжина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однієї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з них 25 см, а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довжина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проекції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15 см.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Знайдіть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довжину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другої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похилої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якщо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вона </a:t>
            </a:r>
            <a:r>
              <a:rPr lang="ru-RU" sz="2400" dirty="0" err="1">
                <a:solidFill>
                  <a:schemeClr val="tx1"/>
                </a:solidFill>
                <a:latin typeface="Segoe Print" panose="02000600000000000000" pitchFamily="2" charset="0"/>
              </a:rPr>
              <a:t>утворює</a:t>
            </a:r>
            <a:r>
              <a:rPr lang="ru-RU" sz="2400" dirty="0">
                <a:solidFill>
                  <a:schemeClr val="tx1"/>
                </a:solidFill>
                <a:latin typeface="Segoe Print" panose="02000600000000000000" pitchFamily="2" charset="0"/>
              </a:rPr>
              <a:t> з прямою кут 30°.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320249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Закріплення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Рисунок 3">
            <a:extLst>
              <a:ext uri="{FF2B5EF4-FFF2-40B4-BE49-F238E27FC236}">
                <a16:creationId xmlns:a16="http://schemas.microsoft.com/office/drawing/2014/main" id="{C984CB64-09E8-429D-B748-779FF72D7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1"/>
            <a:ext cx="2279313" cy="33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074369-E7B6-4B18-9B19-2349931CDF57}"/>
              </a:ext>
            </a:extLst>
          </p:cNvPr>
          <p:cNvSpPr/>
          <p:nvPr/>
        </p:nvSpPr>
        <p:spPr>
          <a:xfrm>
            <a:off x="5112051" y="3800023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25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CF980AD-0ADD-4BE9-AFED-E0305B4C80B5}"/>
              </a:ext>
            </a:extLst>
          </p:cNvPr>
          <p:cNvGrpSpPr/>
          <p:nvPr/>
        </p:nvGrpSpPr>
        <p:grpSpPr>
          <a:xfrm>
            <a:off x="4019845" y="3100103"/>
            <a:ext cx="4911528" cy="2941535"/>
            <a:chOff x="2791298" y="2037406"/>
            <a:chExt cx="5786556" cy="3739666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665FC82D-BC30-4700-841B-C0BB0D6DF9F9}"/>
                </a:ext>
              </a:extLst>
            </p:cNvPr>
            <p:cNvCxnSpPr>
              <a:cxnSpLocks/>
            </p:cNvCxnSpPr>
            <p:nvPr/>
          </p:nvCxnSpPr>
          <p:spPr>
            <a:xfrm>
              <a:off x="5537160" y="2240066"/>
              <a:ext cx="2004835" cy="293561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F642F3EF-AA85-4E50-B5C0-3C31FB548939}"/>
                </a:ext>
              </a:extLst>
            </p:cNvPr>
            <p:cNvSpPr/>
            <p:nvPr/>
          </p:nvSpPr>
          <p:spPr>
            <a:xfrm>
              <a:off x="5533394" y="4923056"/>
              <a:ext cx="230760" cy="2526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4E2B5D91-A32C-41BD-BC7F-C52395EFCB4E}"/>
                </a:ext>
              </a:extLst>
            </p:cNvPr>
            <p:cNvCxnSpPr>
              <a:cxnSpLocks/>
            </p:cNvCxnSpPr>
            <p:nvPr/>
          </p:nvCxnSpPr>
          <p:spPr>
            <a:xfrm>
              <a:off x="5533394" y="2278537"/>
              <a:ext cx="0" cy="2897145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BE793A71-70F7-449F-8F38-3F56CA81A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3836" y="5158216"/>
              <a:ext cx="5134018" cy="1746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04A448D-EC77-4B9D-A982-AAE9A0F22C35}"/>
                </a:ext>
              </a:extLst>
            </p:cNvPr>
            <p:cNvSpPr/>
            <p:nvPr/>
          </p:nvSpPr>
          <p:spPr>
            <a:xfrm>
              <a:off x="8115849" y="4722680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84E5CF5D-A946-494C-AB7D-73AD4BCE67A8}"/>
                </a:ext>
              </a:extLst>
            </p:cNvPr>
            <p:cNvSpPr/>
            <p:nvPr/>
          </p:nvSpPr>
          <p:spPr>
            <a:xfrm>
              <a:off x="5764154" y="2037406"/>
              <a:ext cx="53572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6BC918EC-B14C-4C23-837D-D1D065FA1E8D}"/>
                </a:ext>
              </a:extLst>
            </p:cNvPr>
            <p:cNvSpPr/>
            <p:nvPr/>
          </p:nvSpPr>
          <p:spPr>
            <a:xfrm>
              <a:off x="5259308" y="5190457"/>
              <a:ext cx="497252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C92F936-C3A6-48CF-937B-BCF44CFD7284}"/>
                </a:ext>
              </a:extLst>
            </p:cNvPr>
            <p:cNvSpPr/>
            <p:nvPr/>
          </p:nvSpPr>
          <p:spPr>
            <a:xfrm>
              <a:off x="7465776" y="5192297"/>
              <a:ext cx="4716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9F150BB-50C3-41F3-AEC5-1525D383F9D2}"/>
                </a:ext>
              </a:extLst>
            </p:cNvPr>
            <p:cNvSpPr/>
            <p:nvPr/>
          </p:nvSpPr>
          <p:spPr>
            <a:xfrm>
              <a:off x="7457451" y="5073721"/>
              <a:ext cx="139084" cy="140434"/>
            </a:xfrm>
            <a:prstGeom prst="ellips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F6483BF9-81B4-4300-8917-893C8CA846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1855" y="2314675"/>
              <a:ext cx="1426080" cy="283588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A65E696-C489-4EB1-9367-B44A902F8F97}"/>
                </a:ext>
              </a:extLst>
            </p:cNvPr>
            <p:cNvSpPr/>
            <p:nvPr/>
          </p:nvSpPr>
          <p:spPr>
            <a:xfrm>
              <a:off x="4012313" y="5059545"/>
              <a:ext cx="139084" cy="140434"/>
            </a:xfrm>
            <a:prstGeom prst="ellips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4FF06C08-5691-4ECE-883E-34E0CA6155FA}"/>
                </a:ext>
              </a:extLst>
            </p:cNvPr>
            <p:cNvCxnSpPr>
              <a:cxnSpLocks/>
              <a:stCxn id="55" idx="6"/>
              <a:endCxn id="58" idx="6"/>
            </p:cNvCxnSpPr>
            <p:nvPr/>
          </p:nvCxnSpPr>
          <p:spPr>
            <a:xfrm flipV="1">
              <a:off x="4151397" y="5129022"/>
              <a:ext cx="1533179" cy="740"/>
            </a:xfrm>
            <a:prstGeom prst="line">
              <a:avLst/>
            </a:prstGeom>
            <a:ln w="38100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863FB6E4-71B3-436B-87C4-11C0BFAE4A94}"/>
                </a:ext>
              </a:extLst>
            </p:cNvPr>
            <p:cNvSpPr/>
            <p:nvPr/>
          </p:nvSpPr>
          <p:spPr>
            <a:xfrm>
              <a:off x="2791298" y="5175683"/>
              <a:ext cx="5790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К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32F5753-76B5-4068-8B59-8E1EED0024F4}"/>
                </a:ext>
              </a:extLst>
            </p:cNvPr>
            <p:cNvSpPr/>
            <p:nvPr/>
          </p:nvSpPr>
          <p:spPr>
            <a:xfrm>
              <a:off x="5445084" y="2208320"/>
              <a:ext cx="139084" cy="140434"/>
            </a:xfrm>
            <a:prstGeom prst="ellips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85DABA98-5C40-4F8B-932D-AE928A003174}"/>
              </a:ext>
            </a:extLst>
          </p:cNvPr>
          <p:cNvSpPr/>
          <p:nvPr/>
        </p:nvSpPr>
        <p:spPr>
          <a:xfrm>
            <a:off x="6357557" y="5476666"/>
            <a:ext cx="118052" cy="110462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C57FFD0-1346-4781-AFA8-2BBDD78028B0}"/>
              </a:ext>
            </a:extLst>
          </p:cNvPr>
          <p:cNvCxnSpPr>
            <a:cxnSpLocks/>
          </p:cNvCxnSpPr>
          <p:nvPr/>
        </p:nvCxnSpPr>
        <p:spPr>
          <a:xfrm flipV="1">
            <a:off x="6412191" y="5509454"/>
            <a:ext cx="1701722" cy="19765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3F91014-D106-48FC-83B0-86D59D1A10ED}"/>
              </a:ext>
            </a:extLst>
          </p:cNvPr>
          <p:cNvSpPr/>
          <p:nvPr/>
        </p:nvSpPr>
        <p:spPr>
          <a:xfrm>
            <a:off x="5388942" y="5594240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15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851B6A70-9987-425B-853E-7486BC467433}"/>
                  </a:ext>
                </a:extLst>
              </p:cNvPr>
              <p:cNvSpPr/>
              <p:nvPr/>
            </p:nvSpPr>
            <p:spPr>
              <a:xfrm>
                <a:off x="7108884" y="5090456"/>
                <a:ext cx="7489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851B6A70-9987-425B-853E-7486BC467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884" y="5090456"/>
                <a:ext cx="748923" cy="461665"/>
              </a:xfrm>
              <a:prstGeom prst="rect">
                <a:avLst/>
              </a:prstGeom>
              <a:blipFill>
                <a:blip r:embed="rId8"/>
                <a:stretch>
                  <a:fillRect l="-12195" t="-9211" r="-813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244381" y="1373289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Розв’язати задачі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Виконання письмових вправ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A29112-B304-4BFA-B085-AAADB83556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4" y="908192"/>
            <a:ext cx="2496445" cy="183332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07BBA-531F-48CB-AE88-2C91C5CA3D12}"/>
              </a:ext>
            </a:extLst>
          </p:cNvPr>
          <p:cNvGrpSpPr/>
          <p:nvPr/>
        </p:nvGrpSpPr>
        <p:grpSpPr>
          <a:xfrm>
            <a:off x="4190906" y="2308961"/>
            <a:ext cx="4019029" cy="661281"/>
            <a:chOff x="4190906" y="2308961"/>
            <a:chExt cx="4019029" cy="6612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13BF543-3F06-4A7D-85F3-3FF0C6948CD5}"/>
                </a:ext>
              </a:extLst>
            </p:cNvPr>
            <p:cNvSpPr/>
            <p:nvPr/>
          </p:nvSpPr>
          <p:spPr>
            <a:xfrm>
              <a:off x="4606656" y="2407836"/>
              <a:ext cx="3603279" cy="4721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№ 692; 694; </a:t>
              </a:r>
              <a:endParaRPr lang="ru-RU" sz="2400" b="1" dirty="0">
                <a:solidFill>
                  <a:srgbClr val="7030A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28" name="Picture 2" descr="ÐÐ°ÑÑÐ¸Ð½ÐºÐ¸ Ð¿Ð¾ Ð·Ð°Ð¿ÑÐ¾ÑÑ Ð±Ð°Ð½Ð½ÐµÑÑ Ñ Ð³ÐµÐ¾Ð¼ÐµÑÑÐ¸ÑÐµÑÐºÐ¸Ð¼Ð¸ ÑÐ¸Ð³ÑÑÐ°Ð¼Ð¸">
              <a:extLst>
                <a:ext uri="{FF2B5EF4-FFF2-40B4-BE49-F238E27FC236}">
                  <a16:creationId xmlns:a16="http://schemas.microsoft.com/office/drawing/2014/main" id="{79C07357-A2C4-498A-9EB2-78B9092F8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 t="6743" r="23748" b="48300"/>
            <a:stretch/>
          </p:blipFill>
          <p:spPr bwMode="auto">
            <a:xfrm>
              <a:off x="4190906" y="2308961"/>
              <a:ext cx="664507" cy="6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01180B5-5843-4D17-9BB4-074254B6C981}"/>
              </a:ext>
            </a:extLst>
          </p:cNvPr>
          <p:cNvGrpSpPr/>
          <p:nvPr/>
        </p:nvGrpSpPr>
        <p:grpSpPr>
          <a:xfrm>
            <a:off x="4190906" y="3375620"/>
            <a:ext cx="4019029" cy="661281"/>
            <a:chOff x="4190906" y="2308961"/>
            <a:chExt cx="4019029" cy="661281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25C5EE3C-2D75-42D0-893B-A0F1EDA202E6}"/>
                </a:ext>
              </a:extLst>
            </p:cNvPr>
            <p:cNvSpPr/>
            <p:nvPr/>
          </p:nvSpPr>
          <p:spPr>
            <a:xfrm>
              <a:off x="4606656" y="2407836"/>
              <a:ext cx="3603279" cy="4721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rgbClr val="FFC000"/>
                  </a:solidFill>
                  <a:latin typeface="Segoe Print" panose="02000600000000000000" pitchFamily="2" charset="0"/>
                </a:rPr>
                <a:t>№ 695; </a:t>
              </a:r>
              <a:endParaRPr lang="ru-RU" sz="2400" b="1" dirty="0">
                <a:solidFill>
                  <a:srgbClr val="FFC00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35" name="Picture 2" descr="ÐÐ°ÑÑÐ¸Ð½ÐºÐ¸ Ð¿Ð¾ Ð·Ð°Ð¿ÑÐ¾ÑÑ Ð±Ð°Ð½Ð½ÐµÑÑ Ñ Ð³ÐµÐ¾Ð¼ÐµÑÑÐ¸ÑÐµÑÐºÐ¸Ð¼Ð¸ ÑÐ¸Ð³ÑÑÐ°Ð¼Ð¸">
              <a:extLst>
                <a:ext uri="{FF2B5EF4-FFF2-40B4-BE49-F238E27FC236}">
                  <a16:creationId xmlns:a16="http://schemas.microsoft.com/office/drawing/2014/main" id="{20E01AEE-9279-45AD-9C21-D808256A87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 t="6743" r="23748" b="48300"/>
            <a:stretch/>
          </p:blipFill>
          <p:spPr bwMode="auto">
            <a:xfrm>
              <a:off x="4190906" y="2308961"/>
              <a:ext cx="664507" cy="6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E3D07F3-AED7-4D9B-9D95-D65D01D5EF58}"/>
              </a:ext>
            </a:extLst>
          </p:cNvPr>
          <p:cNvGrpSpPr/>
          <p:nvPr/>
        </p:nvGrpSpPr>
        <p:grpSpPr>
          <a:xfrm>
            <a:off x="4259422" y="4480632"/>
            <a:ext cx="4019029" cy="661281"/>
            <a:chOff x="4190906" y="2308961"/>
            <a:chExt cx="4019029" cy="661281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FC65358-0271-4643-A876-3AEBC9912FD3}"/>
                </a:ext>
              </a:extLst>
            </p:cNvPr>
            <p:cNvSpPr/>
            <p:nvPr/>
          </p:nvSpPr>
          <p:spPr>
            <a:xfrm>
              <a:off x="4606656" y="2407836"/>
              <a:ext cx="3603279" cy="4721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rgbClr val="CC0066"/>
                  </a:solidFill>
                  <a:latin typeface="Segoe Print" panose="02000600000000000000" pitchFamily="2" charset="0"/>
                </a:rPr>
                <a:t>№ 703</a:t>
              </a:r>
              <a:endParaRPr lang="ru-RU" sz="2400" b="1" dirty="0">
                <a:solidFill>
                  <a:srgbClr val="CC0066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42" name="Picture 2" descr="ÐÐ°ÑÑÐ¸Ð½ÐºÐ¸ Ð¿Ð¾ Ð·Ð°Ð¿ÑÐ¾ÑÑ Ð±Ð°Ð½Ð½ÐµÑÑ Ñ Ð³ÐµÐ¾Ð¼ÐµÑÑÐ¸ÑÐµÑÐºÐ¸Ð¼Ð¸ ÑÐ¸Ð³ÑÑÐ°Ð¼Ð¸">
              <a:extLst>
                <a:ext uri="{FF2B5EF4-FFF2-40B4-BE49-F238E27FC236}">
                  <a16:creationId xmlns:a16="http://schemas.microsoft.com/office/drawing/2014/main" id="{81DBFEAA-FB14-4A1B-ABD4-3814029BC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duotone>
                <a:prstClr val="black"/>
                <a:srgbClr val="FF00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 t="6743" r="23748" b="48300"/>
            <a:stretch/>
          </p:blipFill>
          <p:spPr bwMode="auto">
            <a:xfrm>
              <a:off x="4190906" y="2308961"/>
              <a:ext cx="664507" cy="6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2342E90-BE81-455B-973F-85F156FB89BA}"/>
              </a:ext>
            </a:extLst>
          </p:cNvPr>
          <p:cNvGrpSpPr/>
          <p:nvPr/>
        </p:nvGrpSpPr>
        <p:grpSpPr>
          <a:xfrm>
            <a:off x="-764240" y="2252665"/>
            <a:ext cx="6270661" cy="3994912"/>
            <a:chOff x="3406300" y="1790843"/>
            <a:chExt cx="6270661" cy="3994912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F1F550E5-6302-4C29-BC48-4628FE7D8737}"/>
                </a:ext>
              </a:extLst>
            </p:cNvPr>
            <p:cNvCxnSpPr>
              <a:cxnSpLocks/>
            </p:cNvCxnSpPr>
            <p:nvPr/>
          </p:nvCxnSpPr>
          <p:spPr>
            <a:xfrm>
              <a:off x="5499624" y="2240065"/>
              <a:ext cx="2004835" cy="293561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053C075-2F78-4CE8-9D5C-D0E7C4FD1A50}"/>
                </a:ext>
              </a:extLst>
            </p:cNvPr>
            <p:cNvSpPr/>
            <p:nvPr/>
          </p:nvSpPr>
          <p:spPr>
            <a:xfrm>
              <a:off x="5495858" y="4923055"/>
              <a:ext cx="230760" cy="2526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E59FDD19-BFEE-4507-B30B-29F253D81A58}"/>
                </a:ext>
              </a:extLst>
            </p:cNvPr>
            <p:cNvCxnSpPr>
              <a:cxnSpLocks/>
            </p:cNvCxnSpPr>
            <p:nvPr/>
          </p:nvCxnSpPr>
          <p:spPr>
            <a:xfrm>
              <a:off x="5514626" y="2278537"/>
              <a:ext cx="0" cy="2897145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C54895CD-D7CD-410E-82B9-0B4BC7080278}"/>
                </a:ext>
              </a:extLst>
            </p:cNvPr>
            <p:cNvCxnSpPr/>
            <p:nvPr/>
          </p:nvCxnSpPr>
          <p:spPr>
            <a:xfrm>
              <a:off x="3406300" y="5175682"/>
              <a:ext cx="608972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4C872B3-CB6A-40CC-8D97-A68AB1C9CB79}"/>
                </a:ext>
              </a:extLst>
            </p:cNvPr>
            <p:cNvSpPr/>
            <p:nvPr/>
          </p:nvSpPr>
          <p:spPr>
            <a:xfrm>
              <a:off x="9282301" y="5102008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CECF486E-458C-4139-AA4F-9ACAF4A263E7}"/>
                </a:ext>
              </a:extLst>
            </p:cNvPr>
            <p:cNvSpPr/>
            <p:nvPr/>
          </p:nvSpPr>
          <p:spPr>
            <a:xfrm>
              <a:off x="5611238" y="1790843"/>
              <a:ext cx="535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3F4FF09C-ACDC-4FB1-9DBC-A0A984CEE759}"/>
                </a:ext>
              </a:extLst>
            </p:cNvPr>
            <p:cNvSpPr/>
            <p:nvPr/>
          </p:nvSpPr>
          <p:spPr>
            <a:xfrm>
              <a:off x="5227996" y="5200980"/>
              <a:ext cx="4972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490B6EE-5A80-4A15-9620-2BF3FA57E4EE}"/>
                </a:ext>
              </a:extLst>
            </p:cNvPr>
            <p:cNvSpPr/>
            <p:nvPr/>
          </p:nvSpPr>
          <p:spPr>
            <a:xfrm>
              <a:off x="7428240" y="5192296"/>
              <a:ext cx="4716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74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001228" y="2569958"/>
            <a:ext cx="6816668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1.	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Що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називається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похилою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1981103" y="2518491"/>
            <a:ext cx="7461659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</a:p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2.	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Що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називається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проекцією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похилої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275704" y="2598374"/>
            <a:ext cx="7990325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3.	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Сформулюйте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властивість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похилих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4904413" y="1151627"/>
            <a:ext cx="3579259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Опрацювати §19;</a:t>
            </a:r>
          </a:p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Розв’язати: 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Домашнє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5C5EE3C-2D75-42D0-893B-A0F1EDA202E6}"/>
              </a:ext>
            </a:extLst>
          </p:cNvPr>
          <p:cNvSpPr/>
          <p:nvPr/>
        </p:nvSpPr>
        <p:spPr>
          <a:xfrm>
            <a:off x="4606656" y="3474495"/>
            <a:ext cx="3603279" cy="4721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Segoe Print" panose="02000600000000000000" pitchFamily="2" charset="0"/>
              </a:rPr>
              <a:t>№696</a:t>
            </a:r>
            <a:endParaRPr lang="ru-RU" sz="2400" b="1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A61AC6-B9A1-4C20-9D77-94A3AC3A8B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0" y="663101"/>
            <a:ext cx="3252610" cy="1651716"/>
          </a:xfrm>
          <a:prstGeom prst="rect">
            <a:avLst/>
          </a:prstGeom>
        </p:spPr>
      </p:pic>
      <p:pic>
        <p:nvPicPr>
          <p:cNvPr id="40" name="Picture 4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DBEF4A01-9636-46DD-8321-F3F2B9136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70" r="22932" b="5975"/>
          <a:stretch/>
        </p:blipFill>
        <p:spPr bwMode="auto">
          <a:xfrm>
            <a:off x="7679887" y="3302194"/>
            <a:ext cx="1060095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03707C1-11CD-4F72-9982-6ACF7BB99DD1}"/>
              </a:ext>
            </a:extLst>
          </p:cNvPr>
          <p:cNvSpPr/>
          <p:nvPr/>
        </p:nvSpPr>
        <p:spPr>
          <a:xfrm>
            <a:off x="4606656" y="2407836"/>
            <a:ext cx="3603279" cy="4721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№ 693; </a:t>
            </a:r>
            <a:endParaRPr lang="ru-RU" sz="24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1056550-D753-4D58-8A1C-E43432BD5565}"/>
              </a:ext>
            </a:extLst>
          </p:cNvPr>
          <p:cNvSpPr/>
          <p:nvPr/>
        </p:nvSpPr>
        <p:spPr>
          <a:xfrm>
            <a:off x="4675172" y="4579507"/>
            <a:ext cx="3603279" cy="4721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Д. № 704</a:t>
            </a:r>
            <a:endParaRPr lang="ru-RU" sz="2400" b="1" dirty="0">
              <a:solidFill>
                <a:srgbClr val="CC0066"/>
              </a:solidFill>
              <a:latin typeface="Segoe Print" panose="02000600000000000000" pitchFamily="2" charset="0"/>
            </a:endParaRPr>
          </a:p>
        </p:txBody>
      </p:sp>
      <p:pic>
        <p:nvPicPr>
          <p:cNvPr id="28" name="Picture 4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FC17FB1F-EA86-4AA8-B28F-2420D9C51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70" r="22932" b="5975"/>
          <a:stretch/>
        </p:blipFill>
        <p:spPr bwMode="auto">
          <a:xfrm>
            <a:off x="7679887" y="2235535"/>
            <a:ext cx="1060095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9DE30A0C-EA9B-4F1F-B0BD-539B161BD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70" r="22932" b="5975"/>
          <a:stretch/>
        </p:blipFill>
        <p:spPr bwMode="auto">
          <a:xfrm>
            <a:off x="7679887" y="4395748"/>
            <a:ext cx="1060095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6A62575-BA8F-431A-9617-197201613F93}"/>
              </a:ext>
            </a:extLst>
          </p:cNvPr>
          <p:cNvGrpSpPr/>
          <p:nvPr/>
        </p:nvGrpSpPr>
        <p:grpSpPr>
          <a:xfrm>
            <a:off x="-764240" y="2252665"/>
            <a:ext cx="6270661" cy="3994912"/>
            <a:chOff x="3406300" y="1790843"/>
            <a:chExt cx="6270661" cy="3994912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501E62EF-76E8-4DB1-B29B-7D4875F2065D}"/>
                </a:ext>
              </a:extLst>
            </p:cNvPr>
            <p:cNvCxnSpPr>
              <a:cxnSpLocks/>
            </p:cNvCxnSpPr>
            <p:nvPr/>
          </p:nvCxnSpPr>
          <p:spPr>
            <a:xfrm>
              <a:off x="5499624" y="2240065"/>
              <a:ext cx="2004835" cy="2935617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B3C58E39-5F4C-4A49-8ECB-1FF5DB093E46}"/>
                </a:ext>
              </a:extLst>
            </p:cNvPr>
            <p:cNvSpPr/>
            <p:nvPr/>
          </p:nvSpPr>
          <p:spPr>
            <a:xfrm>
              <a:off x="5495858" y="4923055"/>
              <a:ext cx="230760" cy="25262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6FEDDD1D-5A78-413D-9A8D-C7C704F89A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4626" y="2278537"/>
              <a:ext cx="0" cy="2897145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52382AEC-528F-44CC-90E7-FF1C5BC53350}"/>
                </a:ext>
              </a:extLst>
            </p:cNvPr>
            <p:cNvCxnSpPr/>
            <p:nvPr/>
          </p:nvCxnSpPr>
          <p:spPr>
            <a:xfrm>
              <a:off x="3406300" y="5175682"/>
              <a:ext cx="6089727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EE49211D-012A-4EF9-8F42-FF93F3A044D2}"/>
                </a:ext>
              </a:extLst>
            </p:cNvPr>
            <p:cNvSpPr/>
            <p:nvPr/>
          </p:nvSpPr>
          <p:spPr>
            <a:xfrm>
              <a:off x="9282301" y="5102008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872EBD9-2A26-48CC-8E4D-D161388CE8EE}"/>
                </a:ext>
              </a:extLst>
            </p:cNvPr>
            <p:cNvSpPr/>
            <p:nvPr/>
          </p:nvSpPr>
          <p:spPr>
            <a:xfrm>
              <a:off x="5611238" y="1790843"/>
              <a:ext cx="535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EC317DF5-B2B2-4355-B7E9-0697C54AC6F6}"/>
                </a:ext>
              </a:extLst>
            </p:cNvPr>
            <p:cNvSpPr/>
            <p:nvPr/>
          </p:nvSpPr>
          <p:spPr>
            <a:xfrm>
              <a:off x="5227996" y="5200980"/>
              <a:ext cx="4972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ADF4E2D-6195-40E8-9E2D-C1BCC3A9D738}"/>
                </a:ext>
              </a:extLst>
            </p:cNvPr>
            <p:cNvSpPr/>
            <p:nvPr/>
          </p:nvSpPr>
          <p:spPr>
            <a:xfrm>
              <a:off x="7428240" y="5192296"/>
              <a:ext cx="4716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32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87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275279" y="2335929"/>
            <a:ext cx="6809528" cy="19234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Сформулюйте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 теорему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Піфагора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2A1375-2D35-42E0-A0EC-D36AF64B3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33458" y="858501"/>
            <a:ext cx="6809528" cy="7547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7030A0"/>
                </a:solidFill>
                <a:latin typeface="Segoe Print" panose="02000600000000000000" pitchFamily="2" charset="0"/>
              </a:rPr>
              <a:t>Заповніть порожні місця у таблиці, виконавши обчислення усно. </a:t>
            </a:r>
            <a:endParaRPr lang="ru-RU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437739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Таблица 17">
            <a:extLst>
              <a:ext uri="{FF2B5EF4-FFF2-40B4-BE49-F238E27FC236}">
                <a16:creationId xmlns:a16="http://schemas.microsoft.com/office/drawing/2014/main" id="{1FAA85B0-B8AF-422F-B514-000D8B9AB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379102"/>
              </p:ext>
            </p:extLst>
          </p:nvPr>
        </p:nvGraphicFramePr>
        <p:xfrm>
          <a:off x="5370567" y="2713685"/>
          <a:ext cx="1639833" cy="18542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6611">
                  <a:extLst>
                    <a:ext uri="{9D8B030D-6E8A-4147-A177-3AD203B41FA5}">
                      <a16:colId xmlns:a16="http://schemas.microsoft.com/office/drawing/2014/main" val="3360891544"/>
                    </a:ext>
                  </a:extLst>
                </a:gridCol>
                <a:gridCol w="546611">
                  <a:extLst>
                    <a:ext uri="{9D8B030D-6E8A-4147-A177-3AD203B41FA5}">
                      <a16:colId xmlns:a16="http://schemas.microsoft.com/office/drawing/2014/main" val="1891351555"/>
                    </a:ext>
                  </a:extLst>
                </a:gridCol>
                <a:gridCol w="546611">
                  <a:extLst>
                    <a:ext uri="{9D8B030D-6E8A-4147-A177-3AD203B41FA5}">
                      <a16:colId xmlns:a16="http://schemas.microsoft.com/office/drawing/2014/main" val="3672657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  <a:latin typeface="Segoe Print" panose="02000600000000000000" pitchFamily="2" charset="0"/>
                        </a:rPr>
                        <a:t>а</a:t>
                      </a:r>
                      <a:endParaRPr lang="ru-RU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ru-RU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00B0F0"/>
                          </a:solidFill>
                          <a:latin typeface="Segoe Print" panose="02000600000000000000" pitchFamily="2" charset="0"/>
                        </a:rPr>
                        <a:t>с</a:t>
                      </a:r>
                      <a:endParaRPr lang="ru-RU" dirty="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00B0F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9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6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8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70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34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12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15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930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12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egoe Print" panose="02000600000000000000" pitchFamily="2" charset="0"/>
                        </a:rPr>
                        <a:t>20</a:t>
                      </a:r>
                      <a:endParaRPr lang="ru-RU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43695"/>
                  </a:ext>
                </a:extLst>
              </a:tr>
            </a:tbl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8DE361-848D-4DC0-A29D-3330EA82E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969BC-FF09-400D-8A1D-3AC03D646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" y="588886"/>
            <a:ext cx="2958548" cy="2066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161900" y="2647272"/>
            <a:ext cx="6809528" cy="7547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1.	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Які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прямі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називаються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перпендикулярними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267608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Актуалізація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380" y="35177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1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969BC-FF09-400D-8A1D-3AC03D646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" y="588886"/>
            <a:ext cx="2958548" cy="2066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161900" y="2448063"/>
            <a:ext cx="6809528" cy="9539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2.	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Скільки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прямих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перпендикулярних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даної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можна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провести через точку на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прямій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? поза прямою?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267608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Актуалізація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380" y="35177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83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969BC-FF09-400D-8A1D-3AC03D646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" y="588886"/>
            <a:ext cx="2958548" cy="2066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161900" y="2647272"/>
            <a:ext cx="6809528" cy="7547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3.	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Сформулюйте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наслідок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теореми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Segoe Print" panose="02000600000000000000" pitchFamily="2" charset="0"/>
              </a:rPr>
              <a:t>Піфагора</a:t>
            </a:r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267608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Актуалізація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380" y="35177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9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588E599-2E32-4A0B-A52C-928415ECB0FE}"/>
              </a:ext>
            </a:extLst>
          </p:cNvPr>
          <p:cNvCxnSpPr>
            <a:cxnSpLocks/>
          </p:cNvCxnSpPr>
          <p:nvPr/>
        </p:nvCxnSpPr>
        <p:spPr>
          <a:xfrm>
            <a:off x="5499624" y="2240065"/>
            <a:ext cx="2004835" cy="29356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DB693F4-9678-4A18-8FB9-12DA188A8F03}"/>
              </a:ext>
            </a:extLst>
          </p:cNvPr>
          <p:cNvSpPr/>
          <p:nvPr/>
        </p:nvSpPr>
        <p:spPr>
          <a:xfrm>
            <a:off x="5495858" y="4923055"/>
            <a:ext cx="230760" cy="252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74B8B1-AF72-4DF0-BFB8-1A5ECCF8105A}"/>
              </a:ext>
            </a:extLst>
          </p:cNvPr>
          <p:cNvCxnSpPr>
            <a:cxnSpLocks/>
          </p:cNvCxnSpPr>
          <p:nvPr/>
        </p:nvCxnSpPr>
        <p:spPr>
          <a:xfrm>
            <a:off x="5514626" y="2278537"/>
            <a:ext cx="0" cy="289714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53035" y="1001245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Перпендикуляр і похила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F4BC0B-D522-4474-9EED-15F955A59803}"/>
              </a:ext>
            </a:extLst>
          </p:cNvPr>
          <p:cNvCxnSpPr/>
          <p:nvPr/>
        </p:nvCxnSpPr>
        <p:spPr>
          <a:xfrm>
            <a:off x="3406300" y="5175682"/>
            <a:ext cx="608972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4061AC-8266-40B7-80DB-88CFF7141314}"/>
              </a:ext>
            </a:extLst>
          </p:cNvPr>
          <p:cNvSpPr/>
          <p:nvPr/>
        </p:nvSpPr>
        <p:spPr>
          <a:xfrm>
            <a:off x="9282301" y="510200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E009063-5573-4E73-B45C-420876BBB78F}"/>
              </a:ext>
            </a:extLst>
          </p:cNvPr>
          <p:cNvSpPr/>
          <p:nvPr/>
        </p:nvSpPr>
        <p:spPr>
          <a:xfrm>
            <a:off x="5445084" y="22083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B31DDF-2C78-4412-B04C-76CB1AF008EA}"/>
              </a:ext>
            </a:extLst>
          </p:cNvPr>
          <p:cNvSpPr/>
          <p:nvPr/>
        </p:nvSpPr>
        <p:spPr>
          <a:xfrm>
            <a:off x="5611238" y="179084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C52C6-550A-4B69-A5ED-D40CA2A5E16B}"/>
              </a:ext>
            </a:extLst>
          </p:cNvPr>
          <p:cNvSpPr/>
          <p:nvPr/>
        </p:nvSpPr>
        <p:spPr>
          <a:xfrm>
            <a:off x="5227996" y="5200980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CD08F7-B138-41EA-B529-7D287CAAD278}"/>
              </a:ext>
            </a:extLst>
          </p:cNvPr>
          <p:cNvSpPr/>
          <p:nvPr/>
        </p:nvSpPr>
        <p:spPr>
          <a:xfrm>
            <a:off x="7428240" y="5192296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0AF30C6-23A2-4876-92E7-FB301230E4C0}"/>
              </a:ext>
            </a:extLst>
          </p:cNvPr>
          <p:cNvSpPr/>
          <p:nvPr/>
        </p:nvSpPr>
        <p:spPr>
          <a:xfrm>
            <a:off x="5445084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83F0DFB-D180-44F5-805B-D0F19879284C}"/>
              </a:ext>
            </a:extLst>
          </p:cNvPr>
          <p:cNvSpPr/>
          <p:nvPr/>
        </p:nvSpPr>
        <p:spPr>
          <a:xfrm>
            <a:off x="4976912" y="2486244"/>
            <a:ext cx="332142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П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Е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Р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П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Е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Н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Д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И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К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У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Л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Я</a:t>
            </a:r>
          </a:p>
          <a:p>
            <a:r>
              <a:rPr lang="uk-UA" sz="1200" dirty="0">
                <a:solidFill>
                  <a:srgbClr val="7030A0"/>
                </a:solidFill>
                <a:latin typeface="Segoe Print" panose="02000600000000000000" pitchFamily="2" charset="0"/>
              </a:rPr>
              <a:t>Р</a:t>
            </a:r>
          </a:p>
          <a:p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4D6F0BF-1F46-41B7-976D-C877A16F0948}"/>
              </a:ext>
            </a:extLst>
          </p:cNvPr>
          <p:cNvSpPr/>
          <p:nvPr/>
        </p:nvSpPr>
        <p:spPr>
          <a:xfrm rot="3242194">
            <a:off x="6145408" y="3230189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Segoe Print" panose="02000600000000000000" pitchFamily="2" charset="0"/>
              </a:rPr>
              <a:t>похила</a:t>
            </a: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870C9B-763A-4EB2-8906-569331B4B943}"/>
              </a:ext>
            </a:extLst>
          </p:cNvPr>
          <p:cNvSpPr/>
          <p:nvPr/>
        </p:nvSpPr>
        <p:spPr>
          <a:xfrm>
            <a:off x="7419915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B628DAD-EAB6-412F-A23C-AF4520A7CA80}"/>
              </a:ext>
            </a:extLst>
          </p:cNvPr>
          <p:cNvSpPr/>
          <p:nvPr/>
        </p:nvSpPr>
        <p:spPr>
          <a:xfrm>
            <a:off x="5923014" y="5242887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Segoe Print" panose="02000600000000000000" pitchFamily="2" charset="0"/>
              </a:rPr>
              <a:t>проекція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148541B-CDE8-4C95-9C5A-93CBB95F5DF0}"/>
              </a:ext>
            </a:extLst>
          </p:cNvPr>
          <p:cNvSpPr/>
          <p:nvPr/>
        </p:nvSpPr>
        <p:spPr>
          <a:xfrm>
            <a:off x="7938254" y="4584204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Segoe Print" panose="02000600000000000000" pitchFamily="2" charset="0"/>
              </a:rPr>
              <a:t>Основа похилої</a:t>
            </a:r>
            <a:endParaRPr lang="ru-RU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23FAFFD-64C1-4274-9848-297F0DFBD56C}"/>
              </a:ext>
            </a:extLst>
          </p:cNvPr>
          <p:cNvCxnSpPr>
            <a:cxnSpLocks/>
          </p:cNvCxnSpPr>
          <p:nvPr/>
        </p:nvCxnSpPr>
        <p:spPr>
          <a:xfrm flipH="1">
            <a:off x="7695030" y="4901454"/>
            <a:ext cx="268934" cy="147914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4DFF38D-AD13-45DA-85A2-D034946EA81C}"/>
              </a:ext>
            </a:extLst>
          </p:cNvPr>
          <p:cNvSpPr/>
          <p:nvPr/>
        </p:nvSpPr>
        <p:spPr>
          <a:xfrm>
            <a:off x="2675276" y="5555276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7030A0"/>
                </a:solidFill>
                <a:latin typeface="Segoe Print" panose="02000600000000000000" pitchFamily="2" charset="0"/>
              </a:rPr>
              <a:t>Основа перпендикуляра</a:t>
            </a:r>
            <a:endParaRPr lang="ru-RU" dirty="0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7314557-EA50-4EE4-BB79-4CCCABD0193D}"/>
              </a:ext>
            </a:extLst>
          </p:cNvPr>
          <p:cNvCxnSpPr>
            <a:cxnSpLocks/>
          </p:cNvCxnSpPr>
          <p:nvPr/>
        </p:nvCxnSpPr>
        <p:spPr>
          <a:xfrm flipV="1">
            <a:off x="4899038" y="5313940"/>
            <a:ext cx="344961" cy="212061"/>
          </a:xfrm>
          <a:prstGeom prst="straightConnector1">
            <a:avLst/>
          </a:prstGeom>
          <a:ln w="381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99FC57C-647B-4C03-8613-B38CC8DE79FB}"/>
              </a:ext>
            </a:extLst>
          </p:cNvPr>
          <p:cNvCxnSpPr>
            <a:cxnSpLocks/>
          </p:cNvCxnSpPr>
          <p:nvPr/>
        </p:nvCxnSpPr>
        <p:spPr>
          <a:xfrm>
            <a:off x="5452078" y="5159139"/>
            <a:ext cx="2042773" cy="16544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16" grpId="0" animBg="1"/>
      <p:bldP spid="19" grpId="0"/>
      <p:bldP spid="33" grpId="0"/>
      <p:bldP spid="34" grpId="0"/>
      <p:bldP spid="35" grpId="0" animBg="1"/>
      <p:bldP spid="31" grpId="0"/>
      <p:bldP spid="39" grpId="0" animBg="1"/>
      <p:bldP spid="40" grpId="0"/>
      <p:bldP spid="41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588E599-2E32-4A0B-A52C-928415ECB0FE}"/>
              </a:ext>
            </a:extLst>
          </p:cNvPr>
          <p:cNvCxnSpPr>
            <a:cxnSpLocks/>
          </p:cNvCxnSpPr>
          <p:nvPr/>
        </p:nvCxnSpPr>
        <p:spPr>
          <a:xfrm>
            <a:off x="5499624" y="2240065"/>
            <a:ext cx="2004835" cy="29356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DB693F4-9678-4A18-8FB9-12DA188A8F03}"/>
              </a:ext>
            </a:extLst>
          </p:cNvPr>
          <p:cNvSpPr/>
          <p:nvPr/>
        </p:nvSpPr>
        <p:spPr>
          <a:xfrm>
            <a:off x="5495858" y="4923055"/>
            <a:ext cx="230760" cy="252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74B8B1-AF72-4DF0-BFB8-1A5ECCF8105A}"/>
              </a:ext>
            </a:extLst>
          </p:cNvPr>
          <p:cNvCxnSpPr>
            <a:cxnSpLocks/>
          </p:cNvCxnSpPr>
          <p:nvPr/>
        </p:nvCxnSpPr>
        <p:spPr>
          <a:xfrm>
            <a:off x="5514626" y="2278537"/>
            <a:ext cx="0" cy="289714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791298" y="824216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Властивості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F4BC0B-D522-4474-9EED-15F955A59803}"/>
              </a:ext>
            </a:extLst>
          </p:cNvPr>
          <p:cNvCxnSpPr/>
          <p:nvPr/>
        </p:nvCxnSpPr>
        <p:spPr>
          <a:xfrm>
            <a:off x="3406300" y="5175682"/>
            <a:ext cx="608972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4061AC-8266-40B7-80DB-88CFF7141314}"/>
              </a:ext>
            </a:extLst>
          </p:cNvPr>
          <p:cNvSpPr/>
          <p:nvPr/>
        </p:nvSpPr>
        <p:spPr>
          <a:xfrm>
            <a:off x="9282301" y="510200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E009063-5573-4E73-B45C-420876BBB78F}"/>
              </a:ext>
            </a:extLst>
          </p:cNvPr>
          <p:cNvSpPr/>
          <p:nvPr/>
        </p:nvSpPr>
        <p:spPr>
          <a:xfrm>
            <a:off x="5445084" y="22083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B31DDF-2C78-4412-B04C-76CB1AF008EA}"/>
              </a:ext>
            </a:extLst>
          </p:cNvPr>
          <p:cNvSpPr/>
          <p:nvPr/>
        </p:nvSpPr>
        <p:spPr>
          <a:xfrm>
            <a:off x="5611238" y="179084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C52C6-550A-4B69-A5ED-D40CA2A5E16B}"/>
              </a:ext>
            </a:extLst>
          </p:cNvPr>
          <p:cNvSpPr/>
          <p:nvPr/>
        </p:nvSpPr>
        <p:spPr>
          <a:xfrm>
            <a:off x="5227996" y="5200980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CD08F7-B138-41EA-B529-7D287CAAD278}"/>
              </a:ext>
            </a:extLst>
          </p:cNvPr>
          <p:cNvSpPr/>
          <p:nvPr/>
        </p:nvSpPr>
        <p:spPr>
          <a:xfrm>
            <a:off x="7428240" y="5192296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0AF30C6-23A2-4876-92E7-FB301230E4C0}"/>
              </a:ext>
            </a:extLst>
          </p:cNvPr>
          <p:cNvSpPr/>
          <p:nvPr/>
        </p:nvSpPr>
        <p:spPr>
          <a:xfrm>
            <a:off x="5445084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870C9B-763A-4EB2-8906-569331B4B943}"/>
              </a:ext>
            </a:extLst>
          </p:cNvPr>
          <p:cNvSpPr/>
          <p:nvPr/>
        </p:nvSpPr>
        <p:spPr>
          <a:xfrm>
            <a:off x="7419915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99FC57C-647B-4C03-8613-B38CC8DE79FB}"/>
              </a:ext>
            </a:extLst>
          </p:cNvPr>
          <p:cNvCxnSpPr>
            <a:cxnSpLocks/>
          </p:cNvCxnSpPr>
          <p:nvPr/>
        </p:nvCxnSpPr>
        <p:spPr>
          <a:xfrm>
            <a:off x="5452078" y="5159139"/>
            <a:ext cx="2042773" cy="16544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D5129D-9333-4704-B14E-E4A3C86F6F0F}"/>
              </a:ext>
            </a:extLst>
          </p:cNvPr>
          <p:cNvSpPr/>
          <p:nvPr/>
        </p:nvSpPr>
        <p:spPr>
          <a:xfrm>
            <a:off x="7846382" y="2830079"/>
            <a:ext cx="420150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1. Перпендикуляр, проведений з точки до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прямої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менший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від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будь-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якої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проведеної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із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цієї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точки до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цієї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прямої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. </a:t>
            </a:r>
            <a:br>
              <a:rPr lang="ru-RU" sz="1400" b="1" dirty="0">
                <a:solidFill>
                  <a:srgbClr val="00B0F0"/>
                </a:solidFill>
                <a:latin typeface="Segoe Print" panose="02000600000000000000" pitchFamily="2" charset="0"/>
              </a:rPr>
            </a:br>
            <a:endParaRPr lang="ru-RU" sz="14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24FEE07-87E6-4440-AE92-8AD51109062F}"/>
              </a:ext>
            </a:extLst>
          </p:cNvPr>
          <p:cNvSpPr/>
          <p:nvPr/>
        </p:nvSpPr>
        <p:spPr>
          <a:xfrm>
            <a:off x="7567323" y="2521472"/>
            <a:ext cx="4408654" cy="175423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23B345-AEE7-4E45-9146-D3BDF0FC2935}"/>
              </a:ext>
            </a:extLst>
          </p:cNvPr>
          <p:cNvSpPr/>
          <p:nvPr/>
        </p:nvSpPr>
        <p:spPr>
          <a:xfrm>
            <a:off x="8954963" y="4437737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АВ </a:t>
            </a:r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&lt;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АС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588E599-2E32-4A0B-A52C-928415ECB0FE}"/>
              </a:ext>
            </a:extLst>
          </p:cNvPr>
          <p:cNvCxnSpPr>
            <a:cxnSpLocks/>
          </p:cNvCxnSpPr>
          <p:nvPr/>
        </p:nvCxnSpPr>
        <p:spPr>
          <a:xfrm>
            <a:off x="5499624" y="2240065"/>
            <a:ext cx="2004835" cy="293561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DB693F4-9678-4A18-8FB9-12DA188A8F03}"/>
              </a:ext>
            </a:extLst>
          </p:cNvPr>
          <p:cNvSpPr/>
          <p:nvPr/>
        </p:nvSpPr>
        <p:spPr>
          <a:xfrm>
            <a:off x="5495858" y="4923055"/>
            <a:ext cx="230760" cy="25262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874B8B1-AF72-4DF0-BFB8-1A5ECCF8105A}"/>
              </a:ext>
            </a:extLst>
          </p:cNvPr>
          <p:cNvCxnSpPr>
            <a:cxnSpLocks/>
          </p:cNvCxnSpPr>
          <p:nvPr/>
        </p:nvCxnSpPr>
        <p:spPr>
          <a:xfrm>
            <a:off x="5514626" y="2278537"/>
            <a:ext cx="0" cy="289714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791298" y="824216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Властивості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F4BC0B-D522-4474-9EED-15F955A59803}"/>
              </a:ext>
            </a:extLst>
          </p:cNvPr>
          <p:cNvCxnSpPr>
            <a:cxnSpLocks/>
          </p:cNvCxnSpPr>
          <p:nvPr/>
        </p:nvCxnSpPr>
        <p:spPr>
          <a:xfrm flipV="1">
            <a:off x="3406300" y="5158215"/>
            <a:ext cx="5134018" cy="174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94061AC-8266-40B7-80DB-88CFF7141314}"/>
              </a:ext>
            </a:extLst>
          </p:cNvPr>
          <p:cNvSpPr/>
          <p:nvPr/>
        </p:nvSpPr>
        <p:spPr>
          <a:xfrm>
            <a:off x="8078313" y="472267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B31DDF-2C78-4412-B04C-76CB1AF008EA}"/>
              </a:ext>
            </a:extLst>
          </p:cNvPr>
          <p:cNvSpPr/>
          <p:nvPr/>
        </p:nvSpPr>
        <p:spPr>
          <a:xfrm>
            <a:off x="5611238" y="179084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А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C52C6-550A-4B69-A5ED-D40CA2A5E16B}"/>
              </a:ext>
            </a:extLst>
          </p:cNvPr>
          <p:cNvSpPr/>
          <p:nvPr/>
        </p:nvSpPr>
        <p:spPr>
          <a:xfrm>
            <a:off x="5227996" y="5200980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В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2CD08F7-B138-41EA-B529-7D287CAAD278}"/>
              </a:ext>
            </a:extLst>
          </p:cNvPr>
          <p:cNvSpPr/>
          <p:nvPr/>
        </p:nvSpPr>
        <p:spPr>
          <a:xfrm>
            <a:off x="7428240" y="5192296"/>
            <a:ext cx="47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С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90AF30C6-23A2-4876-92E7-FB301230E4C0}"/>
              </a:ext>
            </a:extLst>
          </p:cNvPr>
          <p:cNvSpPr/>
          <p:nvPr/>
        </p:nvSpPr>
        <p:spPr>
          <a:xfrm>
            <a:off x="5445084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870C9B-763A-4EB2-8906-569331B4B943}"/>
              </a:ext>
            </a:extLst>
          </p:cNvPr>
          <p:cNvSpPr/>
          <p:nvPr/>
        </p:nvSpPr>
        <p:spPr>
          <a:xfrm>
            <a:off x="7419915" y="5073720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99FC57C-647B-4C03-8613-B38CC8DE79FB}"/>
              </a:ext>
            </a:extLst>
          </p:cNvPr>
          <p:cNvCxnSpPr>
            <a:cxnSpLocks/>
          </p:cNvCxnSpPr>
          <p:nvPr/>
        </p:nvCxnSpPr>
        <p:spPr>
          <a:xfrm>
            <a:off x="5452078" y="5159139"/>
            <a:ext cx="2042773" cy="16544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D5129D-9333-4704-B14E-E4A3C86F6F0F}"/>
              </a:ext>
            </a:extLst>
          </p:cNvPr>
          <p:cNvSpPr/>
          <p:nvPr/>
        </p:nvSpPr>
        <p:spPr>
          <a:xfrm>
            <a:off x="7774468" y="2746917"/>
            <a:ext cx="4201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2. Як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що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дві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похилі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проведені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з точки до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прямої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між</a:t>
            </a:r>
            <a:endParaRPr lang="ru-RU" b="1" dirty="0">
              <a:solidFill>
                <a:srgbClr val="00B0F0"/>
              </a:solidFill>
              <a:latin typeface="Segoe Print" panose="02000600000000000000" pitchFamily="2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собою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рівні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, то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рівні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між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собою і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їх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Segoe Print" panose="02000600000000000000" pitchFamily="2" charset="0"/>
              </a:rPr>
              <a:t>проекції</a:t>
            </a:r>
            <a:r>
              <a:rPr lang="ru-RU" b="1" dirty="0">
                <a:solidFill>
                  <a:srgbClr val="00B0F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24FEE07-87E6-4440-AE92-8AD51109062F}"/>
              </a:ext>
            </a:extLst>
          </p:cNvPr>
          <p:cNvSpPr/>
          <p:nvPr/>
        </p:nvSpPr>
        <p:spPr>
          <a:xfrm>
            <a:off x="7567323" y="2521472"/>
            <a:ext cx="4408654" cy="1754237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23B345-AEE7-4E45-9146-D3BDF0FC2935}"/>
              </a:ext>
            </a:extLst>
          </p:cNvPr>
          <p:cNvSpPr/>
          <p:nvPr/>
        </p:nvSpPr>
        <p:spPr>
          <a:xfrm>
            <a:off x="8954963" y="4437737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АК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=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FFC000"/>
                </a:solidFill>
                <a:latin typeface="Segoe Print" panose="02000600000000000000" pitchFamily="2" charset="0"/>
              </a:rPr>
              <a:t>АС</a:t>
            </a:r>
            <a:endParaRPr lang="ru-RU" sz="3200" b="1" dirty="0">
              <a:solidFill>
                <a:srgbClr val="FFC000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C5376B6-D078-4F24-99D2-AD7F56D3B330}"/>
              </a:ext>
            </a:extLst>
          </p:cNvPr>
          <p:cNvCxnSpPr>
            <a:cxnSpLocks/>
          </p:cNvCxnSpPr>
          <p:nvPr/>
        </p:nvCxnSpPr>
        <p:spPr>
          <a:xfrm flipH="1">
            <a:off x="3480565" y="2314673"/>
            <a:ext cx="1989832" cy="284354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84692F63-83B5-4CD0-A9C4-2B52B93FA572}"/>
              </a:ext>
            </a:extLst>
          </p:cNvPr>
          <p:cNvSpPr/>
          <p:nvPr/>
        </p:nvSpPr>
        <p:spPr>
          <a:xfrm>
            <a:off x="3385920" y="5105465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4EC91FE-C4E4-4B30-B349-FD5924BCB64C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3525004" y="5150554"/>
            <a:ext cx="2004897" cy="25128"/>
          </a:xfrm>
          <a:prstGeom prst="line">
            <a:avLst/>
          </a:prstGeom>
          <a:ln w="381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7DD05F4-FBCB-4BA2-AA1C-9C7A7517564D}"/>
              </a:ext>
            </a:extLst>
          </p:cNvPr>
          <p:cNvSpPr/>
          <p:nvPr/>
        </p:nvSpPr>
        <p:spPr>
          <a:xfrm>
            <a:off x="2753762" y="5175682"/>
            <a:ext cx="579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К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4BE79-C930-4F57-8E90-095284D30E27}"/>
              </a:ext>
            </a:extLst>
          </p:cNvPr>
          <p:cNvSpPr/>
          <p:nvPr/>
        </p:nvSpPr>
        <p:spPr>
          <a:xfrm>
            <a:off x="8975581" y="5297200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ВК </a:t>
            </a:r>
            <a:r>
              <a:rPr lang="uk-UA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=</a:t>
            </a:r>
            <a:r>
              <a:rPr lang="uk-UA" sz="3200" b="1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uk-UA" sz="3200" b="1" dirty="0">
                <a:solidFill>
                  <a:srgbClr val="CC0066"/>
                </a:solidFill>
                <a:latin typeface="Segoe Print" panose="02000600000000000000" pitchFamily="2" charset="0"/>
              </a:rPr>
              <a:t>ВС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11E9795-2164-4C43-9B58-0512300A0163}"/>
              </a:ext>
            </a:extLst>
          </p:cNvPr>
          <p:cNvSpPr/>
          <p:nvPr/>
        </p:nvSpPr>
        <p:spPr>
          <a:xfrm>
            <a:off x="5442011" y="2179682"/>
            <a:ext cx="139084" cy="140434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  <p:bldP spid="18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484</Words>
  <Application>Microsoft Office PowerPoint</Application>
  <PresentationFormat>Широкоэкранный</PresentationFormat>
  <Paragraphs>153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</cp:lastModifiedBy>
  <cp:revision>108</cp:revision>
  <dcterms:created xsi:type="dcterms:W3CDTF">2019-08-20T11:47:36Z</dcterms:created>
  <dcterms:modified xsi:type="dcterms:W3CDTF">2020-02-23T09:28:38Z</dcterms:modified>
</cp:coreProperties>
</file>