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7" r:id="rId4"/>
    <p:sldId id="258" r:id="rId5"/>
    <p:sldId id="260" r:id="rId6"/>
    <p:sldId id="261" r:id="rId7"/>
    <p:sldId id="263" r:id="rId8"/>
    <p:sldId id="264" r:id="rId9"/>
    <p:sldId id="269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FC3-CB11-4E67-A93A-41ECEBAA1518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B70-5C79-4198-98F2-EB1E89CBF04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FC3-CB11-4E67-A93A-41ECEBAA1518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B70-5C79-4198-98F2-EB1E89CBF04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FC3-CB11-4E67-A93A-41ECEBAA1518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B70-5C79-4198-98F2-EB1E89CBF04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FC3-CB11-4E67-A93A-41ECEBAA1518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B70-5C79-4198-98F2-EB1E89CBF04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FC3-CB11-4E67-A93A-41ECEBAA1518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B70-5C79-4198-98F2-EB1E89CBF04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FC3-CB11-4E67-A93A-41ECEBAA1518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B70-5C79-4198-98F2-EB1E89CBF04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FC3-CB11-4E67-A93A-41ECEBAA1518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B70-5C79-4198-98F2-EB1E89CBF04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FC3-CB11-4E67-A93A-41ECEBAA1518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B70-5C79-4198-98F2-EB1E89CBF04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FC3-CB11-4E67-A93A-41ECEBAA1518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B70-5C79-4198-98F2-EB1E89CBF04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FC3-CB11-4E67-A93A-41ECEBAA1518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B70-5C79-4198-98F2-EB1E89CBF04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FC3-CB11-4E67-A93A-41ECEBAA1518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2BB70-5C79-4198-98F2-EB1E89CBF04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C5FC3-CB11-4E67-A93A-41ECEBAA1518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2BB70-5C79-4198-98F2-EB1E89CBF043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Алгебра 9 клас 09.04.2020р.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Тема уроку:</a:t>
            </a:r>
          </a:p>
          <a:p>
            <a:r>
              <a:rPr lang="uk-UA" dirty="0" smtClean="0"/>
              <a:t>Основні правила комбінаторики, </a:t>
            </a: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язування</a:t>
            </a:r>
            <a:r>
              <a:rPr lang="uk-UA" dirty="0" smtClean="0"/>
              <a:t> вправ</a:t>
            </a:r>
          </a:p>
          <a:p>
            <a:endParaRPr lang="uk-UA" dirty="0"/>
          </a:p>
          <a:p>
            <a:r>
              <a:rPr lang="uk-UA" dirty="0" smtClean="0"/>
              <a:t>Алгоритм роботи на </a:t>
            </a:r>
            <a:r>
              <a:rPr lang="uk-UA" dirty="0" err="1" smtClean="0"/>
              <a:t>уроці</a:t>
            </a:r>
            <a:endParaRPr lang="uk-UA" dirty="0" smtClean="0"/>
          </a:p>
          <a:p>
            <a:r>
              <a:rPr lang="uk-UA" dirty="0" smtClean="0"/>
              <a:t>1)</a:t>
            </a:r>
            <a:r>
              <a:rPr lang="uk-UA" dirty="0" err="1" smtClean="0"/>
              <a:t>цікавинки</a:t>
            </a:r>
            <a:r>
              <a:rPr lang="uk-UA" dirty="0" smtClean="0"/>
              <a:t> про комбінаторику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55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51756301_cvetnye-cifry-s-sharikami-ot-1-do-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420888"/>
            <a:ext cx="8435179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2880320"/>
          </a:xfrm>
        </p:spPr>
        <p:txBody>
          <a:bodyPr>
            <a:noAutofit/>
          </a:bodyPr>
          <a:lstStyle/>
          <a:p>
            <a:r>
              <a:rPr lang="uk-UA" sz="7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Комбінаторика</a:t>
            </a:r>
            <a:endParaRPr lang="uk-UA" sz="72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Рисунок 5" descr="abstract_colors_Final6.jpg"/>
          <p:cNvPicPr>
            <a:picLocks noChangeAspect="1"/>
          </p:cNvPicPr>
          <p:nvPr/>
        </p:nvPicPr>
        <p:blipFill>
          <a:blip r:embed="rId3" cstate="print"/>
          <a:srcRect t="77508" r="63828"/>
          <a:stretch>
            <a:fillRect/>
          </a:stretch>
        </p:blipFill>
        <p:spPr>
          <a:xfrm>
            <a:off x="0" y="5661248"/>
            <a:ext cx="2566165" cy="119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94988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628800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 dirty="0" smtClean="0">
                <a:solidFill>
                  <a:srgbClr val="CC00FF"/>
                </a:solidFill>
                <a:latin typeface="Calibri" pitchFamily="34" charset="0"/>
              </a:rPr>
              <a:t>Комбінаторика</a:t>
            </a:r>
            <a:r>
              <a:rPr lang="vi-VN" sz="2200" dirty="0">
                <a:latin typeface="Calibri" pitchFamily="34" charset="0"/>
              </a:rPr>
              <a:t> — розділ </a:t>
            </a:r>
            <a:r>
              <a:rPr lang="uk-UA" sz="2200" dirty="0" smtClean="0">
                <a:latin typeface="Calibri" pitchFamily="34" charset="0"/>
              </a:rPr>
              <a:t>математики</a:t>
            </a:r>
            <a:r>
              <a:rPr lang="vi-VN" sz="2200" dirty="0" smtClean="0">
                <a:latin typeface="Calibri" pitchFamily="34" charset="0"/>
              </a:rPr>
              <a:t>, </a:t>
            </a:r>
            <a:r>
              <a:rPr lang="vi-VN" sz="2200" dirty="0">
                <a:latin typeface="Calibri" pitchFamily="34" charset="0"/>
              </a:rPr>
              <a:t>присвячений розв'язанню задач вибору та розташування елементів деякої, зазвичай, скінченної </a:t>
            </a:r>
            <a:r>
              <a:rPr lang="vi-VN" sz="2200" dirty="0" smtClean="0">
                <a:latin typeface="Calibri" pitchFamily="34" charset="0"/>
              </a:rPr>
              <a:t>множи</a:t>
            </a:r>
            <a:r>
              <a:rPr lang="uk-UA" sz="2200" dirty="0" smtClean="0">
                <a:latin typeface="Calibri" pitchFamily="34" charset="0"/>
              </a:rPr>
              <a:t>н</a:t>
            </a:r>
            <a:r>
              <a:rPr lang="vi-VN" sz="2200" dirty="0" smtClean="0">
                <a:latin typeface="Calibri" pitchFamily="34" charset="0"/>
              </a:rPr>
              <a:t>и</a:t>
            </a:r>
            <a:r>
              <a:rPr lang="vi-VN" sz="2200" dirty="0">
                <a:latin typeface="Calibri" pitchFamily="34" charset="0"/>
              </a:rPr>
              <a:t> </a:t>
            </a:r>
            <a:r>
              <a:rPr lang="uk-UA" sz="2200" dirty="0" smtClean="0">
                <a:latin typeface="Calibri" pitchFamily="34" charset="0"/>
              </a:rPr>
              <a:t>         </a:t>
            </a:r>
            <a:r>
              <a:rPr lang="vi-VN" sz="2200" dirty="0" smtClean="0">
                <a:latin typeface="Calibri" pitchFamily="34" charset="0"/>
              </a:rPr>
              <a:t>відповідно </a:t>
            </a:r>
            <a:r>
              <a:rPr lang="vi-VN" sz="2200" dirty="0">
                <a:latin typeface="Calibri" pitchFamily="34" charset="0"/>
              </a:rPr>
              <a:t>до заданих правил. </a:t>
            </a:r>
            <a:endParaRPr lang="uk-UA" sz="2200" dirty="0">
              <a:latin typeface="Calibri" pitchFamily="34" charset="0"/>
            </a:endParaRPr>
          </a:p>
        </p:txBody>
      </p:sp>
      <p:pic>
        <p:nvPicPr>
          <p:cNvPr id="4" name="Рисунок 3" descr="HomeLearningIc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052736"/>
            <a:ext cx="4476840" cy="460851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4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/>
              <a:t>Комбінаторика пов'язана з багатьма іншими розділами математики.</a:t>
            </a:r>
          </a:p>
        </p:txBody>
      </p:sp>
      <p:pic>
        <p:nvPicPr>
          <p:cNvPr id="15362" name="Picture 2" descr="http://tavr-obrazovanie.ru/_ld/34/78001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8640"/>
            <a:ext cx="4486275" cy="3038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43808" y="3861048"/>
            <a:ext cx="61206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/>
              <a:t>Термін </a:t>
            </a:r>
            <a:r>
              <a:rPr lang="uk-UA" sz="2200" b="1" dirty="0">
                <a:solidFill>
                  <a:srgbClr val="7030A0"/>
                </a:solidFill>
              </a:rPr>
              <a:t>«комбінаторика» </a:t>
            </a:r>
            <a:r>
              <a:rPr lang="uk-UA" sz="2200" b="1" dirty="0"/>
              <a:t>ввів </a:t>
            </a:r>
            <a:r>
              <a:rPr lang="uk-UA" sz="2200" b="1" dirty="0" err="1"/>
              <a:t>Лейбніц</a:t>
            </a:r>
            <a:r>
              <a:rPr lang="uk-UA" sz="2200" b="1" dirty="0"/>
              <a:t>, який у 1666 році опублікував свою працю «Міркування про комбінаторне мистецтво».</a:t>
            </a:r>
          </a:p>
          <a:p>
            <a:pPr algn="ctr"/>
            <a:endParaRPr lang="uk-UA" sz="2200" b="1" dirty="0"/>
          </a:p>
        </p:txBody>
      </p:sp>
      <p:pic>
        <p:nvPicPr>
          <p:cNvPr id="15364" name="Picture 4" descr="http://www.teor-meh.ru/uploads/articles/710_1_m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2401755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59766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/>
              <a:t>З комбінаторикою мають справу хіміки при вивченні різних можливих типів зв'язків атомів у молекулах; біологи, наприклад, у процесі знаходження послідовностей амінокислот у білкових сполуках; кібернетики при розв'язанні задач кодування й побудові обчислювальних пристроїв, математики — при розв'язанні багатьох різних задач, особливо в теорії ймовірності. Також комбінаторику використовують у своїх моделях фізики, архітектори, економісти й представники багатьох інших наук.</a:t>
            </a:r>
            <a:endParaRPr lang="uk-UA" sz="2200" b="1" dirty="0"/>
          </a:p>
        </p:txBody>
      </p:sp>
      <p:pic>
        <p:nvPicPr>
          <p:cNvPr id="16386" name="Picture 2" descr="http://forts.hram.by/sajt/rus/images/matemati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3024336" cy="2742406"/>
          </a:xfrm>
          <a:prstGeom prst="rect">
            <a:avLst/>
          </a:prstGeom>
          <a:noFill/>
        </p:spPr>
      </p:pic>
      <p:pic>
        <p:nvPicPr>
          <p:cNvPr id="16388" name="Picture 4" descr="http://dtc-academy.ru/wp-content/uploads/2012/03/bch712-190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4664"/>
            <a:ext cx="2673846" cy="4221862"/>
          </a:xfrm>
          <a:prstGeom prst="rect">
            <a:avLst/>
          </a:prstGeom>
          <a:noFill/>
        </p:spPr>
      </p:pic>
      <p:pic>
        <p:nvPicPr>
          <p:cNvPr id="16390" name="Picture 6" descr="http://img-fotki.yandex.ru/get/4707/20573769.3/0_64028_a0b199ba_L.jpg"/>
          <p:cNvPicPr>
            <a:picLocks noChangeAspect="1" noChangeArrowheads="1"/>
          </p:cNvPicPr>
          <p:nvPr/>
        </p:nvPicPr>
        <p:blipFill>
          <a:blip r:embed="rId4" cstate="print"/>
          <a:srcRect l="68039" b="69568"/>
          <a:stretch>
            <a:fillRect/>
          </a:stretch>
        </p:blipFill>
        <p:spPr bwMode="auto">
          <a:xfrm>
            <a:off x="4139952" y="4527962"/>
            <a:ext cx="2592288" cy="233003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2)</a:t>
            </a: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язування</a:t>
            </a:r>
            <a:r>
              <a:rPr lang="uk-UA" dirty="0" smtClean="0"/>
              <a:t> вправ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а</a:t>
            </a:r>
            <a:r>
              <a:rPr lang="uk-UA" dirty="0" smtClean="0"/>
              <a:t>)ще раз розгляньте </a:t>
            </a: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язані</a:t>
            </a:r>
            <a:r>
              <a:rPr lang="uk-UA" dirty="0" smtClean="0"/>
              <a:t> задачі 1-7 параграфа 21</a:t>
            </a:r>
          </a:p>
          <a:p>
            <a:r>
              <a:rPr lang="uk-UA" dirty="0"/>
              <a:t>б</a:t>
            </a:r>
            <a:r>
              <a:rPr lang="uk-UA" dirty="0" smtClean="0"/>
              <a:t>)виконайте №900,904,906,908</a:t>
            </a:r>
            <a:endParaRPr lang="uk-UA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36724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Основне правило комбінаторики</a:t>
            </a:r>
          </a:p>
          <a:p>
            <a:pPr algn="ctr"/>
            <a:r>
              <a:rPr lang="uk-UA" sz="2400" dirty="0"/>
              <a:t>Нехай необхідно виконати послідовно </a:t>
            </a:r>
            <a:r>
              <a:rPr lang="fr-FR" sz="2400" dirty="0"/>
              <a:t>k </a:t>
            </a:r>
            <a:r>
              <a:rPr lang="uk-UA" sz="2400" dirty="0"/>
              <a:t>дій. Якщо першу дію можна виконати </a:t>
            </a:r>
            <a:r>
              <a:rPr lang="fr-FR" sz="2400" dirty="0"/>
              <a:t>n</a:t>
            </a:r>
            <a:r>
              <a:rPr lang="fr-FR" sz="2400" baseline="-25000" dirty="0"/>
              <a:t>1</a:t>
            </a:r>
            <a:r>
              <a:rPr lang="fr-FR" sz="2400" dirty="0"/>
              <a:t> </a:t>
            </a:r>
            <a:r>
              <a:rPr lang="uk-UA" sz="2400" dirty="0"/>
              <a:t>способами, другу - </a:t>
            </a:r>
            <a:r>
              <a:rPr lang="fr-FR" sz="2400" dirty="0"/>
              <a:t>n</a:t>
            </a:r>
            <a:r>
              <a:rPr lang="fr-FR" sz="2400" baseline="-25000" dirty="0"/>
              <a:t>2</a:t>
            </a:r>
            <a:r>
              <a:rPr lang="fr-FR" sz="2400" dirty="0"/>
              <a:t> </a:t>
            </a:r>
            <a:r>
              <a:rPr lang="uk-UA" sz="2400" dirty="0"/>
              <a:t>способами і так далі до </a:t>
            </a:r>
            <a:r>
              <a:rPr lang="fr-FR" sz="2400" dirty="0"/>
              <a:t>k-</a:t>
            </a:r>
            <a:r>
              <a:rPr lang="uk-UA" sz="2400" dirty="0"/>
              <a:t>ї дії, яку можна виконати </a:t>
            </a:r>
            <a:r>
              <a:rPr lang="fr-FR" sz="2400" dirty="0"/>
              <a:t>n</a:t>
            </a:r>
            <a:r>
              <a:rPr lang="fr-FR" sz="2400" baseline="-25000" dirty="0"/>
              <a:t>k</a:t>
            </a:r>
            <a:r>
              <a:rPr lang="fr-FR" sz="2400" dirty="0"/>
              <a:t> </a:t>
            </a:r>
            <a:r>
              <a:rPr lang="uk-UA" sz="2400" dirty="0"/>
              <a:t>способами, то всі </a:t>
            </a:r>
            <a:r>
              <a:rPr lang="fr-FR" sz="2400" dirty="0"/>
              <a:t>k </a:t>
            </a:r>
            <a:r>
              <a:rPr lang="uk-UA" sz="2400" dirty="0"/>
              <a:t>дій можна виконати </a:t>
            </a:r>
            <a:r>
              <a:rPr lang="fr-FR" sz="2400" dirty="0"/>
              <a:t>n</a:t>
            </a:r>
            <a:r>
              <a:rPr lang="fr-FR" sz="2400" baseline="-25000" dirty="0"/>
              <a:t>1</a:t>
            </a:r>
            <a:r>
              <a:rPr lang="fr-FR" sz="2400" dirty="0"/>
              <a:t> · n</a:t>
            </a:r>
            <a:r>
              <a:rPr lang="fr-FR" sz="2400" baseline="-25000" dirty="0"/>
              <a:t>2</a:t>
            </a:r>
            <a:r>
              <a:rPr lang="fr-FR" sz="2400" dirty="0"/>
              <a:t> · ... · n</a:t>
            </a:r>
            <a:r>
              <a:rPr lang="fr-FR" sz="2400" baseline="-25000" dirty="0"/>
              <a:t>k</a:t>
            </a:r>
            <a:r>
              <a:rPr lang="fr-FR" sz="2400" dirty="0"/>
              <a:t> </a:t>
            </a:r>
            <a:r>
              <a:rPr lang="uk-UA" sz="2400" dirty="0"/>
              <a:t>способами.</a:t>
            </a:r>
          </a:p>
        </p:txBody>
      </p:sp>
      <p:pic>
        <p:nvPicPr>
          <p:cNvPr id="3" name="Рисунок 2" descr="п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980728"/>
            <a:ext cx="5112568" cy="511256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87216" y="1844824"/>
            <a:ext cx="70567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Приклад 1.</a:t>
            </a: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Скількома способами на першості світу з футболу можуть розподілитися медалі, якщо у фінальній частині грають 24 команди?</a:t>
            </a:r>
          </a:p>
          <a:p>
            <a:pPr algn="ctr"/>
            <a:r>
              <a:rPr lang="uk-UA" sz="2000" b="1" dirty="0" smtClean="0"/>
              <a:t>Розв'язок.</a:t>
            </a:r>
            <a:r>
              <a:rPr lang="uk-UA" sz="2000" dirty="0" smtClean="0"/>
              <a:t> Золоту медаль може одержати будь-яка з 24-х команд, тобто 24 можливості. Срібну медаль може виграти одна з 23-х команд, а бронзову - одна з 22-х команд. За основним правилом комбінаторики загальне число способів розподілу медалей 24 · 23 · 22 = 12144</a:t>
            </a:r>
            <a:r>
              <a:rPr lang="uk-UA" sz="2000" dirty="0" smtClean="0"/>
              <a:t>.</a:t>
            </a:r>
            <a:endParaRPr lang="uk-UA" sz="2000" dirty="0" smtClean="0"/>
          </a:p>
        </p:txBody>
      </p:sp>
      <p:pic>
        <p:nvPicPr>
          <p:cNvPr id="19475" name="Picture 19" descr="http://lyceum-erudite.at.ua/Gazeta/novunu/sport0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2232248" cy="239897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96752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7030A0"/>
                </a:solidFill>
                <a:latin typeface="Georgia" pitchFamily="18" charset="0"/>
              </a:rPr>
              <a:t>Домашнє завдання</a:t>
            </a:r>
          </a:p>
          <a:p>
            <a:pPr algn="ctr"/>
            <a:endParaRPr lang="uk-UA" sz="3200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r>
              <a:rPr lang="uk-UA" sz="3200" b="1" i="1" dirty="0" smtClean="0">
                <a:solidFill>
                  <a:srgbClr val="7030A0"/>
                </a:solidFill>
                <a:latin typeface="Georgia" pitchFamily="18" charset="0"/>
              </a:rPr>
              <a:t>Параграф 21-повторити</a:t>
            </a:r>
          </a:p>
          <a:p>
            <a:pPr algn="ctr"/>
            <a:r>
              <a:rPr lang="uk-UA" sz="3200" b="1" i="1" dirty="0" smtClean="0">
                <a:solidFill>
                  <a:srgbClr val="7030A0"/>
                </a:solidFill>
                <a:latin typeface="Georgia" pitchFamily="18" charset="0"/>
              </a:rPr>
              <a:t>№905,913,915</a:t>
            </a:r>
            <a:endParaRPr lang="uk-UA" sz="3200" b="1" i="1" dirty="0" smtClean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26626" name="Picture 2" descr="http://img-fotki.yandex.ru/get/9116/112424586.7e7/0_c3bb6_6adadcd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36391"/>
            <a:ext cx="7704856" cy="38216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203</Words>
  <Application>Microsoft Office PowerPoint</Application>
  <PresentationFormat>Екран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Calibri</vt:lpstr>
      <vt:lpstr>Georgia</vt:lpstr>
      <vt:lpstr>Тема Office</vt:lpstr>
      <vt:lpstr>Алгебра 9 клас 09.04.2020р.</vt:lpstr>
      <vt:lpstr>Комбінаторика</vt:lpstr>
      <vt:lpstr>Презентація PowerPoint</vt:lpstr>
      <vt:lpstr>Презентація PowerPoint</vt:lpstr>
      <vt:lpstr>Презентація PowerPoint</vt:lpstr>
      <vt:lpstr>2)Розв’язування вправ</vt:lpstr>
      <vt:lpstr>Презентація PowerPoint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Комбінаторика</dc:title>
  <dc:creator>Oleg</dc:creator>
  <cp:lastModifiedBy>RePack by Diakov</cp:lastModifiedBy>
  <cp:revision>19</cp:revision>
  <dcterms:created xsi:type="dcterms:W3CDTF">2014-04-07T21:09:40Z</dcterms:created>
  <dcterms:modified xsi:type="dcterms:W3CDTF">2020-04-07T18:42:48Z</dcterms:modified>
</cp:coreProperties>
</file>