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5" r:id="rId1"/>
  </p:sldMasterIdLst>
  <p:notesMasterIdLst>
    <p:notesMasterId r:id="rId22"/>
  </p:notesMasterIdLst>
  <p:sldIdLst>
    <p:sldId id="256" r:id="rId2"/>
    <p:sldId id="307" r:id="rId3"/>
    <p:sldId id="257" r:id="rId4"/>
    <p:sldId id="292" r:id="rId5"/>
    <p:sldId id="259" r:id="rId6"/>
    <p:sldId id="287" r:id="rId7"/>
    <p:sldId id="289" r:id="rId8"/>
    <p:sldId id="285" r:id="rId9"/>
    <p:sldId id="291" r:id="rId10"/>
    <p:sldId id="295" r:id="rId11"/>
    <p:sldId id="296" r:id="rId12"/>
    <p:sldId id="286" r:id="rId13"/>
    <p:sldId id="297" r:id="rId14"/>
    <p:sldId id="299" r:id="rId15"/>
    <p:sldId id="300" r:id="rId16"/>
    <p:sldId id="301" r:id="rId17"/>
    <p:sldId id="302" r:id="rId18"/>
    <p:sldId id="303" r:id="rId19"/>
    <p:sldId id="305" r:id="rId20"/>
    <p:sldId id="30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FF9933"/>
    <a:srgbClr val="008080"/>
    <a:srgbClr val="00FFFF"/>
    <a:srgbClr val="000000"/>
    <a:srgbClr val="FF9900"/>
    <a:srgbClr val="FAFEDE"/>
    <a:srgbClr val="FDF9D3"/>
    <a:srgbClr val="E5E4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9" autoAdjust="0"/>
    <p:restoredTop sz="94660"/>
  </p:normalViewPr>
  <p:slideViewPr>
    <p:cSldViewPr>
      <p:cViewPr varScale="1">
        <p:scale>
          <a:sx n="38" d="100"/>
          <a:sy n="38" d="100"/>
        </p:scale>
        <p:origin x="66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2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12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2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31218539-5695-463D-80C2-2F07E085D0D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047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24660-3DF0-4466-9187-A1CC8DE0E56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064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A3B71-2DA0-4D63-A461-07F7CC6BB79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350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8786-B47C-4D87-A419-CE3270818CD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675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1B4F8-A731-4AE1-A77F-D5E732D42F4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45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79DD5-AB91-4509-B95F-FA7CA51FCE7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006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2AEAB-6340-4111-B85B-0592A2BA0BD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3596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DFB7D-E2D2-4382-BC69-8FBB7007EE8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7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FA857-7F69-4E52-9359-2D26E4926D2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403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EA8F8-E691-4B6B-8309-3D75E58B2B6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435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9E300-889F-44C7-BEBF-579630A0247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81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6C8FC-EC24-4ACB-A35C-B7FD25BC7D1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457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AA101-1515-48B2-8D88-F90C30A6238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200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75D61C3-3F33-4C78-94F3-A6252CC8D03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17" r:id="rId4"/>
    <p:sldLayoutId id="2147483923" r:id="rId5"/>
    <p:sldLayoutId id="2147483918" r:id="rId6"/>
    <p:sldLayoutId id="2147483924" r:id="rId7"/>
    <p:sldLayoutId id="2147483925" r:id="rId8"/>
    <p:sldLayoutId id="2147483926" r:id="rId9"/>
    <p:sldLayoutId id="2147483919" r:id="rId10"/>
    <p:sldLayoutId id="2147483927" r:id="rId11"/>
    <p:sldLayoutId id="2147483928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5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1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20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4.pn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52.gif"/><Relationship Id="rId4" Type="http://schemas.openxmlformats.org/officeDocument/2006/relationships/image" Target="../media/image5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C:\Users\Администратор\Desktop\Statistic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58792"/>
            <a:ext cx="5472608" cy="40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108520" y="552624"/>
            <a:ext cx="7416824" cy="531071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ffectLst>
            <a:glow rad="63500">
              <a:schemeClr val="accent3">
                <a:tint val="30000"/>
                <a:shade val="95000"/>
                <a:satMod val="300000"/>
                <a:alpha val="50000"/>
              </a:schemeClr>
            </a:glow>
            <a:softEdge rad="317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600" b="1" i="1" dirty="0" err="1" smtClean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Способи</a:t>
            </a:r>
            <a:r>
              <a:rPr lang="ru-RU" sz="6600" b="1" i="1" dirty="0" smtClean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600" b="1" i="1" dirty="0" err="1" smtClean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подання</a:t>
            </a:r>
            <a:r>
              <a:rPr lang="ru-RU" sz="6600" b="1" i="1" dirty="0" smtClean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600" b="1" i="1" dirty="0" err="1" smtClean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даних</a:t>
            </a:r>
            <a:r>
              <a:rPr lang="ru-RU" sz="6600" b="1" i="1" dirty="0" smtClean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6600" b="1" i="1" dirty="0" err="1" smtClean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їхньої</a:t>
            </a:r>
            <a:r>
              <a:rPr lang="ru-RU" sz="6600" b="1" i="1" dirty="0" smtClean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600" b="1" i="1" dirty="0" err="1" smtClean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обробки</a:t>
            </a:r>
            <a:endParaRPr lang="ru-RU" sz="6600" b="1" i="1" dirty="0" smtClean="0">
              <a:ln w="18000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6600" b="1" i="1" dirty="0" smtClean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Алгебра 9 </a:t>
            </a:r>
            <a:r>
              <a:rPr lang="ru-RU" sz="6600" b="1" i="1" dirty="0" err="1" smtClean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</a:t>
            </a:r>
            <a:endParaRPr lang="ru-RU" sz="6600" b="1" i="1" dirty="0" smtClean="0">
              <a:ln w="18000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6600" b="1" i="1" dirty="0" smtClean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27.04.2020</a:t>
            </a:r>
            <a:endParaRPr lang="ru-RU" sz="6600" b="1" i="1" dirty="0">
              <a:ln w="18000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52624"/>
            <a:ext cx="1440160" cy="1435376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476672"/>
            <a:ext cx="403244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Приклад 1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019839"/>
            <a:ext cx="7848872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Для дослідження найпоширенішого розміру чоловічого взуття опитали 20 чоловіків і одержали вибірку: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3548" y="1988840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41;41;40;39;43;41;44;44;45;40;42;41;43;44;45;42;42;40;42;42.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3066058"/>
            <a:ext cx="7848872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Впорядкуємо її у напрямку зростання і одержимо варіаційний ряд: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3548" y="4077072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39;40;40;40;41;41;41;41;42;42;42;42;42;43;43;44;44;44;45;45.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1266" name="Picture 2" descr="http://3.bp.blogspot.com/-RNqFdeCLxxQ/TojglSCDkrI/AAAAAAAAAEE/kKg4gmBw8xs/s400/shoes_derby_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097079"/>
            <a:ext cx="1793776" cy="114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st2.infocompany.biz/img/content/i1119/1119356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392" y="4615681"/>
            <a:ext cx="1844824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264862"/>
            <a:ext cx="737480" cy="73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6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13183"/>
            <a:ext cx="784887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З даного варіаційного ряду побудуємо частотну таблицю: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123728" y="1671283"/>
            <a:ext cx="6408712" cy="1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2123728" y="2102061"/>
            <a:ext cx="6408712" cy="19181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123728" y="2500169"/>
            <a:ext cx="6408712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123728" y="3639290"/>
            <a:ext cx="6408712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27584" y="1106281"/>
            <a:ext cx="3780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Об'єм вибірки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 = 20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123728" y="1671283"/>
            <a:ext cx="0" cy="1992325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067944" y="1671283"/>
            <a:ext cx="0" cy="1968007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788024" y="1671283"/>
            <a:ext cx="0" cy="1968007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436096" y="1706634"/>
            <a:ext cx="0" cy="1968007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084168" y="1671282"/>
            <a:ext cx="0" cy="1968008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660232" y="1671283"/>
            <a:ext cx="0" cy="1968007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308304" y="1683683"/>
            <a:ext cx="0" cy="1955607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960953" y="1671283"/>
            <a:ext cx="0" cy="1968009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8532440" y="1671280"/>
            <a:ext cx="0" cy="196801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123728" y="1628800"/>
                <a:ext cx="18722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Варіанта,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628800"/>
                <a:ext cx="1872208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5195" t="-10526" b="-368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23728" y="2103239"/>
                <a:ext cx="18722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Частота,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2103239"/>
                <a:ext cx="1872208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5195" t="-10526" b="-368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123728" y="2463279"/>
                <a:ext cx="187220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Відносна частота, </a:t>
                </a:r>
                <a14:m>
                  <m:oMath xmlns:m="http://schemas.openxmlformats.org/officeDocument/2006/math">
                    <m:r>
                      <a:rPr lang="uk-UA" sz="24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𝜔</m:t>
                    </m:r>
                    <m:r>
                      <a:rPr lang="uk-UA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,%</m:t>
                    </m:r>
                  </m:oMath>
                </a14:m>
                <a:endPara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2463279"/>
                <a:ext cx="1872208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5195" t="-4569" b="-15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4139952" y="1598022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39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88024" y="162880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40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08104" y="162880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41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84168" y="162880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42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732240" y="162880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43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380312" y="162880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44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006257" y="1671426"/>
            <a:ext cx="598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45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193958" y="2041684"/>
            <a:ext cx="378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</a:t>
            </a:r>
            <a:endParaRPr lang="ru-RU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18714" y="3892463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39;40;40;40;41;41;41;41;42;42;42;42;42;43;43;44;44;44;45;45.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914038" y="2041684"/>
            <a:ext cx="378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</a:t>
            </a:r>
            <a:endParaRPr lang="ru-RU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562110" y="2060848"/>
            <a:ext cx="378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</a:t>
            </a:r>
            <a:endParaRPr lang="ru-RU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 flipH="1">
            <a:off x="6164560" y="2041684"/>
            <a:ext cx="351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5</a:t>
            </a:r>
            <a:endParaRPr lang="ru-RU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 flipH="1">
            <a:off x="6812632" y="2041684"/>
            <a:ext cx="351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</a:t>
            </a:r>
            <a:endParaRPr lang="ru-RU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 flipH="1">
            <a:off x="7460704" y="2060848"/>
            <a:ext cx="351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</a:t>
            </a:r>
            <a:endParaRPr lang="ru-RU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 flipH="1">
            <a:off x="8108776" y="2041684"/>
            <a:ext cx="351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</a:t>
            </a:r>
            <a:endParaRPr lang="ru-RU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157954" y="2492896"/>
                <a:ext cx="486054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uk-UA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954" y="2492896"/>
                <a:ext cx="486054" cy="67056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4139952" y="3212976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5%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806026" y="2492896"/>
                <a:ext cx="486054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uk-UA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026" y="2492896"/>
                <a:ext cx="486054" cy="67056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4761021" y="3212976"/>
            <a:ext cx="891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15%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526106" y="2492896"/>
                <a:ext cx="486054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uk-UA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106" y="2492896"/>
                <a:ext cx="486054" cy="67056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5404284" y="3212976"/>
            <a:ext cx="82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20%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102170" y="2492896"/>
                <a:ext cx="486054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uk-UA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170" y="2492896"/>
                <a:ext cx="486054" cy="67056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/>
          <p:cNvSpPr txBox="1"/>
          <p:nvPr/>
        </p:nvSpPr>
        <p:spPr>
          <a:xfrm>
            <a:off x="6012160" y="3212976"/>
            <a:ext cx="760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25%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6750242" y="2492896"/>
                <a:ext cx="486054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uk-UA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242" y="2492896"/>
                <a:ext cx="486054" cy="67056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/>
          <p:cNvSpPr txBox="1"/>
          <p:nvPr/>
        </p:nvSpPr>
        <p:spPr>
          <a:xfrm>
            <a:off x="6620036" y="3220254"/>
            <a:ext cx="760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10%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380312" y="2492896"/>
                <a:ext cx="486054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uk-UA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2492896"/>
                <a:ext cx="486054" cy="67056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/>
          <p:cNvSpPr txBox="1"/>
          <p:nvPr/>
        </p:nvSpPr>
        <p:spPr>
          <a:xfrm>
            <a:off x="7268108" y="3212976"/>
            <a:ext cx="760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15%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7974378" y="2492896"/>
                <a:ext cx="486054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uk-UA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4378" y="2492896"/>
                <a:ext cx="486054" cy="67056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/>
          <p:cNvSpPr txBox="1"/>
          <p:nvPr/>
        </p:nvSpPr>
        <p:spPr>
          <a:xfrm>
            <a:off x="7884368" y="3220254"/>
            <a:ext cx="760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10%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73" name="Picture 24" descr="http://mckonlyasbury.typepad.com/.a/6a00d835360fa069e2017ee3f11f23970d-pi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676" y="4431072"/>
            <a:ext cx="2296499" cy="173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604" y="806646"/>
            <a:ext cx="737480" cy="73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9" grpId="0"/>
      <p:bldP spid="20" grpId="0"/>
      <p:bldP spid="21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548680"/>
            <a:ext cx="734481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Центральні тенденції вибірки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трелка вниз 2"/>
          <p:cNvSpPr/>
          <p:nvPr/>
        </p:nvSpPr>
        <p:spPr>
          <a:xfrm rot="2491343">
            <a:off x="1618479" y="1236735"/>
            <a:ext cx="211141" cy="5373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 rot="20899017">
            <a:off x="6413413" y="1233864"/>
            <a:ext cx="221558" cy="5486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48041" y="1776536"/>
            <a:ext cx="1584176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Мода (</a:t>
            </a:r>
            <a:r>
              <a:rPr lang="uk-UA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Мо</a:t>
            </a: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)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1763748"/>
            <a:ext cx="180020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Медіана (</a:t>
            </a:r>
            <a:r>
              <a:rPr lang="uk-UA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Ме</a:t>
            </a: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)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7376505" y="2327110"/>
            <a:ext cx="219831" cy="3818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75200" y="3768369"/>
                <a:ext cx="2561151" cy="83099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Середнє арифметичне,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uk-UA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e>
                    </m:bar>
                  </m:oMath>
                </a14:m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200" y="3768369"/>
                <a:ext cx="2561151" cy="830997"/>
              </a:xfrm>
              <a:prstGeom prst="rect">
                <a:avLst/>
              </a:prstGeom>
              <a:blipFill rotWithShape="1">
                <a:blip r:embed="rId2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Стрелка вниз 8"/>
          <p:cNvSpPr/>
          <p:nvPr/>
        </p:nvSpPr>
        <p:spPr>
          <a:xfrm>
            <a:off x="3345265" y="1256859"/>
            <a:ext cx="217980" cy="4970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3456273">
            <a:off x="4148481" y="2116279"/>
            <a:ext cx="266194" cy="20460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094790" y="1788501"/>
            <a:ext cx="2858803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Середні значення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 rot="389654">
            <a:off x="5394847" y="2902042"/>
            <a:ext cx="167333" cy="6683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20899017">
            <a:off x="7570877" y="2871830"/>
            <a:ext cx="195592" cy="6742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155620" y="3577752"/>
                <a:ext cx="2122134" cy="156966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Середнє квадратичне відхилення, </a:t>
                </a:r>
                <a14:m>
                  <m:oMath xmlns:m="http://schemas.openxmlformats.org/officeDocument/2006/math">
                    <m:r>
                      <a:rPr lang="uk-UA" sz="24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𝛿</m:t>
                    </m:r>
                  </m:oMath>
                </a14:m>
                <a:endParaRPr lang="uk-UA" sz="24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p>
                        <m:r>
                          <a:rPr lang="uk-UA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uk-UA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</m:t>
                    </m:r>
                  </m:oMath>
                </a14:m>
                <a:r>
                  <a:rPr lang="uk-UA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дисперсія</a:t>
                </a:r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620" y="3577752"/>
                <a:ext cx="2122134" cy="1569660"/>
              </a:xfrm>
              <a:prstGeom prst="rect">
                <a:avLst/>
              </a:prstGeom>
              <a:blipFill rotWithShape="1">
                <a:blip r:embed="rId3"/>
                <a:stretch>
                  <a:fillRect b="-53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524191" y="3519300"/>
                <a:ext cx="2080257" cy="193899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Середнє геометричне або середнє пропорційне,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191" y="3519300"/>
                <a:ext cx="2080257" cy="1938992"/>
              </a:xfrm>
              <a:prstGeom prst="rect">
                <a:avLst/>
              </a:prstGeom>
              <a:blipFill rotWithShape="1">
                <a:blip r:embed="rId4"/>
                <a:stretch>
                  <a:fillRect r="-13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59981"/>
            <a:ext cx="737480" cy="73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49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Прямая соединительная линия 32"/>
          <p:cNvCxnSpPr/>
          <p:nvPr/>
        </p:nvCxnSpPr>
        <p:spPr>
          <a:xfrm>
            <a:off x="2123728" y="598668"/>
            <a:ext cx="6408712" cy="1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123728" y="1029446"/>
            <a:ext cx="6408712" cy="19181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2123728" y="1427554"/>
            <a:ext cx="6408712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123728" y="2566675"/>
            <a:ext cx="6408712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2123728" y="598668"/>
            <a:ext cx="0" cy="1992325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4067944" y="598668"/>
            <a:ext cx="0" cy="1968007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4788024" y="598668"/>
            <a:ext cx="0" cy="1968007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436096" y="634019"/>
            <a:ext cx="0" cy="1968007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6084168" y="598667"/>
            <a:ext cx="0" cy="1968008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660232" y="598668"/>
            <a:ext cx="0" cy="1968007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7308304" y="611068"/>
            <a:ext cx="0" cy="1955607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7960953" y="598668"/>
            <a:ext cx="0" cy="1968009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8532440" y="598665"/>
            <a:ext cx="0" cy="196801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123728" y="556185"/>
                <a:ext cx="18722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Варіанта,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556185"/>
                <a:ext cx="1872208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5195" t="-10526" b="-368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123728" y="1030624"/>
                <a:ext cx="18722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Частота,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030624"/>
                <a:ext cx="1872208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5195" t="-10526" b="-368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123728" y="1390664"/>
                <a:ext cx="187220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Відносна частота, </a:t>
                </a:r>
                <a14:m>
                  <m:oMath xmlns:m="http://schemas.openxmlformats.org/officeDocument/2006/math">
                    <m:r>
                      <a:rPr lang="uk-UA" sz="24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𝜔</m:t>
                    </m:r>
                    <m:r>
                      <a:rPr lang="uk-UA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,%</m:t>
                    </m:r>
                  </m:oMath>
                </a14:m>
                <a:endPara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390664"/>
                <a:ext cx="1872208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5195" t="-4569" b="-15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4139952" y="525407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39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88024" y="556185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40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508104" y="556185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41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084168" y="556185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42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732240" y="556185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43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380312" y="556185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44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006257" y="598811"/>
            <a:ext cx="598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45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193958" y="969069"/>
            <a:ext cx="378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</a:t>
            </a:r>
            <a:endParaRPr lang="ru-RU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18714" y="2819848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39;40;40;40;41;41;41;41;42;42;42;42;42;43;43;44;44;44;45;45.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914038" y="969069"/>
            <a:ext cx="378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</a:t>
            </a:r>
            <a:endParaRPr lang="ru-RU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562110" y="988233"/>
            <a:ext cx="378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</a:t>
            </a:r>
            <a:endParaRPr lang="ru-RU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 flipH="1">
            <a:off x="6164560" y="969069"/>
            <a:ext cx="351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5</a:t>
            </a:r>
            <a:endParaRPr lang="ru-RU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 flipH="1">
            <a:off x="6812632" y="969069"/>
            <a:ext cx="351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</a:t>
            </a:r>
            <a:endParaRPr lang="ru-RU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 flipH="1">
            <a:off x="7460704" y="988233"/>
            <a:ext cx="351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</a:t>
            </a:r>
            <a:endParaRPr lang="ru-RU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 flipH="1">
            <a:off x="8108776" y="969069"/>
            <a:ext cx="351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</a:t>
            </a:r>
            <a:endParaRPr lang="ru-RU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157954" y="1420281"/>
                <a:ext cx="486054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uk-UA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954" y="1420281"/>
                <a:ext cx="486054" cy="67056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/>
          <p:cNvSpPr txBox="1"/>
          <p:nvPr/>
        </p:nvSpPr>
        <p:spPr>
          <a:xfrm>
            <a:off x="4139952" y="2140361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5%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806026" y="1420281"/>
                <a:ext cx="486054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uk-UA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026" y="1420281"/>
                <a:ext cx="486054" cy="67056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/>
          <p:cNvSpPr txBox="1"/>
          <p:nvPr/>
        </p:nvSpPr>
        <p:spPr>
          <a:xfrm>
            <a:off x="4761021" y="2140361"/>
            <a:ext cx="891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15%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526106" y="1420281"/>
                <a:ext cx="486054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uk-UA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106" y="1420281"/>
                <a:ext cx="486054" cy="67056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/>
          <p:cNvSpPr txBox="1"/>
          <p:nvPr/>
        </p:nvSpPr>
        <p:spPr>
          <a:xfrm>
            <a:off x="5404284" y="2140361"/>
            <a:ext cx="82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20%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102170" y="1420281"/>
                <a:ext cx="486054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uk-UA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170" y="1420281"/>
                <a:ext cx="486054" cy="67056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Box 71"/>
          <p:cNvSpPr txBox="1"/>
          <p:nvPr/>
        </p:nvSpPr>
        <p:spPr>
          <a:xfrm>
            <a:off x="6012160" y="2140361"/>
            <a:ext cx="760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25%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6750242" y="1420281"/>
                <a:ext cx="486054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uk-UA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242" y="1420281"/>
                <a:ext cx="486054" cy="67056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6620036" y="2147639"/>
            <a:ext cx="760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10%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7380312" y="1420281"/>
                <a:ext cx="486054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uk-UA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1420281"/>
                <a:ext cx="486054" cy="67056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Box 75"/>
          <p:cNvSpPr txBox="1"/>
          <p:nvPr/>
        </p:nvSpPr>
        <p:spPr>
          <a:xfrm>
            <a:off x="7268108" y="2140361"/>
            <a:ext cx="760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15%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7974378" y="1420281"/>
                <a:ext cx="486054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uk-UA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4378" y="1420281"/>
                <a:ext cx="486054" cy="67056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/>
          <p:cNvSpPr txBox="1"/>
          <p:nvPr/>
        </p:nvSpPr>
        <p:spPr>
          <a:xfrm>
            <a:off x="7884368" y="2147639"/>
            <a:ext cx="760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10%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42453" y="3892063"/>
            <a:ext cx="8459093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Мода – це значення варіанти, яка трапляється найчастіше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6102170" y="570746"/>
            <a:ext cx="558062" cy="55399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TextBox 80"/>
          <p:cNvSpPr txBox="1"/>
          <p:nvPr/>
        </p:nvSpPr>
        <p:spPr>
          <a:xfrm>
            <a:off x="414461" y="4653136"/>
            <a:ext cx="8459093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Медіана – це середня величина змінюваної ознаки, яка міститься всередині варіаційного ряду (число, яке ділить варіаційний ряд навпіл або середнє арифметичне двох чисел) </a:t>
            </a:r>
            <a:r>
              <a:rPr lang="uk-UA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Ме</a:t>
            </a: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= 42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5816234" y="2827034"/>
            <a:ext cx="1079905" cy="55399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576" y="450280"/>
            <a:ext cx="648072" cy="73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6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81" grpId="0" animBg="1"/>
      <p:bldP spid="8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695722" y="1700808"/>
                <a:ext cx="7804484" cy="1121076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uk-UA" sz="28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Середнє арифметичне значення знаходять за формулою: </a:t>
                </a:r>
                <a:r>
                  <a:rPr lang="en-US" sz="28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   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uk-UA" sz="28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e>
                    </m:bar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uk-UA" sz="28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k-UA" sz="280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+…+</m:t>
                        </m:r>
                        <m:sSub>
                          <m:sSubPr>
                            <m:ctrlPr>
                              <a:rPr lang="en-US" sz="28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endParaRPr lang="ru-RU" sz="28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722" y="1700808"/>
                <a:ext cx="7804484" cy="1121076"/>
              </a:xfrm>
              <a:prstGeom prst="rect">
                <a:avLst/>
              </a:prstGeom>
              <a:blipFill rotWithShape="0">
                <a:blip r:embed="rId2"/>
                <a:stretch>
                  <a:fillRect l="-537" b="-288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466" y="548680"/>
            <a:ext cx="737480" cy="73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69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Прямая соединительная линия 32"/>
          <p:cNvCxnSpPr/>
          <p:nvPr/>
        </p:nvCxnSpPr>
        <p:spPr>
          <a:xfrm>
            <a:off x="2123728" y="598668"/>
            <a:ext cx="6408712" cy="1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123728" y="1029446"/>
            <a:ext cx="6408712" cy="19181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2123728" y="1427554"/>
            <a:ext cx="6408712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332348" y="2225381"/>
            <a:ext cx="6408712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2123728" y="598668"/>
            <a:ext cx="0" cy="1626713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4067944" y="598668"/>
            <a:ext cx="0" cy="1626713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4788024" y="598668"/>
            <a:ext cx="0" cy="1635813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436096" y="634019"/>
            <a:ext cx="0" cy="1600462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6084168" y="598667"/>
            <a:ext cx="0" cy="1626714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660232" y="598668"/>
            <a:ext cx="0" cy="1635813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7308304" y="611068"/>
            <a:ext cx="0" cy="1614313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7960953" y="598668"/>
            <a:ext cx="0" cy="1626713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8532440" y="598665"/>
            <a:ext cx="0" cy="1626716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123728" y="556185"/>
                <a:ext cx="18722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Варіанта,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556185"/>
                <a:ext cx="1872208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5195" t="-10526" b="-368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123728" y="1030624"/>
                <a:ext cx="18722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Частота,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030624"/>
                <a:ext cx="1872208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5195" t="-10526" b="-368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2123728" y="139066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Відхилення,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139952" y="525407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39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88024" y="556185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40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508104" y="556185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41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084168" y="556185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42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732240" y="556185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43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380312" y="556185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44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006257" y="598811"/>
            <a:ext cx="598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45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193958" y="969069"/>
            <a:ext cx="378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</a:t>
            </a:r>
            <a:endParaRPr lang="ru-RU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914038" y="969069"/>
            <a:ext cx="378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</a:t>
            </a:r>
            <a:endParaRPr lang="ru-RU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562110" y="988233"/>
            <a:ext cx="378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</a:t>
            </a:r>
            <a:endParaRPr lang="ru-RU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 flipH="1">
            <a:off x="6164560" y="969069"/>
            <a:ext cx="351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5</a:t>
            </a:r>
            <a:endParaRPr lang="ru-RU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 flipH="1">
            <a:off x="6812632" y="969069"/>
            <a:ext cx="351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</a:t>
            </a:r>
            <a:endParaRPr lang="ru-RU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 flipH="1">
            <a:off x="7460704" y="988233"/>
            <a:ext cx="351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</a:t>
            </a:r>
            <a:endParaRPr lang="ru-RU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 flipH="1">
            <a:off x="8108776" y="969069"/>
            <a:ext cx="351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</a:t>
            </a:r>
            <a:endParaRPr lang="ru-RU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350595" y="3014954"/>
            <a:ext cx="5201655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Знайдемо середнє арифметичне: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397214" y="1772816"/>
                <a:ext cx="131645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bar>
                        <m:barPr>
                          <m:pos m:val="top"/>
                          <m:ctrlP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𝑥</m:t>
                          </m:r>
                        </m:e>
                      </m:bar>
                      <m:r>
                        <a:rPr lang="en-US" sz="24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214" y="1772816"/>
                <a:ext cx="1316451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926" r="-3704" b="-223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Прямоугольник 11"/>
              <p:cNvSpPr/>
              <p:nvPr/>
            </p:nvSpPr>
            <p:spPr>
              <a:xfrm>
                <a:off x="720565" y="4295315"/>
                <a:ext cx="7770461" cy="710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uk-UA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e>
                    </m:bar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uk-UA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39</m:t>
                        </m:r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+</m:t>
                        </m:r>
                        <m:r>
                          <a:rPr lang="uk-UA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40</m:t>
                        </m:r>
                        <m:r>
                          <a:rPr lang="uk-UA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∙3</m:t>
                        </m:r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+</m:t>
                        </m:r>
                        <m:r>
                          <a:rPr lang="uk-UA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41</m:t>
                        </m:r>
                        <m:r>
                          <a:rPr lang="uk-UA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∙4</m:t>
                        </m:r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+</m:t>
                        </m:r>
                        <m:r>
                          <a:rPr lang="uk-UA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42</m:t>
                        </m:r>
                        <m:r>
                          <a:rPr lang="uk-UA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∙5+43∙2+44∙3+45∙2</m:t>
                        </m:r>
                      </m:num>
                      <m:den>
                        <m:r>
                          <a:rPr lang="uk-UA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20</m:t>
                        </m:r>
                      </m:den>
                    </m:f>
                    <m:r>
                      <a:rPr lang="uk-UA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uk-UA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841</m:t>
                        </m:r>
                      </m:num>
                      <m:den>
                        <m:r>
                          <a:rPr lang="uk-UA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20</m:t>
                        </m:r>
                      </m:den>
                    </m:f>
                    <m:r>
                      <a:rPr lang="uk-UA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=42,05</m:t>
                    </m:r>
                  </m:oMath>
                </a14:m>
                <a:endParaRPr lang="ru-RU" sz="2800" dirty="0"/>
              </a:p>
            </p:txBody>
          </p:sp>
        </mc:Choice>
        <mc:Fallback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565" y="4295315"/>
                <a:ext cx="7770461" cy="71045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085946" y="1621496"/>
            <a:ext cx="774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-3,05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734018" y="1621496"/>
            <a:ext cx="774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-2,05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364088" y="1647257"/>
            <a:ext cx="774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-1,05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030162" y="1628800"/>
            <a:ext cx="774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-0,05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610690" y="1652274"/>
            <a:ext cx="774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0,95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308304" y="1628800"/>
            <a:ext cx="774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1,95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884368" y="1660738"/>
            <a:ext cx="774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2,95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0565" y="556185"/>
            <a:ext cx="864096" cy="73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04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12" grpId="0"/>
      <p:bldP spid="13" grpId="0"/>
      <p:bldP spid="82" grpId="0"/>
      <p:bldP spid="84" grpId="0"/>
      <p:bldP spid="85" grpId="0"/>
      <p:bldP spid="86" grpId="0"/>
      <p:bldP spid="88" grpId="0"/>
      <p:bldP spid="8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464021"/>
            <a:ext cx="5400600" cy="34163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Наочне подання статистичної інформації</a:t>
            </a:r>
            <a:endParaRPr lang="ru-RU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4" name="Picture 12" descr="http://seo.in.ua/blog/wp-content/uploads/2011/05/website-analytics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9" t="12773" r="14667" b="9172"/>
          <a:stretch/>
        </p:blipFill>
        <p:spPr bwMode="auto">
          <a:xfrm>
            <a:off x="540203" y="980728"/>
            <a:ext cx="1892338" cy="166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8" descr="http://shkolablogger.ru/wp-content/uploads/2013/05/statistics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91" y="4320723"/>
            <a:ext cx="1820981" cy="182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6" descr="http://ain.ua/wp-content/uploads/2010/09/statistic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778" y="4397429"/>
            <a:ext cx="2333531" cy="187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2" descr="http://www.jud.ct.gov/imgs/stats2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916" y="4221274"/>
            <a:ext cx="2052395" cy="205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43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1540" y="404664"/>
            <a:ext cx="828092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Для наочного зображення інформації про вибірку у статистиці використовують: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395997"/>
            <a:ext cx="8064896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Стовпчасті діаграми зі з'єднаних прямокутників, які називають </a:t>
            </a:r>
            <a:r>
              <a:rPr lang="uk-UA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гістограмами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228" y="2379394"/>
            <a:ext cx="8064896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Якщо з'єднати відрізками середини верхніх основ послідовних прямокутників гістограми, то побудуємо  </a:t>
            </a:r>
            <a:r>
              <a:rPr lang="uk-UA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полігон частот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228" y="3750131"/>
            <a:ext cx="806489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Інші види діаграм (</a:t>
            </a: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кругова, полярна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) та графіки.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7" name="Picture 10" descr="http://hm.tpu.ru/geologi/galanov/lab_mathstat/Model_bin_images/IMG1833749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31770"/>
            <a:ext cx="2376264" cy="1800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bib.convdocs.org/docs/7/6231/conv_1/file1_html_10be961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59234"/>
            <a:ext cx="2664296" cy="1572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seopmr.ru/wp-content/uploads/2012/04/175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509838"/>
            <a:ext cx="1678634" cy="7816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8" descr="http://www.mersinkutup.gov.tr/images/yeni/istatistik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418146"/>
            <a:ext cx="1206422" cy="1028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017" y="260648"/>
            <a:ext cx="737480" cy="73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37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1403648" y="598668"/>
            <a:ext cx="6408712" cy="1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1403648" y="1029446"/>
            <a:ext cx="6408712" cy="19181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1403648" y="1427554"/>
            <a:ext cx="6408712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403648" y="598668"/>
            <a:ext cx="0" cy="835582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347864" y="598668"/>
            <a:ext cx="0" cy="835582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067944" y="598668"/>
            <a:ext cx="0" cy="835582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716016" y="634019"/>
            <a:ext cx="0" cy="793535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364088" y="598667"/>
            <a:ext cx="0" cy="835583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940152" y="598668"/>
            <a:ext cx="0" cy="817906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588224" y="611068"/>
            <a:ext cx="0" cy="823182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240873" y="598668"/>
            <a:ext cx="0" cy="817906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812360" y="598665"/>
            <a:ext cx="0" cy="835585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403648" y="556185"/>
                <a:ext cx="18722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Варіанта,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556185"/>
                <a:ext cx="1872208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5212" t="-10526" b="-368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403648" y="1030624"/>
                <a:ext cx="18722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Частота,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1030624"/>
                <a:ext cx="1872208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5212" t="-10526" b="-368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3483047" y="525407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39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31119" y="556185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40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51199" y="556185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41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27263" y="556185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42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12160" y="556185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43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60232" y="556185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44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86177" y="598811"/>
            <a:ext cx="598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45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73878" y="969069"/>
            <a:ext cx="378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</a:t>
            </a:r>
            <a:endParaRPr lang="ru-RU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93958" y="969069"/>
            <a:ext cx="378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</a:t>
            </a:r>
            <a:endParaRPr lang="ru-RU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42030" y="988233"/>
            <a:ext cx="378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</a:t>
            </a:r>
            <a:endParaRPr lang="ru-RU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flipH="1">
            <a:off x="5444480" y="969069"/>
            <a:ext cx="351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5</a:t>
            </a:r>
            <a:endParaRPr lang="ru-RU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flipH="1">
            <a:off x="6092552" y="969069"/>
            <a:ext cx="351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</a:t>
            </a:r>
            <a:endParaRPr lang="ru-RU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flipH="1">
            <a:off x="6740624" y="988233"/>
            <a:ext cx="351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</a:t>
            </a:r>
            <a:endParaRPr lang="ru-RU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flipH="1">
            <a:off x="7388696" y="969069"/>
            <a:ext cx="351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</a:t>
            </a:r>
            <a:endParaRPr lang="ru-RU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94481" y="1511453"/>
            <a:ext cx="7721935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Побудуємо 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гістограму</a:t>
            </a: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і 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полігон частот </a:t>
            </a: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для нашого прикладу: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53" name="Прямая со стрелкой 52"/>
          <p:cNvCxnSpPr/>
          <p:nvPr/>
        </p:nvCxnSpPr>
        <p:spPr>
          <a:xfrm>
            <a:off x="2051720" y="5453608"/>
            <a:ext cx="4932548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V="1">
            <a:off x="2079310" y="2420888"/>
            <a:ext cx="0" cy="303272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563888" y="6035861"/>
                <a:ext cx="18722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Варіанта,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6035861"/>
                <a:ext cx="1872208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5537" t="-10526" b="-368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 rot="16200000">
                <a:off x="269440" y="3918247"/>
                <a:ext cx="18722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Частота,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69440" y="3918247"/>
                <a:ext cx="1872208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0526" r="-36842" b="-55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>
            <a:off x="2411760" y="537321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39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915816" y="537321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40</a:t>
            </a:r>
            <a:endParaRPr lang="ru-RU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563888" y="540399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41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067944" y="540399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42</a:t>
            </a:r>
            <a:endParaRPr lang="ru-RU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572000" y="540399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43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148064" y="540399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44</a:t>
            </a:r>
            <a:endParaRPr lang="ru-RU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652120" y="5426060"/>
            <a:ext cx="598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45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596274" y="4653136"/>
            <a:ext cx="378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</a:t>
            </a:r>
            <a:endParaRPr lang="ru-RU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 flipH="1">
            <a:off x="1596274" y="4080839"/>
            <a:ext cx="351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</a:t>
            </a:r>
            <a:endParaRPr lang="ru-RU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flipH="1">
            <a:off x="1596274" y="3504775"/>
            <a:ext cx="351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</a:t>
            </a:r>
            <a:endParaRPr lang="ru-RU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596274" y="3000719"/>
            <a:ext cx="378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</a:t>
            </a:r>
            <a:endParaRPr lang="ru-RU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 flipH="1">
            <a:off x="1596274" y="2424655"/>
            <a:ext cx="351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5</a:t>
            </a:r>
            <a:endParaRPr lang="ru-RU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>
            <a:off x="1907704" y="4869160"/>
            <a:ext cx="288032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1907704" y="4293096"/>
            <a:ext cx="288032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1907704" y="3717032"/>
            <a:ext cx="288032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1907704" y="3212976"/>
            <a:ext cx="288032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1935294" y="2636912"/>
            <a:ext cx="288032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Прямоугольник 79"/>
          <p:cNvSpPr/>
          <p:nvPr/>
        </p:nvSpPr>
        <p:spPr>
          <a:xfrm>
            <a:off x="2483768" y="4869160"/>
            <a:ext cx="504056" cy="56647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3013582" y="3740627"/>
            <a:ext cx="504056" cy="17173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3538130" y="3212975"/>
            <a:ext cx="504056" cy="22314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4075557" y="2636912"/>
            <a:ext cx="504056" cy="280750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4605371" y="4293096"/>
            <a:ext cx="504056" cy="113865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5123297" y="3717033"/>
            <a:ext cx="504056" cy="1727384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5659733" y="4293096"/>
            <a:ext cx="504056" cy="1151319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2699792" y="4808617"/>
            <a:ext cx="80392" cy="12108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3215863" y="3669856"/>
            <a:ext cx="80392" cy="12108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3754206" y="3091891"/>
            <a:ext cx="80392" cy="12108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4281936" y="2585900"/>
            <a:ext cx="80392" cy="12108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4820909" y="4202711"/>
            <a:ext cx="80392" cy="12108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5335129" y="3619542"/>
            <a:ext cx="80392" cy="12108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5868144" y="4192349"/>
            <a:ext cx="80392" cy="12108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5" name="Прямая соединительная линия 94"/>
          <p:cNvCxnSpPr/>
          <p:nvPr/>
        </p:nvCxnSpPr>
        <p:spPr>
          <a:xfrm flipV="1">
            <a:off x="2739988" y="3717033"/>
            <a:ext cx="544494" cy="115649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>
            <a:endCxn id="89" idx="3"/>
          </p:cNvCxnSpPr>
          <p:nvPr/>
        </p:nvCxnSpPr>
        <p:spPr>
          <a:xfrm flipV="1">
            <a:off x="3254688" y="3195244"/>
            <a:ext cx="511291" cy="54985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>
            <a:endCxn id="90" idx="6"/>
          </p:cNvCxnSpPr>
          <p:nvPr/>
        </p:nvCxnSpPr>
        <p:spPr>
          <a:xfrm flipV="1">
            <a:off x="3807083" y="2646443"/>
            <a:ext cx="555245" cy="54032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>
            <a:stCxn id="90" idx="5"/>
            <a:endCxn id="91" idx="1"/>
          </p:cNvCxnSpPr>
          <p:nvPr/>
        </p:nvCxnSpPr>
        <p:spPr>
          <a:xfrm>
            <a:off x="4350555" y="2689253"/>
            <a:ext cx="482127" cy="15311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>
            <a:stCxn id="84" idx="0"/>
            <a:endCxn id="92" idx="6"/>
          </p:cNvCxnSpPr>
          <p:nvPr/>
        </p:nvCxnSpPr>
        <p:spPr>
          <a:xfrm flipV="1">
            <a:off x="4857399" y="3680085"/>
            <a:ext cx="558122" cy="61301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>
            <a:stCxn id="92" idx="5"/>
            <a:endCxn id="93" idx="2"/>
          </p:cNvCxnSpPr>
          <p:nvPr/>
        </p:nvCxnSpPr>
        <p:spPr>
          <a:xfrm>
            <a:off x="5403748" y="3722895"/>
            <a:ext cx="464396" cy="52999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Рисунок 7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387001"/>
            <a:ext cx="737480" cy="73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728117"/>
            <a:ext cx="540060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Підсумок: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628800"/>
            <a:ext cx="756084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Які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головні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завдання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математичної статистики?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5842" y="2548207"/>
            <a:ext cx="756084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Що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таке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вибірка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?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Якими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способами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її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можна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здійснити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?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5842" y="3836947"/>
            <a:ext cx="761705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Що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таке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варіаційний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ряд і частотна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таблиця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?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5842" y="5085184"/>
            <a:ext cx="756084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Які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знаєте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наочні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способи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подання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інформації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про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вибірку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?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00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8686800" cy="838200"/>
          </a:xfrm>
        </p:spPr>
        <p:txBody>
          <a:bodyPr/>
          <a:lstStyle/>
          <a:p>
            <a:r>
              <a:rPr lang="uk-UA" dirty="0" smtClean="0"/>
              <a:t>Алгоритм роботи на </a:t>
            </a:r>
            <a:r>
              <a:rPr lang="uk-UA" dirty="0" err="1" smtClean="0"/>
              <a:t>уроці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По презентації повторіть основні відомості про статистику</a:t>
            </a:r>
          </a:p>
          <a:p>
            <a:r>
              <a:rPr lang="uk-UA" dirty="0" smtClean="0"/>
              <a:t>Дізнайтеся ще дещо цікаве з цієї теми</a:t>
            </a:r>
          </a:p>
          <a:p>
            <a:r>
              <a:rPr lang="uk-UA" dirty="0" smtClean="0"/>
              <a:t>Запропоновану задачу запишіть у зошит</a:t>
            </a:r>
          </a:p>
          <a:p>
            <a:r>
              <a:rPr lang="uk-UA" dirty="0" smtClean="0"/>
              <a:t>Письмово дайте відповідь на питання (підсумок)</a:t>
            </a:r>
          </a:p>
          <a:p>
            <a:r>
              <a:rPr lang="uk-UA" dirty="0" err="1" smtClean="0"/>
              <a:t>Розв</a:t>
            </a:r>
            <a:r>
              <a:rPr lang="en-US" dirty="0" smtClean="0"/>
              <a:t>’</a:t>
            </a:r>
            <a:r>
              <a:rPr lang="uk-UA" dirty="0" err="1" smtClean="0"/>
              <a:t>яжіть</a:t>
            </a:r>
            <a:r>
              <a:rPr lang="uk-UA" dirty="0" smtClean="0"/>
              <a:t> задачу(останній слайд)</a:t>
            </a:r>
          </a:p>
          <a:p>
            <a:r>
              <a:rPr lang="uk-UA" dirty="0" smtClean="0"/>
              <a:t>Домашнє завдання :№996,999,параграф 24-повторити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2008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48680"/>
            <a:ext cx="77048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Абітурієнти на вступному іспиті з математики одержали такі бали: </a:t>
            </a:r>
          </a:p>
          <a:p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10, </a:t>
            </a:r>
            <a:r>
              <a:rPr lang="uk-UA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10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,11, </a:t>
            </a:r>
            <a:r>
              <a:rPr lang="uk-UA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9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, 7, </a:t>
            </a:r>
            <a:r>
              <a:rPr lang="uk-UA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9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, 8, </a:t>
            </a:r>
            <a:r>
              <a:rPr lang="uk-UA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7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, 6, </a:t>
            </a:r>
            <a:r>
              <a:rPr lang="uk-UA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5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, 5, </a:t>
            </a:r>
            <a:r>
              <a:rPr lang="uk-UA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5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, 7, </a:t>
            </a:r>
            <a:r>
              <a:rPr lang="uk-UA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8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, 11, </a:t>
            </a:r>
            <a:r>
              <a:rPr lang="uk-UA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5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, 6, </a:t>
            </a:r>
            <a:r>
              <a:rPr lang="uk-UA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9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, 9, </a:t>
            </a:r>
            <a:r>
              <a:rPr lang="uk-UA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10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, 5, </a:t>
            </a:r>
            <a:r>
              <a:rPr lang="uk-UA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11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, 6, </a:t>
            </a:r>
            <a:r>
              <a:rPr lang="uk-UA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5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, 7, </a:t>
            </a:r>
            <a:r>
              <a:rPr lang="uk-UA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7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, 6, </a:t>
            </a:r>
            <a:r>
              <a:rPr lang="uk-UA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7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, 8, </a:t>
            </a:r>
            <a:r>
              <a:rPr lang="uk-UA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10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, 5, </a:t>
            </a:r>
            <a:r>
              <a:rPr lang="uk-UA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7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, 9, </a:t>
            </a:r>
            <a:r>
              <a:rPr lang="uk-UA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11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, 10, </a:t>
            </a:r>
            <a:r>
              <a:rPr lang="uk-UA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5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, 5, </a:t>
            </a:r>
            <a:r>
              <a:rPr lang="uk-UA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5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, 6, </a:t>
            </a:r>
            <a:r>
              <a:rPr lang="uk-UA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11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.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4509120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Побудуйте частотну таблицю та знайдіть моду, медіану, </a:t>
            </a:r>
            <a:r>
              <a:rPr lang="uk-UA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uk-UA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відносну частоту. Зобразіть інформацію у вигляді гістограми.</a:t>
            </a:r>
            <a:endParaRPr lang="ru-RU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908720"/>
            <a:ext cx="737480" cy="73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76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03648" y="709184"/>
            <a:ext cx="511256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5400" b="1" i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Статистика</a:t>
            </a:r>
            <a:endParaRPr lang="ru-RU" sz="5400" b="1" dirty="0">
              <a:ln w="18000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696955" y="1844824"/>
            <a:ext cx="7678081" cy="2677656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Слово </a:t>
            </a:r>
            <a:r>
              <a:rPr lang="ru-RU" sz="2400" b="1" dirty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“статистика”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походить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від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латинського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слова “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status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”, что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означає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стан,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розташування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явищ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 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Від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цього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кореня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виникли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слова “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stato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(держава),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“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statista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 (статистик-знаток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держави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),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“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statistica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 (статистика —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певна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сума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знань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відомостей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про державу, форма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практичної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діяльності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людей).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" name="Picture 20" descr="http://www.tourismindustryblog.co.nz/wp-content/uploads/2010/02/tourism_statistic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903" y="405518"/>
            <a:ext cx="1584176" cy="137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www.bigfozzy.com/pics/publicznaja_statistik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195736" y="4293096"/>
            <a:ext cx="3960440" cy="227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6347" y="541382"/>
            <a:ext cx="8132808" cy="138499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sz="28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Статистика  </a:t>
            </a:r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це наука про збирання, обробку та вивчення різноманітних даних, </a:t>
            </a:r>
            <a:r>
              <a:rPr lang="ru-RU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язаних</a:t>
            </a:r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масовими</a:t>
            </a:r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явищами</a:t>
            </a:r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процесами</a:t>
            </a:r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подіями</a:t>
            </a:r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www.gorod.cn.ua/image/news/gorod_5/gr_20.03.2013_uvolne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36912"/>
            <a:ext cx="2857500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a-ekonomist.com/uploads/posts/2013-03/1363621738_kriz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346" y="2279724"/>
            <a:ext cx="428625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675" y="980728"/>
            <a:ext cx="737480" cy="73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15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26347" y="2525888"/>
            <a:ext cx="8132808" cy="181588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sz="28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Завдання математичної статистики </a:t>
            </a:r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збору</a:t>
            </a:r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обробки</a:t>
            </a:r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статистичних</a:t>
            </a:r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даних </a:t>
            </a: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наукових</a:t>
            </a:r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практичних</a:t>
            </a:r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висновків</a:t>
            </a:r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2" name="Picture 4" descr="CFAX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7904" y="4509120"/>
            <a:ext cx="2358076" cy="2016076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626347" y="541382"/>
            <a:ext cx="8132808" cy="181588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sz="2800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Математичною</a:t>
            </a:r>
            <a:r>
              <a:rPr lang="ru-RU" sz="28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статистикою  </a:t>
            </a:r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розділ</a:t>
            </a:r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математики, в </a:t>
            </a:r>
            <a:r>
              <a:rPr lang="ru-RU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вивчаються</a:t>
            </a:r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досліджуються</a:t>
            </a:r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кількісні</a:t>
            </a:r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характеристики </a:t>
            </a:r>
            <a:r>
              <a:rPr lang="ru-RU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масових</a:t>
            </a:r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явищ</a:t>
            </a:r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520" y="173867"/>
            <a:ext cx="737480" cy="735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476672"/>
            <a:ext cx="403244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Статистика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 rot="2491343">
            <a:off x="3290508" y="1065481"/>
            <a:ext cx="256831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 rot="19857830">
            <a:off x="5583460" y="1077444"/>
            <a:ext cx="250987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79214" y="1628800"/>
            <a:ext cx="2584674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Описова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1670327"/>
            <a:ext cx="331236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Пояснювальна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051720" y="2204864"/>
            <a:ext cx="219831" cy="3818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622324" y="2255102"/>
            <a:ext cx="219831" cy="3818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79214" y="2586673"/>
            <a:ext cx="2584674" cy="25545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Добір кількісної інформації, цікавої для суспільства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23639" y="2711822"/>
            <a:ext cx="2584674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Висновки, прогнози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1026" name="Picture 2" descr="http://s1.iconbird.com/ico/0512/iconspackbyCem/w512h51213378715545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601" y="4930919"/>
            <a:ext cx="1296790" cy="129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.nanafiles.co.il/upload/Xternal/IsraBlog/19/18/77/771819/posts/2746073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98095"/>
            <a:ext cx="1939881" cy="201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970" y="317706"/>
            <a:ext cx="737480" cy="73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09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8229" y="476671"/>
            <a:ext cx="7056784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Складові статистичного методу: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1268760"/>
            <a:ext cx="5976664" cy="25545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Масове спостереження;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Групування даних;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Обчислення середніх величин;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Побудова графіків та інше представлення результатів.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4" name="Picture 22" descr="http://12bets.ru/attachments/Image/graf.png?13897261577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77072"/>
            <a:ext cx="2696700" cy="20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http://biznestoday.ru/images/stories/old/dimon/statistika-finansov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834208"/>
            <a:ext cx="2979223" cy="226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7788" y="386862"/>
            <a:ext cx="755576" cy="73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8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548" y="553035"/>
            <a:ext cx="8208912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поняття математичної статистики: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340768"/>
            <a:ext cx="79928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Групу об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’</a:t>
            </a:r>
            <a:r>
              <a:rPr lang="uk-UA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єктів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 поєднаних за якоюсь якісною чи кількісною ознакою, називають </a:t>
            </a:r>
            <a:r>
              <a:rPr lang="uk-U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статистичною сукупністю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</a:t>
            </a:r>
          </a:p>
          <a:p>
            <a:endParaRPr lang="uk-U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Сукупність усіх об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’</a:t>
            </a:r>
            <a:r>
              <a:rPr lang="uk-UA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єктів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 що підлягають дослідженню називають </a:t>
            </a:r>
            <a:r>
              <a:rPr lang="uk-U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генеральною.</a:t>
            </a:r>
          </a:p>
          <a:p>
            <a:endParaRPr lang="uk-UA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Якщо із генеральної сукупності вибрати тільки деякі елементи випадковим чином, то одержимо вибіркову сукупність, яку називають</a:t>
            </a:r>
            <a:r>
              <a:rPr lang="uk-U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вибіркою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5" name="Picture 6" descr="http://www.mestovsadik.ru/media/upload/filer_priv/2012/08/08/statisics_1.png.247x240_q85_crop_upsca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322" y="1700808"/>
            <a:ext cx="1555813" cy="151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520" y="477907"/>
            <a:ext cx="737480" cy="73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95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476672"/>
            <a:ext cx="403244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Вибірка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 rot="2491343">
            <a:off x="2244254" y="1039991"/>
            <a:ext cx="256831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 rot="19857830">
            <a:off x="6590482" y="1089507"/>
            <a:ext cx="250987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83568" y="1620089"/>
            <a:ext cx="2584674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Випадкова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1620089"/>
            <a:ext cx="248210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Механічна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756074" y="2225378"/>
            <a:ext cx="219831" cy="3818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376505" y="2327110"/>
            <a:ext cx="219831" cy="3818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67544" y="2628435"/>
            <a:ext cx="2564504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Вибір здійснюється жеребкуванням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84168" y="2708920"/>
            <a:ext cx="2584674" cy="26776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Сукупність розбивається на групи і від кожної вибирають представника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4657119" y="1174982"/>
            <a:ext cx="219831" cy="3818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516216" y="1692097"/>
            <a:ext cx="2066715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Типова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657119" y="2246625"/>
            <a:ext cx="219831" cy="3818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203848" y="2636912"/>
            <a:ext cx="2664296" cy="18158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Вибір у певному порядку (наприклад, кожен десятий)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19" name="Picture 30" descr="http://yapotrebitel.ru/wp-content/uploads/2011/11/statistics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7748"/>
            <a:ext cx="3043283" cy="264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451" y="292216"/>
            <a:ext cx="737480" cy="73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8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1007</TotalTime>
  <Words>753</Words>
  <Application>Microsoft Office PowerPoint</Application>
  <PresentationFormat>Екран (4:3)</PresentationFormat>
  <Paragraphs>194</Paragraphs>
  <Slides>20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32" baseType="lpstr">
      <vt:lpstr>Arial</vt:lpstr>
      <vt:lpstr>Book Antiqua</vt:lpstr>
      <vt:lpstr>Bookman Old Style</vt:lpstr>
      <vt:lpstr>Cambria Math</vt:lpstr>
      <vt:lpstr>Century Schoolbook</vt:lpstr>
      <vt:lpstr>Franklin Gothic Book</vt:lpstr>
      <vt:lpstr>Franklin Gothic Medium</vt:lpstr>
      <vt:lpstr>Times New Roman</vt:lpstr>
      <vt:lpstr>Verdana</vt:lpstr>
      <vt:lpstr>Wingdings</vt:lpstr>
      <vt:lpstr>Wingdings 2</vt:lpstr>
      <vt:lpstr>Трек</vt:lpstr>
      <vt:lpstr>Презентація PowerPoint</vt:lpstr>
      <vt:lpstr>Алгоритм роботи на уроці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KRC FIO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user1-8</dc:creator>
  <cp:lastModifiedBy>RePack by Diakov</cp:lastModifiedBy>
  <cp:revision>93</cp:revision>
  <dcterms:created xsi:type="dcterms:W3CDTF">2011-03-29T09:14:09Z</dcterms:created>
  <dcterms:modified xsi:type="dcterms:W3CDTF">2020-04-24T08:51:38Z</dcterms:modified>
</cp:coreProperties>
</file>