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4" r:id="rId6"/>
    <p:sldId id="279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4C5F-2E0D-460C-AEE4-959803049CF2}" type="datetimeFigureOut">
              <a:rPr lang="uk-UA" smtClean="0"/>
              <a:pPr/>
              <a:t>29.04.2020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F25DA-BC40-43F0-B4CD-DD09D4E60A9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48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C9D380-B450-46DB-BC18-9821A13C2A02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7038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26614-8D4C-473E-9ABE-5BE145E88539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9554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00DC4-4512-455E-9A64-E4C4C834FC10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7146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22.png"/><Relationship Id="rId5" Type="http://schemas.openxmlformats.org/officeDocument/2006/relationships/tags" Target="../tags/tag4.xml"/><Relationship Id="rId10" Type="http://schemas.openxmlformats.org/officeDocument/2006/relationships/image" Target="../media/image21.w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6.bin"/><Relationship Id="rId3" Type="http://schemas.openxmlformats.org/officeDocument/2006/relationships/tags" Target="../tags/tag7.xml"/><Relationship Id="rId21" Type="http://schemas.openxmlformats.org/officeDocument/2006/relationships/image" Target="../media/image28.wmf"/><Relationship Id="rId7" Type="http://schemas.openxmlformats.org/officeDocument/2006/relationships/tags" Target="../tags/tag11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6.wmf"/><Relationship Id="rId2" Type="http://schemas.openxmlformats.org/officeDocument/2006/relationships/tags" Target="../tags/tag6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11" Type="http://schemas.openxmlformats.org/officeDocument/2006/relationships/image" Target="../media/image23.wmf"/><Relationship Id="rId5" Type="http://schemas.openxmlformats.org/officeDocument/2006/relationships/tags" Target="../tags/tag9.xml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7.wmf"/><Relationship Id="rId4" Type="http://schemas.openxmlformats.org/officeDocument/2006/relationships/tags" Target="../tags/tag8.xml"/><Relationship Id="rId9" Type="http://schemas.openxmlformats.org/officeDocument/2006/relationships/image" Target="../media/image1.jpeg"/><Relationship Id="rId1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1;&#1102;&#1076;&#1084;&#1080;&#1083;&#1072;\&#1060;&#1110;&#1079;&#1080;&#1082;&#1072;\8%20&#1082;&#1083;&#1072;&#1089;\&#1042;&#1072;&#1078;&#1110;&#1083;&#1100;_&#1074;&#1110;&#1076;&#1082;&#1088;&#1080;&#1090;&#1080;&#1081;%20&#1091;&#1088;&#1086;&#1082;%202015\&#1042;&#1080;&#1089;&#1083;&#1110;&#1074;%20&#1040;&#1088;&#1093;&#1110;&#1084;&#1077;&#1076;&#1072;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Момент </a:t>
            </a:r>
            <a:r>
              <a:rPr lang="uk-UA" b="1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сили.Важіль</a:t>
            </a:r>
            <a:r>
              <a:rPr lang="uk-UA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.</a:t>
            </a:r>
            <a:br>
              <a:rPr lang="uk-UA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uk-UA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Умова рівноваги важеля</a:t>
            </a:r>
            <a:endParaRPr lang="uk-UA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Урок фізики у 7 класі</a:t>
            </a:r>
          </a:p>
          <a:p>
            <a:r>
              <a:rPr lang="uk-UA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30.04.2020 р.</a:t>
            </a:r>
            <a:endParaRPr lang="uk-UA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uk-UA" dirty="0" smtClean="0"/>
              <a:t>Характеристики важеля</a:t>
            </a:r>
            <a:endParaRPr lang="uk-UA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28625" y="1285875"/>
            <a:ext cx="41640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876800" y="1143000"/>
            <a:ext cx="35718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95600" y="4343400"/>
            <a:ext cx="29241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О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вісь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обертання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895600" y="4876800"/>
            <a:ext cx="28389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плече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сили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95600" y="5486400"/>
            <a:ext cx="29003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плечо силы</a:t>
            </a:r>
            <a:r>
              <a:rPr lang="en-US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905000" y="685800"/>
            <a:ext cx="6643687" cy="1428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Умова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рівноваги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важеля</a:t>
            </a:r>
            <a:endParaRPr lang="ru-RU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(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Архімед</a:t>
            </a:r>
            <a:r>
              <a:rPr lang="ru-RU" sz="2800" dirty="0">
                <a:latin typeface="+mj-lt"/>
                <a:ea typeface="+mj-ea"/>
                <a:cs typeface="+mj-cs"/>
              </a:rPr>
              <a:t>, 3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ст. </a:t>
            </a:r>
            <a:r>
              <a:rPr lang="ru-RU" sz="2800" dirty="0">
                <a:latin typeface="+mj-lt"/>
                <a:ea typeface="+mj-ea"/>
                <a:cs typeface="+mj-cs"/>
              </a:rPr>
              <a:t>до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н.е.)</a:t>
            </a:r>
            <a:endParaRPr lang="ru-RU" sz="280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3429000" y="4495800"/>
            <a:ext cx="1990725" cy="1619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8" name="Picture 3" descr="G:\картинки к уроку\архимед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914400" y="304800"/>
            <a:ext cx="15843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5800" y="2819400"/>
            <a:ext cx="7848600" cy="1428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     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Важіль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знаходиться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в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рівновазі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тоді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 коли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сили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що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діють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на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нього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обернено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пропорційні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плечам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цих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сил.</a:t>
            </a:r>
            <a:endParaRPr lang="ru-RU" sz="2800" dirty="0"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"/>
            <a:ext cx="9160840" cy="6858001"/>
          </a:xfrm>
          <a:prstGeom prst="rect">
            <a:avLst/>
          </a:prstGeom>
          <a:noFill/>
        </p:spPr>
      </p:pic>
      <p:sp>
        <p:nvSpPr>
          <p:cNvPr id="2051" name="Rectangle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381000"/>
            <a:ext cx="6372225" cy="1470025"/>
          </a:xfrm>
        </p:spPr>
        <p:txBody>
          <a:bodyPr/>
          <a:lstStyle/>
          <a:p>
            <a:pPr algn="l"/>
            <a:r>
              <a:rPr lang="ru-RU" sz="2400" dirty="0" smtClean="0"/>
              <a:t>В 1687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французький</a:t>
            </a:r>
            <a:r>
              <a:rPr lang="ru-RU" sz="2400" dirty="0" smtClean="0"/>
              <a:t> учений П. Вариньон </a:t>
            </a:r>
            <a:r>
              <a:rPr lang="ru-RU" sz="2400" dirty="0" err="1" smtClean="0"/>
              <a:t>надав</a:t>
            </a:r>
            <a:r>
              <a:rPr lang="ru-RU" sz="2400" dirty="0" smtClean="0"/>
              <a:t>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, </a:t>
            </a:r>
            <a:r>
              <a:rPr lang="ru-RU" sz="2400" dirty="0" err="1" smtClean="0"/>
              <a:t>скориставшись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поняттям</a:t>
            </a:r>
            <a:r>
              <a:rPr lang="ru-RU" sz="2400" dirty="0" smtClean="0"/>
              <a:t> моменту </a:t>
            </a:r>
            <a:r>
              <a:rPr lang="ru-RU" sz="2400" dirty="0" err="1" smtClean="0"/>
              <a:t>сили</a:t>
            </a:r>
            <a:r>
              <a:rPr lang="ru-RU" sz="2400" dirty="0" smtClean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62200" y="2514171"/>
            <a:ext cx="4953001" cy="3873591"/>
            <a:chOff x="1500" y="1683"/>
            <a:chExt cx="3120" cy="2096"/>
          </a:xfrm>
        </p:grpSpPr>
        <p:sp>
          <p:nvSpPr>
            <p:cNvPr id="2054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00" y="1683"/>
              <a:ext cx="312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ru-RU" sz="2400" b="1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Добуток</a:t>
              </a:r>
              <a:r>
                <a:rPr lang="ru-RU" sz="2400" b="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модуля </a:t>
              </a:r>
              <a:r>
                <a:rPr lang="ru-RU" sz="2400" b="1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сили</a:t>
              </a:r>
              <a:r>
                <a:rPr lang="ru-RU" sz="2400" b="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на </a:t>
              </a:r>
              <a:r>
                <a:rPr lang="ru-RU" sz="2400" b="1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її</a:t>
              </a:r>
              <a:r>
                <a:rPr lang="ru-RU" sz="2400" b="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400" b="1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плече</a:t>
              </a:r>
              <a:br>
                <a:rPr lang="ru-RU" sz="2400" b="1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</a:br>
              <a:r>
                <a:rPr lang="ru-RU" sz="2400" b="1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400" b="1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називають</a:t>
              </a:r>
              <a:r>
                <a:rPr lang="ru-RU" sz="2400" b="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400" b="1" i="1" dirty="0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моментом </a:t>
              </a:r>
              <a:r>
                <a:rPr lang="ru-RU" sz="2400" b="1" i="1" dirty="0" err="1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сили</a:t>
              </a:r>
              <a:r>
                <a:rPr lang="ru-RU" sz="2400" i="1" dirty="0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  <a:endParaRPr lang="ru-RU" sz="24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2050" name="Object 4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2195" y="2258"/>
            <a:ext cx="1207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9" imgW="507960" imgH="177480" progId="Equation.3">
                    <p:embed/>
                  </p:oleObj>
                </mc:Choice>
                <mc:Fallback>
                  <p:oleObj name="Формула" r:id="rId9" imgW="507960" imgH="177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" y="2258"/>
                          <a:ext cx="1207" cy="4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5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84" y="2796"/>
              <a:ext cx="240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ru-RU" sz="28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де </a:t>
              </a:r>
              <a:r>
                <a:rPr lang="ru-RU" sz="2800" b="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lang="ru-RU" sz="2800" i="1" dirty="0">
                  <a:solidFill>
                    <a:schemeClr val="hlink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800" i="1" dirty="0">
                  <a:ea typeface="Calibri" pitchFamily="34" charset="0"/>
                  <a:cs typeface="Times New Roman" pitchFamily="18" charset="0"/>
                </a:rPr>
                <a:t>—</a:t>
              </a:r>
              <a:r>
                <a:rPr lang="ru-RU" sz="28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момент </a:t>
              </a:r>
              <a:r>
                <a:rPr lang="ru-RU" sz="2800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сили</a:t>
              </a: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</a:t>
              </a:r>
              <a:b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</a:b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</a:t>
              </a:r>
              <a:r>
                <a:rPr lang="ru-RU" sz="2800" b="1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</a:t>
              </a: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800" i="1" dirty="0">
                  <a:ea typeface="Calibri" pitchFamily="34" charset="0"/>
                  <a:cs typeface="Times New Roman" pitchFamily="18" charset="0"/>
                </a:rPr>
                <a:t>—</a:t>
              </a:r>
              <a:r>
                <a:rPr lang="ru-RU" sz="28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сила, </a:t>
              </a: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</a:b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</a:t>
              </a:r>
              <a:r>
                <a:rPr lang="ru-RU" sz="2800" b="1" i="1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</a:t>
              </a: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800" i="1" dirty="0">
                  <a:ea typeface="Calibri" pitchFamily="34" charset="0"/>
                  <a:cs typeface="Times New Roman" pitchFamily="18" charset="0"/>
                </a:rPr>
                <a:t>—</a:t>
              </a:r>
              <a:r>
                <a:rPr lang="ru-RU" sz="28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плече </a:t>
              </a:r>
              <a:r>
                <a:rPr lang="ru-RU" sz="2800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сили</a:t>
              </a: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</a:p>
            <a:p>
              <a:pPr eaLnBrk="0" hangingPunct="0"/>
              <a:r>
                <a:rPr lang="ru-RU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[</a:t>
              </a:r>
              <a:r>
                <a:rPr 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lang="ru-RU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]=[</a:t>
              </a:r>
              <a:r>
                <a:rPr 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Н·м</a:t>
              </a:r>
              <a:r>
                <a:rPr lang="ru-RU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]</a:t>
              </a:r>
              <a:endParaRPr lang="ru-RU" sz="2800" dirty="0"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205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lum bright="-10000" contrast="20000"/>
          </a:blip>
          <a:srcRect/>
          <a:stretch>
            <a:fillRect/>
          </a:stretch>
        </p:blipFill>
        <p:spPr bwMode="auto">
          <a:xfrm>
            <a:off x="6911975" y="225425"/>
            <a:ext cx="19716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Правило моментів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4876800"/>
            <a:ext cx="6477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	</a:t>
            </a:r>
            <a:r>
              <a:rPr lang="ru-RU" sz="2800" b="1" dirty="0" err="1" smtClean="0">
                <a:solidFill>
                  <a:srgbClr val="C00000"/>
                </a:solidFill>
              </a:rPr>
              <a:t>Тіло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перебуває</a:t>
            </a:r>
            <a:r>
              <a:rPr lang="ru-RU" sz="2800" b="1" dirty="0" smtClean="0">
                <a:solidFill>
                  <a:srgbClr val="C00000"/>
                </a:solidFill>
              </a:rPr>
              <a:t> в </a:t>
            </a:r>
            <a:r>
              <a:rPr lang="ru-RU" sz="2800" b="1" dirty="0" err="1" smtClean="0">
                <a:solidFill>
                  <a:srgbClr val="C00000"/>
                </a:solidFill>
              </a:rPr>
              <a:t>рівновазі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якщо</a:t>
            </a:r>
            <a:r>
              <a:rPr lang="ru-RU" sz="2800" b="1" dirty="0" smtClean="0">
                <a:solidFill>
                  <a:srgbClr val="C00000"/>
                </a:solidFill>
              </a:rPr>
              <a:t> сума </a:t>
            </a:r>
            <a:r>
              <a:rPr lang="ru-RU" sz="2800" b="1" dirty="0" err="1" smtClean="0">
                <a:solidFill>
                  <a:srgbClr val="C00000"/>
                </a:solidFill>
              </a:rPr>
              <a:t>моментів</a:t>
            </a:r>
            <a:r>
              <a:rPr lang="ru-RU" sz="2800" b="1" dirty="0" smtClean="0">
                <a:solidFill>
                  <a:srgbClr val="C00000"/>
                </a:solidFill>
              </a:rPr>
              <a:t> сил, </a:t>
            </a:r>
            <a:r>
              <a:rPr lang="ru-RU" sz="2800" b="1" dirty="0" err="1" smtClean="0">
                <a:solidFill>
                  <a:srgbClr val="C00000"/>
                </a:solidFill>
              </a:rPr>
              <a:t>які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діють</a:t>
            </a:r>
            <a:r>
              <a:rPr lang="ru-RU" sz="2800" b="1" dirty="0" smtClean="0">
                <a:solidFill>
                  <a:srgbClr val="C00000"/>
                </a:solidFill>
              </a:rPr>
              <a:t> на </a:t>
            </a:r>
            <a:r>
              <a:rPr lang="ru-RU" sz="2800" b="1" dirty="0" err="1" smtClean="0">
                <a:solidFill>
                  <a:srgbClr val="C00000"/>
                </a:solidFill>
              </a:rPr>
              <a:t>нього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дорівнює</a:t>
            </a:r>
            <a:r>
              <a:rPr lang="ru-RU" sz="2800" b="1" dirty="0" smtClean="0">
                <a:solidFill>
                  <a:srgbClr val="C00000"/>
                </a:solidFill>
              </a:rPr>
              <a:t> нулю.</a:t>
            </a:r>
            <a:endParaRPr lang="uk-UA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819400" y="1295400"/>
          <a:ext cx="9715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Формула" r:id="rId10" imgW="533169" imgH="444307" progId="Equation.3">
                  <p:embed/>
                </p:oleObj>
              </mc:Choice>
              <mc:Fallback>
                <p:oleObj name="Формула" r:id="rId10" imgW="533169" imgH="44430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97155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648200" y="1447800"/>
          <a:ext cx="13684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Формула" r:id="rId12" imgW="672840" imgH="215640" progId="Equation.3">
                  <p:embed/>
                </p:oleObj>
              </mc:Choice>
              <mc:Fallback>
                <p:oleObj name="Формула" r:id="rId12" imgW="6728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47800"/>
                        <a:ext cx="136842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38200" y="2362200"/>
          <a:ext cx="12239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Формула" r:id="rId14" imgW="622030" imgH="215806" progId="Equation.3">
                  <p:embed/>
                </p:oleObj>
              </mc:Choice>
              <mc:Fallback>
                <p:oleObj name="Формула" r:id="rId14" imgW="622030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122396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762000" y="3200400"/>
          <a:ext cx="12239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Формула" r:id="rId16" imgW="660113" imgH="215806" progId="Equation.3">
                  <p:embed/>
                </p:oleObj>
              </mc:Choice>
              <mc:Fallback>
                <p:oleObj name="Формула" r:id="rId16" imgW="660113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122396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584575" y="3962400"/>
          <a:ext cx="1177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Формула" r:id="rId18" imgW="711000" imgH="215640" progId="Equation.3">
                  <p:embed/>
                </p:oleObj>
              </mc:Choice>
              <mc:Fallback>
                <p:oleObj name="Формула" r:id="rId18" imgW="71100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3962400"/>
                        <a:ext cx="11779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81200" y="32004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момент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намагається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повернути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важіль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годинниковою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стрілкою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3600" y="23622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момент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намагається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повернути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важіль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годинникової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стрілки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55" name="Object 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497263" y="4419600"/>
          <a:ext cx="1346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Формула" r:id="rId20" imgW="812520" imgH="215640" progId="Equation.3">
                  <p:embed/>
                </p:oleObj>
              </mc:Choice>
              <mc:Fallback>
                <p:oleObj name="Формула" r:id="rId20" imgW="8125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4419600"/>
                        <a:ext cx="13462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75" y="285750"/>
            <a:ext cx="6643688" cy="7858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Застосування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важелів</a:t>
            </a:r>
            <a:endParaRPr lang="ru-RU" sz="280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" name="Рисунок 8" descr="01_06_01_09.jpg"/>
          <p:cNvPicPr>
            <a:picLocks noChangeAspect="1"/>
          </p:cNvPicPr>
          <p:nvPr/>
        </p:nvPicPr>
        <p:blipFill>
          <a:blip r:embed="rId2"/>
          <a:srcRect l="58784" b="50685"/>
          <a:stretch>
            <a:fillRect/>
          </a:stretch>
        </p:blipFill>
        <p:spPr>
          <a:xfrm>
            <a:off x="0" y="1295400"/>
            <a:ext cx="2362200" cy="4331551"/>
          </a:xfrm>
          <a:prstGeom prst="rect">
            <a:avLst/>
          </a:prstGeom>
        </p:spPr>
      </p:pic>
      <p:pic>
        <p:nvPicPr>
          <p:cNvPr id="10" name="Рисунок 9" descr="01_06_01_09.jpg"/>
          <p:cNvPicPr>
            <a:picLocks noChangeAspect="1"/>
          </p:cNvPicPr>
          <p:nvPr/>
        </p:nvPicPr>
        <p:blipFill>
          <a:blip r:embed="rId2"/>
          <a:srcRect l="60882" t="50227"/>
          <a:stretch>
            <a:fillRect/>
          </a:stretch>
        </p:blipFill>
        <p:spPr>
          <a:xfrm>
            <a:off x="4572000" y="1447800"/>
            <a:ext cx="2133600" cy="4160653"/>
          </a:xfrm>
          <a:prstGeom prst="rect">
            <a:avLst/>
          </a:prstGeom>
        </p:spPr>
      </p:pic>
      <p:pic>
        <p:nvPicPr>
          <p:cNvPr id="11" name="Рисунок 10" descr="01_06_01_09.jpg"/>
          <p:cNvPicPr>
            <a:picLocks noChangeAspect="1"/>
          </p:cNvPicPr>
          <p:nvPr/>
        </p:nvPicPr>
        <p:blipFill>
          <a:blip r:embed="rId2"/>
          <a:srcRect t="49315" r="58012"/>
          <a:stretch>
            <a:fillRect/>
          </a:stretch>
        </p:blipFill>
        <p:spPr>
          <a:xfrm>
            <a:off x="2362200" y="1371600"/>
            <a:ext cx="2286000" cy="4229100"/>
          </a:xfrm>
          <a:prstGeom prst="rect">
            <a:avLst/>
          </a:prstGeom>
        </p:spPr>
      </p:pic>
      <p:pic>
        <p:nvPicPr>
          <p:cNvPr id="12" name="Рисунок 11" descr="01_06_01_09.jpg"/>
          <p:cNvPicPr>
            <a:picLocks noChangeAspect="1"/>
          </p:cNvPicPr>
          <p:nvPr/>
        </p:nvPicPr>
        <p:blipFill>
          <a:blip r:embed="rId2"/>
          <a:srcRect r="60111" b="50685"/>
          <a:stretch>
            <a:fillRect/>
          </a:stretch>
        </p:blipFill>
        <p:spPr>
          <a:xfrm>
            <a:off x="6705600" y="1295400"/>
            <a:ext cx="2286000" cy="433136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Название списка</a:t>
            </a:r>
            <a:endParaRPr lang="en-US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gray">
          <a:xfrm>
            <a:off x="1981200" y="53355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5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2393950" y="45085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4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2438400" y="36957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3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2286000" y="282733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2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1765300" y="2057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1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13356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7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2933700"/>
            <a:ext cx="381000" cy="381000"/>
            <a:chOff x="2078" y="1680"/>
            <a:chExt cx="1615" cy="1615"/>
          </a:xfrm>
        </p:grpSpPr>
        <p:sp>
          <p:nvSpPr>
            <p:cNvPr id="13350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1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55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33600" y="3771900"/>
            <a:ext cx="381000" cy="381000"/>
            <a:chOff x="2078" y="1680"/>
            <a:chExt cx="1615" cy="1615"/>
          </a:xfrm>
        </p:grpSpPr>
        <p:sp>
          <p:nvSpPr>
            <p:cNvPr id="13344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5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0" y="4610100"/>
            <a:ext cx="381000" cy="381000"/>
            <a:chOff x="2078" y="1680"/>
            <a:chExt cx="1615" cy="1615"/>
          </a:xfrm>
        </p:grpSpPr>
        <p:sp>
          <p:nvSpPr>
            <p:cNvPr id="13338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9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41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1333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3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3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9954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Текст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3327" name="Picture 2" descr="G:\картинки к уроку\matematika_carica_nauk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8100" y="-11113"/>
            <a:ext cx="92202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TextBox 45"/>
          <p:cNvSpPr txBox="1">
            <a:spLocks noChangeArrowheads="1"/>
          </p:cNvSpPr>
          <p:nvPr/>
        </p:nvSpPr>
        <p:spPr bwMode="auto">
          <a:xfrm>
            <a:off x="228600" y="1676400"/>
            <a:ext cx="1666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9" name="Picture 2" descr="G:\картинки к уроку\двер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2071688"/>
            <a:ext cx="3321050" cy="4286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214313" y="2500313"/>
            <a:ext cx="51435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Чому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ручку дверей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розташовують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ближче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краю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віддаленому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обертання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0"/>
            <a:ext cx="243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Поміркуй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Название списка</a:t>
            </a:r>
            <a:endParaRPr lang="en-US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gray">
          <a:xfrm>
            <a:off x="1981200" y="53355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5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gray">
          <a:xfrm>
            <a:off x="2393950" y="45085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4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gray">
          <a:xfrm>
            <a:off x="2438400" y="36957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3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gray">
          <a:xfrm>
            <a:off x="2286000" y="282733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2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gray">
          <a:xfrm>
            <a:off x="1765300" y="2057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1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1233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34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2933700"/>
            <a:ext cx="381000" cy="381000"/>
            <a:chOff x="2078" y="1680"/>
            <a:chExt cx="1615" cy="1615"/>
          </a:xfrm>
        </p:grpSpPr>
        <p:sp>
          <p:nvSpPr>
            <p:cNvPr id="12327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28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332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33600" y="3771900"/>
            <a:ext cx="381000" cy="381000"/>
            <a:chOff x="2078" y="1680"/>
            <a:chExt cx="1615" cy="1615"/>
          </a:xfrm>
        </p:grpSpPr>
        <p:sp>
          <p:nvSpPr>
            <p:cNvPr id="1232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2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0" y="4610100"/>
            <a:ext cx="381000" cy="381000"/>
            <a:chOff x="2078" y="1680"/>
            <a:chExt cx="1615" cy="1615"/>
          </a:xfrm>
        </p:grpSpPr>
        <p:sp>
          <p:nvSpPr>
            <p:cNvPr id="1231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31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12309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0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312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314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9954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Текст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2303" name="Picture 2" descr="G:\картинки к уроку\matematika_carica_nauk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8100" y="-11113"/>
            <a:ext cx="92202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Box 45"/>
          <p:cNvSpPr txBox="1">
            <a:spLocks noChangeArrowheads="1"/>
          </p:cNvSpPr>
          <p:nvPr/>
        </p:nvSpPr>
        <p:spPr bwMode="auto">
          <a:xfrm>
            <a:off x="152400" y="1524000"/>
            <a:ext cx="1666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2305" name="Picture 2" descr="G:\картинки к уроку\кусачки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114800" y="3657600"/>
            <a:ext cx="2500312" cy="3022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306" name="Picture 3" descr="G:\картинки к уроку\ножницы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762000" y="3657600"/>
            <a:ext cx="2928938" cy="3000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0" y="198120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ножиці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різання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довші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ручки,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ножиці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різання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0"/>
            <a:ext cx="243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Поміркуй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Название списка</a:t>
            </a:r>
            <a:endParaRPr lang="en-US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981200" y="53355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5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2393950" y="45085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4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>
            <a:off x="2438400" y="36957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3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>
            <a:off x="2286000" y="282733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2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>
            <a:off x="1765300" y="2057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1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1440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40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2933700"/>
            <a:ext cx="381000" cy="381000"/>
            <a:chOff x="2078" y="1680"/>
            <a:chExt cx="1615" cy="1615"/>
          </a:xfrm>
        </p:grpSpPr>
        <p:sp>
          <p:nvSpPr>
            <p:cNvPr id="14394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95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99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33600" y="3771900"/>
            <a:ext cx="381000" cy="381000"/>
            <a:chOff x="2078" y="1680"/>
            <a:chExt cx="1615" cy="1615"/>
          </a:xfrm>
        </p:grpSpPr>
        <p:sp>
          <p:nvSpPr>
            <p:cNvPr id="1438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8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0" y="4610100"/>
            <a:ext cx="381000" cy="381000"/>
            <a:chOff x="2078" y="1680"/>
            <a:chExt cx="1615" cy="1615"/>
          </a:xfrm>
        </p:grpSpPr>
        <p:sp>
          <p:nvSpPr>
            <p:cNvPr id="14382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83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85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1437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7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7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8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9954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Текст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4351" name="Picture 2" descr="G:\картинки к уроку\matematika_carica_nauk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6200" y="0"/>
            <a:ext cx="92202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TextBox 45"/>
          <p:cNvSpPr txBox="1">
            <a:spLocks noChangeArrowheads="1"/>
          </p:cNvSpPr>
          <p:nvPr/>
        </p:nvSpPr>
        <p:spPr bwMode="auto">
          <a:xfrm>
            <a:off x="152400" y="1066800"/>
            <a:ext cx="1666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" y="1752600"/>
            <a:ext cx="77724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важелів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рівновазі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00063" y="2928938"/>
            <a:ext cx="2286000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72232" y="3356769"/>
            <a:ext cx="8572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2358232" y="3356769"/>
            <a:ext cx="8572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Равнобедренный треугольник 54"/>
          <p:cNvSpPr/>
          <p:nvPr/>
        </p:nvSpPr>
        <p:spPr>
          <a:xfrm>
            <a:off x="1785938" y="2928938"/>
            <a:ext cx="285750" cy="35718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58" name="Rectangle 1"/>
          <p:cNvSpPr>
            <a:spLocks noChangeArrowheads="1"/>
          </p:cNvSpPr>
          <p:nvPr/>
        </p:nvSpPr>
        <p:spPr bwMode="auto">
          <a:xfrm>
            <a:off x="0" y="3643313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600" i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59" name="Прямоугольник 57"/>
          <p:cNvSpPr>
            <a:spLocks noChangeArrowheads="1"/>
          </p:cNvSpPr>
          <p:nvPr/>
        </p:nvSpPr>
        <p:spPr bwMode="auto">
          <a:xfrm>
            <a:off x="2786063" y="3714750"/>
            <a:ext cx="47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0" name="TextBox 58"/>
          <p:cNvSpPr txBox="1">
            <a:spLocks noChangeArrowheads="1"/>
          </p:cNvSpPr>
          <p:nvPr/>
        </p:nvSpPr>
        <p:spPr bwMode="auto">
          <a:xfrm>
            <a:off x="4714875" y="2428875"/>
            <a:ext cx="39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б)</a:t>
            </a:r>
          </a:p>
        </p:txBody>
      </p:sp>
      <p:sp>
        <p:nvSpPr>
          <p:cNvPr id="14361" name="TextBox 59"/>
          <p:cNvSpPr txBox="1">
            <a:spLocks noChangeArrowheads="1"/>
          </p:cNvSpPr>
          <p:nvPr/>
        </p:nvSpPr>
        <p:spPr bwMode="auto">
          <a:xfrm>
            <a:off x="285750" y="2428875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а)</a:t>
            </a:r>
          </a:p>
        </p:txBody>
      </p:sp>
      <p:sp>
        <p:nvSpPr>
          <p:cNvPr id="14362" name="TextBox 61"/>
          <p:cNvSpPr txBox="1">
            <a:spLocks noChangeArrowheads="1"/>
          </p:cNvSpPr>
          <p:nvPr/>
        </p:nvSpPr>
        <p:spPr bwMode="auto">
          <a:xfrm>
            <a:off x="2714625" y="4929188"/>
            <a:ext cx="39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в)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357563" y="5500688"/>
            <a:ext cx="2286000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286375" y="2928938"/>
            <a:ext cx="2643188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>
            <a:off x="7037388" y="3821113"/>
            <a:ext cx="178593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4858544" y="3356769"/>
            <a:ext cx="8572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2929732" y="5928519"/>
            <a:ext cx="8572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5180013" y="5035550"/>
            <a:ext cx="9286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Равнобедренный треугольник 70"/>
          <p:cNvSpPr/>
          <p:nvPr/>
        </p:nvSpPr>
        <p:spPr>
          <a:xfrm>
            <a:off x="4357688" y="5500688"/>
            <a:ext cx="285750" cy="35718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6929438" y="2928938"/>
            <a:ext cx="285750" cy="35718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71" name="Rectangle 1"/>
          <p:cNvSpPr>
            <a:spLocks noChangeArrowheads="1"/>
          </p:cNvSpPr>
          <p:nvPr/>
        </p:nvSpPr>
        <p:spPr bwMode="auto">
          <a:xfrm>
            <a:off x="4786313" y="3500438"/>
            <a:ext cx="500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600" i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72" name="Rectangle 1"/>
          <p:cNvSpPr>
            <a:spLocks noChangeArrowheads="1"/>
          </p:cNvSpPr>
          <p:nvPr/>
        </p:nvSpPr>
        <p:spPr bwMode="auto">
          <a:xfrm>
            <a:off x="2714625" y="6072188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600" i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73" name="Прямоугольник 76"/>
          <p:cNvSpPr>
            <a:spLocks noChangeArrowheads="1"/>
          </p:cNvSpPr>
          <p:nvPr/>
        </p:nvSpPr>
        <p:spPr bwMode="auto">
          <a:xfrm>
            <a:off x="5715000" y="4500563"/>
            <a:ext cx="47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74" name="Прямоугольник 77"/>
          <p:cNvSpPr>
            <a:spLocks noChangeArrowheads="1"/>
          </p:cNvSpPr>
          <p:nvPr/>
        </p:nvSpPr>
        <p:spPr bwMode="auto">
          <a:xfrm>
            <a:off x="8001000" y="4357688"/>
            <a:ext cx="47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0" y="0"/>
            <a:ext cx="243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Поміркуй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Узагальнення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1828800"/>
            <a:ext cx="7086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зміг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Архімед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маючи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точку опори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підняти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Землю?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143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Повернемося до поставленого запитання:</a:t>
            </a:r>
            <a:endParaRPr lang="uk-UA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533400" y="3752850"/>
            <a:ext cx="79295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слів Архімед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b="12222"/>
          <a:stretch>
            <a:fillRect/>
          </a:stretch>
        </p:blipFill>
        <p:spPr>
          <a:xfrm>
            <a:off x="0" y="457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Розминка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Розмістіть склади в такому порядку, </a:t>
            </a:r>
            <a:br>
              <a:rPr lang="uk-UA" sz="3600" dirty="0" smtClean="0"/>
            </a:br>
            <a:r>
              <a:rPr lang="uk-UA" sz="3600" dirty="0" smtClean="0"/>
              <a:t>щоб вийшли назви механічних сил:</a:t>
            </a:r>
          </a:p>
          <a:p>
            <a:r>
              <a:rPr lang="uk-UA" sz="3600" b="1" dirty="0" smtClean="0"/>
              <a:t>Тер   </a:t>
            </a:r>
            <a:r>
              <a:rPr lang="uk-UA" sz="3600" b="1" dirty="0" err="1" smtClean="0"/>
              <a:t>но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Тя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ння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Пруж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тя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жі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сті</a:t>
            </a:r>
            <a:endParaRPr lang="uk-UA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219200"/>
            <a:ext cx="839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Врава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Дешифрувальник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st03.kakprosto.ru/images/article/2012/4/16/1_5254ff23e49685254ff23e49a6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8A"/>
              </a:clrFrom>
              <a:clrTo>
                <a:srgbClr val="FFFF8A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04800" y="4114800"/>
            <a:ext cx="2971800" cy="2186369"/>
          </a:xfrm>
          <a:prstGeom prst="rect">
            <a:avLst/>
          </a:prstGeom>
          <a:noFill/>
        </p:spPr>
      </p:pic>
      <p:pic>
        <p:nvPicPr>
          <p:cNvPr id="1028" name="Picture 4" descr="http://sabaq.kz/wp-content/uploads/2014/04/Sila-uprugo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038600"/>
            <a:ext cx="2838450" cy="2270760"/>
          </a:xfrm>
          <a:prstGeom prst="rect">
            <a:avLst/>
          </a:prstGeom>
          <a:noFill/>
        </p:spPr>
      </p:pic>
      <p:pic>
        <p:nvPicPr>
          <p:cNvPr id="1030" name="Picture 6" descr="http://kzdocs.docdat.com/pars_docs/refs/12/11176/11176_html_197ad871.png"/>
          <p:cNvPicPr>
            <a:picLocks noChangeAspect="1" noChangeArrowheads="1"/>
          </p:cNvPicPr>
          <p:nvPr/>
        </p:nvPicPr>
        <p:blipFill>
          <a:blip r:embed="rId4"/>
          <a:srcRect l="5128" t="3419" r="2564" b="4273"/>
          <a:stretch>
            <a:fillRect/>
          </a:stretch>
        </p:blipFill>
        <p:spPr bwMode="auto">
          <a:xfrm>
            <a:off x="6019800" y="4114800"/>
            <a:ext cx="27432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Сила тяжіння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Сила пружності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Сила тертя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Опрацювати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араграф 34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Дати відповіді на контрольні запитання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на ст.225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1,2)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Підготувати повідомлення</a:t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“Винаходи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Архімеда”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“Важелі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в природі та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техніці”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Підсумки уроку</a:t>
            </a:r>
            <a:endParaRPr lang="uk-UA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295400"/>
            <a:ext cx="853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Інтерактивна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вправа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Пригадай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план уроку»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Пригадайте етапи уроку і те, що цікавого ви на них дізналися?</a:t>
            </a:r>
            <a:endParaRPr lang="uk-UA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Актуалізація опорних знань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295400"/>
            <a:ext cx="76590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Врава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Знайди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аргументи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86000"/>
            <a:ext cx="81612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Твердження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Тертя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приносить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лише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шкоду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4648200"/>
            <a:ext cx="8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600" y="4572000"/>
            <a:ext cx="2047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://thumbs.dreamstime.com/z/ch%C5%82opiec-mundurek-szkolny-152497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246"/>
          <a:stretch>
            <a:fillRect/>
          </a:stretch>
        </p:blipFill>
        <p:spPr bwMode="auto">
          <a:xfrm>
            <a:off x="3657600" y="3886200"/>
            <a:ext cx="1371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Дайте мені точку опори – і я зрушу Землю.</a:t>
            </a:r>
            <a:endParaRPr lang="uk-UA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160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Архімед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743200"/>
            <a:ext cx="487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зміг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Архімед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маючи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точку опори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підняти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Землю?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Архімед з важеле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14600"/>
            <a:ext cx="3794992" cy="373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3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572500" cy="2286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	</a:t>
            </a:r>
            <a:r>
              <a:rPr lang="uk-UA" sz="2400" dirty="0" smtClean="0"/>
              <a:t>Використовуючи різні пристосування, людина з незапам’ятних часів прагнула полегшити свою роботу, пов’язану з переміщенням і підйомом важких предметів.</a:t>
            </a:r>
            <a:br>
              <a:rPr lang="uk-UA" sz="2400" dirty="0" smtClean="0"/>
            </a:br>
            <a:r>
              <a:rPr lang="uk-UA" sz="2400" dirty="0" smtClean="0"/>
              <a:t>	Ще три тисячі років тому при будівництві пірамід в Давньому Єгипті </a:t>
            </a:r>
            <a:r>
              <a:rPr lang="ru-RU" sz="2400" dirty="0" smtClean="0"/>
              <a:t>важкі </a:t>
            </a:r>
            <a:r>
              <a:rPr lang="ru-RU" sz="2400" dirty="0" err="1" smtClean="0"/>
              <a:t>кам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яні</a:t>
            </a:r>
            <a:r>
              <a:rPr lang="uk-UA" sz="2400" dirty="0" smtClean="0"/>
              <a:t> плити пересували і піднімали з допомогою простих механізмів</a:t>
            </a:r>
            <a:r>
              <a:rPr lang="ru-RU" sz="2400" dirty="0" smtClean="0"/>
              <a:t>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352800"/>
            <a:ext cx="43576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G:\картинки к уроку\egyptian_pyramid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352800"/>
            <a:ext cx="4140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28800" y="0"/>
            <a:ext cx="562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Історична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довідка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5750" y="357188"/>
            <a:ext cx="8643938" cy="1071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Прості механізми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пристрої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які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використовують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для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перетворення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сили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9459687" flipV="1">
            <a:off x="2057400" y="1725613"/>
            <a:ext cx="1058863" cy="1984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75" y="2214563"/>
            <a:ext cx="1785938" cy="642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Важіль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7800" y="2209800"/>
            <a:ext cx="3143250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Похила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площина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3117711" flipV="1">
            <a:off x="5875338" y="1736725"/>
            <a:ext cx="1058862" cy="200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3" name="Picture 2" descr="G:\картинки к уроку\1328085951_1234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5563" y="3143250"/>
            <a:ext cx="34305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 descr="G:\картинки к уроку\накл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929188" y="3143250"/>
            <a:ext cx="39385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447800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>
                <a:solidFill>
                  <a:srgbClr val="C00000"/>
                </a:solidFill>
              </a:rPr>
              <a:t>Призначення</a:t>
            </a:r>
            <a:r>
              <a:rPr lang="uk-UA" sz="2800" b="1" dirty="0" smtClean="0">
                <a:solidFill>
                  <a:srgbClr val="C00000"/>
                </a:solidFill>
              </a:rPr>
              <a:t>: отримати виграш в силі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</a:rPr>
              <a:t>Тема уроку. </a:t>
            </a:r>
            <a:r>
              <a:rPr lang="uk-UA" sz="4000" b="1" dirty="0" smtClean="0">
                <a:solidFill>
                  <a:srgbClr val="C00000"/>
                </a:solidFill>
              </a:rPr>
              <a:t>Момент </a:t>
            </a:r>
            <a:r>
              <a:rPr lang="uk-UA" sz="4000" b="1" dirty="0" err="1" smtClean="0">
                <a:solidFill>
                  <a:srgbClr val="C00000"/>
                </a:solidFill>
              </a:rPr>
              <a:t>сили.Важіль</a:t>
            </a:r>
            <a:r>
              <a:rPr lang="uk-UA" sz="4000" b="1" dirty="0" smtClean="0">
                <a:solidFill>
                  <a:srgbClr val="C00000"/>
                </a:solidFill>
              </a:rPr>
              <a:t>.</a:t>
            </a:r>
            <a:r>
              <a:rPr lang="uk-UA" sz="4000" b="1" dirty="0" smtClean="0">
                <a:solidFill>
                  <a:srgbClr val="C00000"/>
                </a:solidFill>
              </a:rPr>
              <a:t/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                   Умова рівноваги важеля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4375" t="5469" r="3125" b="39844"/>
          <a:stretch>
            <a:fillRect/>
          </a:stretch>
        </p:blipFill>
        <p:spPr bwMode="auto">
          <a:xfrm>
            <a:off x="3124200" y="4800600"/>
            <a:ext cx="3429000" cy="16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2438400"/>
            <a:ext cx="868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Очікувані результати:</a:t>
            </a:r>
          </a:p>
          <a:p>
            <a:endParaRPr lang="uk-UA" sz="2400" dirty="0" smtClean="0"/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Ознайомитися  з важелем , його характеристиками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З</a:t>
            </a:r>
            <a:r>
              <a:rPr lang="en-US" sz="2400" dirty="0" smtClean="0"/>
              <a:t>’</a:t>
            </a:r>
            <a:r>
              <a:rPr lang="ru-RU" sz="2400" dirty="0" err="1" smtClean="0"/>
              <a:t>ясувати</a:t>
            </a:r>
            <a:r>
              <a:rPr lang="ru-RU" sz="2400" dirty="0" smtClean="0"/>
              <a:t>  </a:t>
            </a:r>
            <a:r>
              <a:rPr lang="ru-RU" sz="2400" dirty="0" err="1" smtClean="0"/>
              <a:t>умову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рівноваги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важеля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Вивчити</a:t>
            </a:r>
            <a:r>
              <a:rPr lang="ru-RU" sz="2400" dirty="0" smtClean="0"/>
              <a:t> момент </a:t>
            </a:r>
            <a:r>
              <a:rPr lang="ru-RU" sz="2400" dirty="0" err="1" smtClean="0"/>
              <a:t>сили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ртинки к уроку\рычаг.gif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038600" y="2362200"/>
            <a:ext cx="4495800" cy="269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357188" y="214313"/>
            <a:ext cx="8501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ru-RU" sz="2400" dirty="0" err="1" smtClean="0">
                <a:latin typeface="+mj-lt"/>
                <a:ea typeface="+mj-ea"/>
                <a:cs typeface="+mj-cs"/>
              </a:rPr>
              <a:t>Із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життєвого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досвіду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ми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знаємо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що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людині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важко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підняти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вантаж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що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має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велику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масу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. Сила</a:t>
            </a:r>
            <a:r>
              <a:rPr lang="ru-RU" sz="2400" dirty="0">
                <a:latin typeface="+mj-lt"/>
                <a:ea typeface="+mj-ea"/>
                <a:cs typeface="+mj-cs"/>
              </a:rPr>
              <a:t>, </a:t>
            </a:r>
            <a:r>
              <a:rPr lang="ru-RU" sz="2400" smtClean="0">
                <a:latin typeface="+mj-lt"/>
                <a:ea typeface="+mj-ea"/>
                <a:cs typeface="+mj-cs"/>
              </a:rPr>
              <a:t>яку вона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прикладає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недостатня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щоб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подолати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силу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тяжіння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що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діє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на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тіло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. Але,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прикладаючи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ту ж силу,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це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тіло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можна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зрушити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за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допомогою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довгої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палиці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-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важеля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.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2667000"/>
            <a:ext cx="289718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410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Важіль</a:t>
            </a:r>
            <a:r>
              <a:rPr lang="uk-UA" sz="3200" dirty="0" smtClean="0"/>
              <a:t> – це тверде тіло, яке може обертатися</a:t>
            </a:r>
            <a:br>
              <a:rPr lang="uk-UA" sz="3200" dirty="0" smtClean="0"/>
            </a:br>
            <a:r>
              <a:rPr lang="uk-UA" sz="3200" dirty="0" smtClean="0"/>
              <a:t>                  навколо нерухомої осі</a:t>
            </a:r>
            <a:endParaRPr lang="uk-UA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upload.wikimedia.org/wikipedia/commons/4/4b/Ancient_Egyptian_medical_instruments.jpg"/>
          <p:cNvPicPr>
            <a:picLocks noChangeAspect="1" noChangeArrowheads="1"/>
          </p:cNvPicPr>
          <p:nvPr/>
        </p:nvPicPr>
        <p:blipFill>
          <a:blip r:embed="rId2"/>
          <a:srcRect t="2270"/>
          <a:stretch>
            <a:fillRect/>
          </a:stretch>
        </p:blipFill>
        <p:spPr bwMode="auto">
          <a:xfrm>
            <a:off x="5324475" y="152400"/>
            <a:ext cx="3819525" cy="6562725"/>
          </a:xfrm>
          <a:prstGeom prst="rect">
            <a:avLst/>
          </a:prstGeom>
          <a:noFill/>
        </p:spPr>
      </p:pic>
      <p:pic>
        <p:nvPicPr>
          <p:cNvPr id="17414" name="Picture 6" descr="https://upload.wikimedia.org/wikipedia/commons/thumb/7/75/Egypt_dauingevekten.jpg/300px-Egypt_dauingevek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5105400" cy="2978150"/>
          </a:xfrm>
          <a:prstGeom prst="rect">
            <a:avLst/>
          </a:prstGeom>
          <a:noFill/>
        </p:spPr>
      </p:pic>
      <p:pic>
        <p:nvPicPr>
          <p:cNvPr id="17416" name="Picture 8" descr="https://upload.wikimedia.org/wikipedia/commons/thumb/3/3d/Tomb_of_Nakht_(2).jpg/280px-Tomb_of_Nakht_(2).jpg"/>
          <p:cNvPicPr>
            <a:picLocks noChangeAspect="1" noChangeArrowheads="1"/>
          </p:cNvPicPr>
          <p:nvPr/>
        </p:nvPicPr>
        <p:blipFill>
          <a:blip r:embed="rId4"/>
          <a:srcRect t="45652"/>
          <a:stretch>
            <a:fillRect/>
          </a:stretch>
        </p:blipFill>
        <p:spPr bwMode="auto">
          <a:xfrm>
            <a:off x="152400" y="3211286"/>
            <a:ext cx="5105400" cy="364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141SlideId2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23SlideId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20SlideId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23SlideId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20SlideId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397</TotalTime>
  <Words>432</Words>
  <Application>Microsoft Office PowerPoint</Application>
  <PresentationFormat>Екран (4:3)</PresentationFormat>
  <Paragraphs>102</Paragraphs>
  <Slides>21</Slides>
  <Notes>3</Notes>
  <HiddenSlides>0</HiddenSlides>
  <MMClips>1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Batang</vt:lpstr>
      <vt:lpstr>Calibri</vt:lpstr>
      <vt:lpstr>Times New Roman</vt:lpstr>
      <vt:lpstr>Wingdings</vt:lpstr>
      <vt:lpstr>Office Theme</vt:lpstr>
      <vt:lpstr>Формула</vt:lpstr>
      <vt:lpstr>Момент сили.Важіль.  Умова рівноваги важеля</vt:lpstr>
      <vt:lpstr>Розминка</vt:lpstr>
      <vt:lpstr>Актуалізація опорних знань</vt:lpstr>
      <vt:lpstr>Дайте мені точку опори – і я зрушу Землю.</vt:lpstr>
      <vt:lpstr>  Використовуючи різні пристосування, людина з незапам’ятних часів прагнула полегшити свою роботу, пов’язану з переміщенням і підйомом важких предметів.  Ще три тисячі років тому при будівництві пірамід в Давньому Єгипті важкі кам’яні плити пересували і піднімали з допомогою простих механізмів.</vt:lpstr>
      <vt:lpstr>Презентація PowerPoint</vt:lpstr>
      <vt:lpstr>Тема уроку. Момент сили.Важіль.                    Умова рівноваги важеля</vt:lpstr>
      <vt:lpstr>Презентація PowerPoint</vt:lpstr>
      <vt:lpstr>Презентація PowerPoint</vt:lpstr>
      <vt:lpstr>Характеристики важеля</vt:lpstr>
      <vt:lpstr>Презентація PowerPoint</vt:lpstr>
      <vt:lpstr>В 1687 році французький учений П. Вариньон надав йому більш загальної форми, скориставшись поняттям моменту сили.</vt:lpstr>
      <vt:lpstr>Правило моментів</vt:lpstr>
      <vt:lpstr>Презентація PowerPoint</vt:lpstr>
      <vt:lpstr>Название списка</vt:lpstr>
      <vt:lpstr>Название списка</vt:lpstr>
      <vt:lpstr>Название списка</vt:lpstr>
      <vt:lpstr>Узагальнення</vt:lpstr>
      <vt:lpstr>Презентація PowerPoint</vt:lpstr>
      <vt:lpstr>Домашнє завдання</vt:lpstr>
      <vt:lpstr>Підсумки уроку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49</cp:revision>
  <dcterms:created xsi:type="dcterms:W3CDTF">2015-11-06T18:58:15Z</dcterms:created>
  <dcterms:modified xsi:type="dcterms:W3CDTF">2020-04-29T11:27:10Z</dcterms:modified>
</cp:coreProperties>
</file>