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6"/>
  </p:notesMasterIdLst>
  <p:sldIdLst>
    <p:sldId id="256" r:id="rId2"/>
    <p:sldId id="333" r:id="rId3"/>
    <p:sldId id="300" r:id="rId4"/>
    <p:sldId id="288" r:id="rId5"/>
    <p:sldId id="298" r:id="rId6"/>
    <p:sldId id="299" r:id="rId7"/>
    <p:sldId id="292" r:id="rId8"/>
    <p:sldId id="294" r:id="rId9"/>
    <p:sldId id="295" r:id="rId10"/>
    <p:sldId id="301" r:id="rId11"/>
    <p:sldId id="306" r:id="rId12"/>
    <p:sldId id="308" r:id="rId13"/>
    <p:sldId id="317" r:id="rId14"/>
    <p:sldId id="318" r:id="rId15"/>
    <p:sldId id="320" r:id="rId16"/>
    <p:sldId id="319" r:id="rId17"/>
    <p:sldId id="316" r:id="rId18"/>
    <p:sldId id="322" r:id="rId19"/>
    <p:sldId id="326" r:id="rId20"/>
    <p:sldId id="328" r:id="rId21"/>
    <p:sldId id="330" r:id="rId22"/>
    <p:sldId id="329" r:id="rId23"/>
    <p:sldId id="314" r:id="rId24"/>
    <p:sldId id="334" r:id="rId25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  <a:srgbClr val="000000"/>
    <a:srgbClr val="339933"/>
    <a:srgbClr val="FF9900"/>
    <a:srgbClr val="F9E3A5"/>
    <a:srgbClr val="FFFFEB"/>
    <a:srgbClr val="F3F3F3"/>
    <a:srgbClr val="F90101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22" autoAdjust="0"/>
    <p:restoredTop sz="94660" autoAdjust="0"/>
  </p:normalViewPr>
  <p:slideViewPr>
    <p:cSldViewPr>
      <p:cViewPr varScale="1">
        <p:scale>
          <a:sx n="36" d="100"/>
          <a:sy n="36" d="100"/>
        </p:scale>
        <p:origin x="684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ng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6619B0D-A260-4CC7-881B-41D6FD449F0D}" type="datetimeFigureOut">
              <a:rPr lang="ru-RU"/>
              <a:pPr>
                <a:defRPr/>
              </a:pPr>
              <a:t>01.04.2021</a:t>
            </a:fld>
            <a:endParaRPr lang="ru-RU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48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8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CB6475C3-7A38-43D2-97ED-30618FCFE4AF}" type="slidenum">
              <a:rPr lang="ru-RU"/>
              <a:pPr>
                <a:defRPr/>
              </a:pPr>
              <a:t>‹№›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1510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pattFill prst="pct5">
          <a:fgClr>
            <a:srgbClr val="F9E3A5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7"/>
          <p:cNvSpPr>
            <a:spLocks noChangeArrowheads="1"/>
          </p:cNvSpPr>
          <p:nvPr/>
        </p:nvSpPr>
        <p:spPr bwMode="ltGray">
          <a:xfrm>
            <a:off x="-1588" y="5157788"/>
            <a:ext cx="9145588" cy="1708150"/>
          </a:xfrm>
          <a:prstGeom prst="rect">
            <a:avLst/>
          </a:prstGeom>
          <a:solidFill>
            <a:srgbClr val="FFFFE5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5" name="Rectangle 19"/>
          <p:cNvSpPr>
            <a:spLocks noChangeArrowheads="1"/>
          </p:cNvSpPr>
          <p:nvPr/>
        </p:nvSpPr>
        <p:spPr bwMode="ltGray">
          <a:xfrm>
            <a:off x="1270000" y="4933950"/>
            <a:ext cx="7874000" cy="223838"/>
          </a:xfrm>
          <a:prstGeom prst="rect">
            <a:avLst/>
          </a:prstGeom>
          <a:solidFill>
            <a:srgbClr val="339966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" name="Rectangle 20"/>
          <p:cNvSpPr>
            <a:spLocks noChangeArrowheads="1"/>
          </p:cNvSpPr>
          <p:nvPr/>
        </p:nvSpPr>
        <p:spPr bwMode="gray">
          <a:xfrm>
            <a:off x="3175" y="4935538"/>
            <a:ext cx="1282700" cy="222250"/>
          </a:xfrm>
          <a:prstGeom prst="rect">
            <a:avLst/>
          </a:prstGeom>
          <a:solidFill>
            <a:srgbClr val="F3C43F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7" name="Rectangle 24"/>
          <p:cNvSpPr>
            <a:spLocks noChangeArrowheads="1"/>
          </p:cNvSpPr>
          <p:nvPr userDrawn="1"/>
        </p:nvSpPr>
        <p:spPr bwMode="invGray">
          <a:xfrm flipH="1">
            <a:off x="8221663" y="0"/>
            <a:ext cx="136525" cy="928688"/>
          </a:xfrm>
          <a:prstGeom prst="rect">
            <a:avLst/>
          </a:prstGeom>
          <a:solidFill>
            <a:srgbClr val="F3C43F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8" name="Rectangle 25"/>
          <p:cNvSpPr>
            <a:spLocks noChangeArrowheads="1"/>
          </p:cNvSpPr>
          <p:nvPr/>
        </p:nvSpPr>
        <p:spPr bwMode="invGray">
          <a:xfrm>
            <a:off x="250825" y="260350"/>
            <a:ext cx="8569325" cy="4392613"/>
          </a:xfrm>
          <a:prstGeom prst="rect">
            <a:avLst/>
          </a:prstGeom>
          <a:noFill/>
          <a:ln w="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9" name="Rectangle 26"/>
          <p:cNvSpPr>
            <a:spLocks noChangeArrowheads="1"/>
          </p:cNvSpPr>
          <p:nvPr/>
        </p:nvSpPr>
        <p:spPr bwMode="invGray">
          <a:xfrm>
            <a:off x="7775575" y="908050"/>
            <a:ext cx="1368425" cy="1439863"/>
          </a:xfrm>
          <a:prstGeom prst="rect">
            <a:avLst/>
          </a:prstGeom>
          <a:noFill/>
          <a:ln w="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pic>
        <p:nvPicPr>
          <p:cNvPr id="10" name="Рисунок 15" descr="occupations_bike_repair_s.gif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7735888" y="928688"/>
            <a:ext cx="14287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Рисунок 16" descr="science_machines.gif"/>
          <p:cNvPicPr>
            <a:picLocks noChangeAspect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285750" y="4000500"/>
            <a:ext cx="3914775" cy="2200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black">
          <a:xfrm>
            <a:off x="1752600" y="3733800"/>
            <a:ext cx="6019800" cy="381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/>
            </a:lvl1pPr>
          </a:lstStyle>
          <a:p>
            <a:r>
              <a:rPr lang="ru-RU" altLang="zh-CN" smtClean="0"/>
              <a:t>Образец подзаголовка</a:t>
            </a:r>
            <a:endParaRPr lang="zh-CN" altLang="en-US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239000" cy="1524000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ru-RU" altLang="zh-CN" smtClean="0"/>
              <a:t>Образец заголовка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8475" y="233363"/>
            <a:ext cx="2130425" cy="62769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33363"/>
            <a:ext cx="6238875" cy="62769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62063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62063"/>
            <a:ext cx="4038600" cy="52482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381000" y="6505575"/>
            <a:ext cx="25146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www.wondershare.com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7010400" y="6477000"/>
            <a:ext cx="1828800" cy="227013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/>
              <a:t>Company Name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9" name="Rectangle 15"/>
          <p:cNvSpPr>
            <a:spLocks noChangeArrowheads="1"/>
          </p:cNvSpPr>
          <p:nvPr/>
        </p:nvSpPr>
        <p:spPr bwMode="ltGray">
          <a:xfrm>
            <a:off x="0" y="981075"/>
            <a:ext cx="250825" cy="5891213"/>
          </a:xfrm>
          <a:prstGeom prst="rect">
            <a:avLst/>
          </a:prstGeom>
          <a:solidFill>
            <a:srgbClr val="339966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0" name="Rectangle 16"/>
          <p:cNvSpPr>
            <a:spLocks noChangeArrowheads="1"/>
          </p:cNvSpPr>
          <p:nvPr/>
        </p:nvSpPr>
        <p:spPr bwMode="ltGray">
          <a:xfrm>
            <a:off x="0" y="0"/>
            <a:ext cx="1403350" cy="1247775"/>
          </a:xfrm>
          <a:prstGeom prst="rect">
            <a:avLst/>
          </a:prstGeom>
          <a:solidFill>
            <a:srgbClr val="F3C43F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2" name="Rectangle 18"/>
          <p:cNvSpPr>
            <a:spLocks noChangeArrowheads="1"/>
          </p:cNvSpPr>
          <p:nvPr/>
        </p:nvSpPr>
        <p:spPr bwMode="invGray">
          <a:xfrm>
            <a:off x="8820150" y="0"/>
            <a:ext cx="73025" cy="765175"/>
          </a:xfrm>
          <a:prstGeom prst="rect">
            <a:avLst/>
          </a:prstGeom>
          <a:solidFill>
            <a:srgbClr val="FFCC00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white">
          <a:xfrm>
            <a:off x="179388" y="134938"/>
            <a:ext cx="8785225" cy="773112"/>
          </a:xfrm>
          <a:prstGeom prst="rect">
            <a:avLst/>
          </a:prstGeom>
          <a:noFill/>
          <a:ln w="0" algn="ctr">
            <a:solidFill>
              <a:srgbClr val="FF99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1044" name="Line 20"/>
          <p:cNvSpPr>
            <a:spLocks noChangeShapeType="1"/>
          </p:cNvSpPr>
          <p:nvPr/>
        </p:nvSpPr>
        <p:spPr bwMode="auto">
          <a:xfrm>
            <a:off x="468313" y="6481763"/>
            <a:ext cx="8424862" cy="0"/>
          </a:xfrm>
          <a:prstGeom prst="line">
            <a:avLst/>
          </a:prstGeom>
          <a:noFill/>
          <a:ln w="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262063"/>
            <a:ext cx="8229600" cy="524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invGray">
          <a:xfrm>
            <a:off x="1187450" y="908050"/>
            <a:ext cx="7956550" cy="144463"/>
          </a:xfrm>
          <a:prstGeom prst="rect">
            <a:avLst/>
          </a:prstGeom>
          <a:solidFill>
            <a:srgbClr val="FFCC00"/>
          </a:solidFill>
          <a:ln w="0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/>
          </a:p>
        </p:txBody>
      </p:sp>
      <p:sp>
        <p:nvSpPr>
          <p:cNvPr id="6153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1547813" y="233363"/>
            <a:ext cx="7431087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  <p:sldLayoutId id="2147483762" r:id="rId4"/>
    <p:sldLayoutId id="2147483763" r:id="rId5"/>
    <p:sldLayoutId id="2147483764" r:id="rId6"/>
    <p:sldLayoutId id="2147483765" r:id="rId7"/>
    <p:sldLayoutId id="2147483766" r:id="rId8"/>
    <p:sldLayoutId id="2147483767" r:id="rId9"/>
    <p:sldLayoutId id="2147483768" r:id="rId10"/>
    <p:sldLayoutId id="2147483769" r:id="rId11"/>
  </p:sldLayoutIdLst>
  <p:hf sldNum="0"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rgbClr val="000000"/>
          </a:solidFill>
          <a:latin typeface="Verdan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v"/>
        <a:defRPr sz="2800">
          <a:solidFill>
            <a:srgbClr val="339933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F3C43F"/>
        </a:buClr>
        <a:buFont typeface="Wingdings" pitchFamily="2" charset="2"/>
        <a:buChar char="§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gif"/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gi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6.gi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oleObject" Target="../embeddings/oleObject4.bin"/><Relationship Id="rId7" Type="http://schemas.openxmlformats.org/officeDocument/2006/relationships/image" Target="../media/image14.png"/><Relationship Id="rId12" Type="http://schemas.openxmlformats.org/officeDocument/2006/relationships/image" Target="../media/image19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6.bin"/><Relationship Id="rId11" Type="http://schemas.openxmlformats.org/officeDocument/2006/relationships/image" Target="../media/image18.png"/><Relationship Id="rId5" Type="http://schemas.openxmlformats.org/officeDocument/2006/relationships/oleObject" Target="../embeddings/oleObject5.bin"/><Relationship Id="rId10" Type="http://schemas.openxmlformats.org/officeDocument/2006/relationships/image" Target="../media/image17.png"/><Relationship Id="rId4" Type="http://schemas.openxmlformats.org/officeDocument/2006/relationships/image" Target="../media/image3.png"/><Relationship Id="rId9" Type="http://schemas.openxmlformats.org/officeDocument/2006/relationships/image" Target="../media/image1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21.jpeg"/><Relationship Id="rId4" Type="http://schemas.openxmlformats.org/officeDocument/2006/relationships/image" Target="../media/image20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WordArt 4"/>
          <p:cNvSpPr>
            <a:spLocks noChangeArrowheads="1" noChangeShapeType="1" noTextEdit="1"/>
          </p:cNvSpPr>
          <p:nvPr/>
        </p:nvSpPr>
        <p:spPr bwMode="gray">
          <a:xfrm>
            <a:off x="611188" y="2276474"/>
            <a:ext cx="7461274" cy="136684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err="1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Механічна</a:t>
            </a:r>
            <a:r>
              <a:rPr lang="ru-RU" sz="6000" b="1" kern="10" dirty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 </a:t>
            </a:r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 робота</a:t>
            </a:r>
          </a:p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та </a:t>
            </a:r>
            <a:r>
              <a:rPr lang="ru-RU" sz="60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потужність</a:t>
            </a:r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. </a:t>
            </a:r>
          </a:p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0704.2021</a:t>
            </a:r>
          </a:p>
        </p:txBody>
      </p:sp>
      <p:sp>
        <p:nvSpPr>
          <p:cNvPr id="5" name="WordArt 4"/>
          <p:cNvSpPr>
            <a:spLocks noChangeArrowheads="1" noChangeShapeType="1" noTextEdit="1"/>
          </p:cNvSpPr>
          <p:nvPr/>
        </p:nvSpPr>
        <p:spPr bwMode="gray">
          <a:xfrm>
            <a:off x="2411760" y="764704"/>
            <a:ext cx="3384376" cy="810913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7  </a:t>
            </a:r>
            <a:r>
              <a:rPr lang="ru-RU" sz="60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клас</a:t>
            </a:r>
            <a:r>
              <a:rPr lang="ru-RU" sz="6000" b="1" kern="10" dirty="0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 </a:t>
            </a:r>
            <a:r>
              <a:rPr lang="ru-RU" sz="6000" b="1" kern="10" dirty="0" err="1" smtClean="0">
                <a:ln w="28575">
                  <a:solidFill>
                    <a:schemeClr val="bg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155C15"/>
                    </a:gs>
                    <a:gs pos="50000">
                      <a:srgbClr val="238623"/>
                    </a:gs>
                    <a:gs pos="100000">
                      <a:srgbClr val="2BA12B"/>
                    </a:gs>
                  </a:gsLst>
                  <a:lin ang="2700000" scaled="1"/>
                </a:gradFill>
                <a:effectLst>
                  <a:outerShdw dist="38100" dir="18900000" algn="bl" rotWithShape="0">
                    <a:srgbClr val="000000">
                      <a:alpha val="39998"/>
                    </a:srgbClr>
                  </a:outerShdw>
                </a:effectLst>
                <a:latin typeface="Verdana"/>
              </a:rPr>
              <a:t>фізика</a:t>
            </a:r>
            <a:endParaRPr lang="ru-RU" sz="6000" b="1" kern="10" dirty="0" smtClean="0">
              <a:ln w="28575">
                <a:solidFill>
                  <a:schemeClr val="bg1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155C15"/>
                  </a:gs>
                  <a:gs pos="50000">
                    <a:srgbClr val="238623"/>
                  </a:gs>
                  <a:gs pos="100000">
                    <a:srgbClr val="2BA12B"/>
                  </a:gs>
                </a:gsLst>
                <a:lin ang="2700000" scaled="1"/>
              </a:gradFill>
              <a:effectLst>
                <a:outerShdw dist="38100" dir="18900000" algn="bl" rotWithShape="0">
                  <a:srgbClr val="000000">
                    <a:alpha val="39998"/>
                  </a:srgbClr>
                </a:outerShdw>
              </a:effectLst>
              <a:latin typeface="Verdan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792961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”</a:t>
            </a:r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Анкета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”</a:t>
            </a:r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фізичної величини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34" y="128586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Назва ФВ</a:t>
            </a:r>
            <a:endParaRPr lang="ru-RU" sz="2400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00034" y="235743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Позначення ФВ</a:t>
            </a:r>
            <a:endParaRPr lang="ru-RU" sz="2400" b="1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71472" y="342900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Одиниця вимірювання</a:t>
            </a:r>
            <a:endParaRPr lang="ru-RU" sz="2400" b="1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71472" y="450057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Формула</a:t>
            </a:r>
            <a:endParaRPr lang="ru-RU" sz="2400" b="1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71472" y="557214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Фізичний зміст</a:t>
            </a:r>
            <a:endParaRPr lang="ru-RU" sz="2400" b="1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929190" y="128586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000"/>
                </a:solidFill>
              </a:rPr>
              <a:t>робота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929190" y="235743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А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929190" y="342900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Дж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929190" y="450057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>
                <a:solidFill>
                  <a:srgbClr val="FFC000"/>
                </a:solidFill>
              </a:rPr>
              <a:t>F*S=A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929190" y="557214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000"/>
                </a:solidFill>
              </a:rPr>
              <a:t>характеристика дії сили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643306" y="1571612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643306" y="2643182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43306" y="3714752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43306" y="4857760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43306" y="5786454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0" y="1285875"/>
            <a:ext cx="7615238" cy="4840288"/>
          </a:xfrm>
        </p:spPr>
        <p:txBody>
          <a:bodyPr/>
          <a:lstStyle/>
          <a:p>
            <a:pPr lvl="0">
              <a:buFont typeface="Wingdings" pitchFamily="2" charset="2"/>
              <a:buChar char="v"/>
            </a:pPr>
            <a:endParaRPr lang="en-US" sz="2400" dirty="0" smtClean="0">
              <a:solidFill>
                <a:srgbClr val="000000"/>
              </a:solidFill>
            </a:endParaRPr>
          </a:p>
          <a:p>
            <a:pPr lvl="0">
              <a:buClrTx/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0000"/>
                </a:solidFill>
              </a:rPr>
              <a:t>Книжка лежить на столі</a:t>
            </a:r>
            <a:r>
              <a:rPr lang="ru-RU" sz="24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buClrTx/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</a:rPr>
              <a:t>Спортсмен </a:t>
            </a:r>
            <a:r>
              <a:rPr lang="ru-RU" sz="2400" dirty="0" err="1" smtClean="0">
                <a:solidFill>
                  <a:srgbClr val="000000"/>
                </a:solidFill>
              </a:rPr>
              <a:t>з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трампліну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стрибнув</a:t>
            </a:r>
            <a:r>
              <a:rPr lang="ru-RU" sz="2400" dirty="0" smtClean="0">
                <a:solidFill>
                  <a:srgbClr val="000000"/>
                </a:solidFill>
              </a:rPr>
              <a:t> у воду.</a:t>
            </a:r>
          </a:p>
          <a:p>
            <a:pPr lvl="0">
              <a:buClrTx/>
              <a:buFont typeface="Wingdings" pitchFamily="2" charset="2"/>
              <a:buChar char="v"/>
            </a:pPr>
            <a:r>
              <a:rPr lang="ru-RU" sz="2400" dirty="0" err="1" smtClean="0">
                <a:solidFill>
                  <a:srgbClr val="000000"/>
                </a:solidFill>
              </a:rPr>
              <a:t>Крижинка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рухається</a:t>
            </a:r>
            <a:r>
              <a:rPr lang="ru-RU" sz="2400" dirty="0" smtClean="0">
                <a:solidFill>
                  <a:srgbClr val="000000"/>
                </a:solidFill>
              </a:rPr>
              <a:t> по </a:t>
            </a:r>
            <a:r>
              <a:rPr lang="ru-RU" sz="2400" dirty="0" err="1" smtClean="0">
                <a:solidFill>
                  <a:srgbClr val="000000"/>
                </a:solidFill>
              </a:rPr>
              <a:t>гладкій</a:t>
            </a:r>
            <a:r>
              <a:rPr lang="ru-RU" sz="2400" dirty="0" smtClean="0">
                <a:solidFill>
                  <a:srgbClr val="000000"/>
                </a:solidFill>
              </a:rPr>
              <a:t>     </a:t>
            </a:r>
            <a:r>
              <a:rPr lang="ru-RU" sz="2400" dirty="0" err="1" smtClean="0">
                <a:solidFill>
                  <a:srgbClr val="000000"/>
                </a:solidFill>
              </a:rPr>
              <a:t>горизонтальній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поверхні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льоду</a:t>
            </a:r>
            <a:r>
              <a:rPr lang="ru-RU" sz="24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buClrTx/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</a:rPr>
              <a:t>Трактор </a:t>
            </a:r>
            <a:r>
              <a:rPr lang="ru-RU" sz="2400" dirty="0" err="1" smtClean="0">
                <a:solidFill>
                  <a:srgbClr val="000000"/>
                </a:solidFill>
              </a:rPr>
              <a:t>тягне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причіп</a:t>
            </a:r>
            <a:r>
              <a:rPr lang="ru-RU" sz="24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buClrTx/>
              <a:buFont typeface="Wingdings" pitchFamily="2" charset="2"/>
              <a:buChar char="v"/>
            </a:pPr>
            <a:r>
              <a:rPr lang="uk-UA" sz="2400" dirty="0" smtClean="0">
                <a:solidFill>
                  <a:srgbClr val="000000"/>
                </a:solidFill>
              </a:rPr>
              <a:t>М</a:t>
            </a:r>
            <a:r>
              <a:rPr lang="en-US" sz="2400" dirty="0" smtClean="0">
                <a:solidFill>
                  <a:srgbClr val="000000"/>
                </a:solidFill>
              </a:rPr>
              <a:t>’</a:t>
            </a:r>
            <a:r>
              <a:rPr lang="uk-UA" sz="2400" dirty="0" err="1" smtClean="0">
                <a:solidFill>
                  <a:srgbClr val="000000"/>
                </a:solidFill>
              </a:rPr>
              <a:t>яч</a:t>
            </a:r>
            <a:r>
              <a:rPr lang="uk-UA" sz="2400" dirty="0" smtClean="0">
                <a:solidFill>
                  <a:srgbClr val="000000"/>
                </a:solidFill>
              </a:rPr>
              <a:t> кинули вгору</a:t>
            </a:r>
            <a:r>
              <a:rPr lang="ru-RU" sz="2400" dirty="0" smtClean="0">
                <a:solidFill>
                  <a:srgbClr val="000000"/>
                </a:solidFill>
              </a:rPr>
              <a:t>.</a:t>
            </a:r>
          </a:p>
          <a:p>
            <a:pPr lvl="0">
              <a:buClrTx/>
              <a:buFont typeface="Wingdings" pitchFamily="2" charset="2"/>
              <a:buChar char="v"/>
            </a:pPr>
            <a:r>
              <a:rPr lang="ru-RU" sz="2400" dirty="0" smtClean="0">
                <a:solidFill>
                  <a:srgbClr val="000000"/>
                </a:solidFill>
              </a:rPr>
              <a:t>Людина </a:t>
            </a:r>
            <a:r>
              <a:rPr lang="ru-RU" sz="2400" dirty="0" err="1" smtClean="0">
                <a:solidFill>
                  <a:srgbClr val="000000"/>
                </a:solidFill>
              </a:rPr>
              <a:t>піднімається</a:t>
            </a:r>
            <a:r>
              <a:rPr lang="ru-RU" sz="2400" dirty="0" smtClean="0">
                <a:solidFill>
                  <a:srgbClr val="000000"/>
                </a:solidFill>
              </a:rPr>
              <a:t> по сходах.</a:t>
            </a:r>
          </a:p>
          <a:p>
            <a:pPr lvl="0">
              <a:buClrTx/>
              <a:buFont typeface="Wingdings" pitchFamily="2" charset="2"/>
              <a:buChar char="v"/>
            </a:pPr>
            <a:r>
              <a:rPr lang="uk-UA" sz="2400" dirty="0" err="1" smtClean="0">
                <a:solidFill>
                  <a:srgbClr val="000000"/>
                </a:solidFill>
              </a:rPr>
              <a:t>Підвишене</a:t>
            </a:r>
            <a:r>
              <a:rPr lang="uk-UA" sz="2400" dirty="0" smtClean="0">
                <a:solidFill>
                  <a:srgbClr val="000000"/>
                </a:solidFill>
              </a:rPr>
              <a:t> до нитки тіло перебуває в рівновазі. </a:t>
            </a:r>
            <a:endParaRPr lang="ru-RU" sz="2400" dirty="0" smtClean="0">
              <a:solidFill>
                <a:srgbClr val="000000"/>
              </a:solidFill>
            </a:endParaRPr>
          </a:p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142844" y="0"/>
            <a:ext cx="8501121" cy="135421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У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якому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випадку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виконують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механічну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роботу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?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109570" name="Picture 2" descr="D:\ТОРРЕНТ\винни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6143644"/>
            <a:ext cx="314325" cy="3429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2067711" y="-1784628"/>
            <a:ext cx="3008313" cy="2398588"/>
          </a:xfrm>
        </p:spPr>
        <p:txBody>
          <a:bodyPr/>
          <a:lstStyle/>
          <a:p>
            <a:r>
              <a:rPr lang="ru-RU" sz="3600" dirty="0" smtClean="0"/>
              <a:t>Задача</a:t>
            </a:r>
            <a:endParaRPr lang="ru-RU" sz="3600" dirty="0"/>
          </a:p>
        </p:txBody>
      </p:sp>
      <p:sp>
        <p:nvSpPr>
          <p:cNvPr id="7" name="Содержимое 6"/>
          <p:cNvSpPr>
            <a:spLocks noGrp="1"/>
          </p:cNvSpPr>
          <p:nvPr>
            <p:ph idx="1"/>
          </p:nvPr>
        </p:nvSpPr>
        <p:spPr>
          <a:xfrm>
            <a:off x="3929058" y="857232"/>
            <a:ext cx="5214942" cy="5268931"/>
          </a:xfrm>
        </p:spPr>
        <p:txBody>
          <a:bodyPr/>
          <a:lstStyle/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Дано:</a:t>
            </a:r>
            <a:endParaRPr lang="ru-RU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m=200 </a:t>
            </a:r>
            <a:r>
              <a:rPr lang="uk-UA" sz="2400" dirty="0" smtClean="0">
                <a:solidFill>
                  <a:srgbClr val="000000"/>
                </a:solidFill>
              </a:rPr>
              <a:t>кг</a:t>
            </a:r>
            <a:r>
              <a:rPr lang="en-US" sz="2400" dirty="0" smtClean="0">
                <a:solidFill>
                  <a:srgbClr val="000000"/>
                </a:solidFill>
              </a:rPr>
              <a:t>       </a:t>
            </a:r>
            <a:r>
              <a:rPr lang="uk-UA" sz="2400" dirty="0" smtClean="0">
                <a:solidFill>
                  <a:srgbClr val="000000"/>
                </a:solidFill>
              </a:rPr>
              <a:t>А=</a:t>
            </a:r>
            <a:r>
              <a:rPr lang="en-US" sz="2400" dirty="0" smtClean="0">
                <a:solidFill>
                  <a:srgbClr val="000000"/>
                </a:solidFill>
              </a:rPr>
              <a:t>-F*S</a:t>
            </a:r>
            <a:r>
              <a:rPr lang="uk-UA" sz="2400" dirty="0" smtClean="0">
                <a:solidFill>
                  <a:srgbClr val="000000"/>
                </a:solidFill>
              </a:rPr>
              <a:t>,</a:t>
            </a:r>
            <a:endParaRPr lang="ru-RU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h=1</a:t>
            </a:r>
            <a:r>
              <a:rPr lang="uk-UA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000000"/>
                </a:solidFill>
              </a:rPr>
              <a:t>5 </a:t>
            </a:r>
            <a:r>
              <a:rPr lang="uk-UA" sz="2400" dirty="0" smtClean="0">
                <a:solidFill>
                  <a:srgbClr val="000000"/>
                </a:solidFill>
              </a:rPr>
              <a:t>м           </a:t>
            </a:r>
            <a:r>
              <a:rPr lang="uk-UA" sz="2400" dirty="0" err="1" smtClean="0">
                <a:solidFill>
                  <a:srgbClr val="000000"/>
                </a:solidFill>
              </a:rPr>
              <a:t>т.як</a:t>
            </a:r>
            <a:r>
              <a:rPr lang="uk-UA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F     S</a:t>
            </a:r>
            <a:endParaRPr lang="ru-RU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</a:t>
            </a:r>
            <a:r>
              <a:rPr lang="en-US" sz="2400" dirty="0" smtClean="0">
                <a:solidFill>
                  <a:srgbClr val="000000"/>
                </a:solidFill>
              </a:rPr>
              <a:t>g</a:t>
            </a:r>
            <a:r>
              <a:rPr lang="uk-UA" sz="2400" dirty="0" smtClean="0">
                <a:solidFill>
                  <a:srgbClr val="000000"/>
                </a:solidFill>
              </a:rPr>
              <a:t>=10Н/кг</a:t>
            </a:r>
            <a:r>
              <a:rPr lang="en-US" sz="2400" dirty="0" smtClean="0">
                <a:solidFill>
                  <a:srgbClr val="000000"/>
                </a:solidFill>
              </a:rPr>
              <a:t>         F=mg</a:t>
            </a:r>
            <a:r>
              <a:rPr lang="uk-UA" sz="2400" dirty="0" smtClean="0">
                <a:solidFill>
                  <a:srgbClr val="000000"/>
                </a:solidFill>
              </a:rPr>
              <a:t>,</a:t>
            </a:r>
            <a:r>
              <a:rPr lang="en-US" sz="2400" dirty="0" smtClean="0">
                <a:solidFill>
                  <a:srgbClr val="000000"/>
                </a:solidFill>
              </a:rPr>
              <a:t> S=h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                            A=</a:t>
            </a:r>
            <a:r>
              <a:rPr lang="en-US" sz="2400" dirty="0" err="1" smtClean="0">
                <a:solidFill>
                  <a:srgbClr val="000000"/>
                </a:solidFill>
              </a:rPr>
              <a:t>mgh</a:t>
            </a:r>
            <a:r>
              <a:rPr lang="en-US" sz="2400" dirty="0" smtClean="0">
                <a:solidFill>
                  <a:srgbClr val="000000"/>
                </a:solidFill>
              </a:rPr>
              <a:t>  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А-</a:t>
            </a:r>
            <a:r>
              <a:rPr lang="en-US" sz="2400" dirty="0" smtClean="0">
                <a:solidFill>
                  <a:srgbClr val="000000"/>
                </a:solidFill>
              </a:rPr>
              <a:t>?              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[A]=</a:t>
            </a:r>
            <a:r>
              <a:rPr lang="uk-UA" sz="2400" dirty="0" smtClean="0">
                <a:solidFill>
                  <a:srgbClr val="000000"/>
                </a:solidFill>
              </a:rPr>
              <a:t>кг*Н/кг*</a:t>
            </a:r>
            <a:r>
              <a:rPr lang="uk-UA" sz="2400" dirty="0" err="1" smtClean="0">
                <a:solidFill>
                  <a:srgbClr val="000000"/>
                </a:solidFill>
              </a:rPr>
              <a:t>м=Н</a:t>
            </a:r>
            <a:r>
              <a:rPr lang="uk-UA" sz="2400" dirty="0" smtClean="0">
                <a:solidFill>
                  <a:srgbClr val="000000"/>
                </a:solidFill>
              </a:rPr>
              <a:t>*</a:t>
            </a:r>
            <a:r>
              <a:rPr lang="uk-UA" sz="2400" dirty="0" err="1" smtClean="0">
                <a:solidFill>
                  <a:srgbClr val="000000"/>
                </a:solidFill>
              </a:rPr>
              <a:t>м=Дж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А =200*10*1,5=3000Дж=3кДж</a:t>
            </a:r>
          </a:p>
          <a:p>
            <a:pPr>
              <a:buNone/>
            </a:pP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Відповідь: 3 кДж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 </a:t>
            </a:r>
            <a:endParaRPr lang="ru-RU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8" name="Текст 7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114668" cy="4691063"/>
          </a:xfrm>
        </p:spPr>
        <p:txBody>
          <a:bodyPr/>
          <a:lstStyle/>
          <a:p>
            <a:r>
              <a:rPr lang="ru-RU" sz="2400" dirty="0" smtClean="0">
                <a:solidFill>
                  <a:srgbClr val="000000"/>
                </a:solidFill>
              </a:rPr>
              <a:t>Яку роботу треба </a:t>
            </a:r>
            <a:r>
              <a:rPr lang="uk-UA" sz="2400" dirty="0" err="1" smtClean="0">
                <a:solidFill>
                  <a:srgbClr val="000000"/>
                </a:solidFill>
              </a:rPr>
              <a:t>викона</a:t>
            </a:r>
            <a:r>
              <a:rPr lang="ru-RU" sz="2400" dirty="0" err="1" smtClean="0">
                <a:solidFill>
                  <a:srgbClr val="000000"/>
                </a:solidFill>
              </a:rPr>
              <a:t>ти</a:t>
            </a:r>
            <a:r>
              <a:rPr lang="ru-RU" sz="2400" dirty="0" smtClean="0">
                <a:solidFill>
                  <a:srgbClr val="000000"/>
                </a:solidFill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</a:rPr>
              <a:t>щоб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вийняти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з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ями</a:t>
            </a:r>
            <a:r>
              <a:rPr lang="ru-RU" sz="2400" dirty="0" smtClean="0">
                <a:solidFill>
                  <a:srgbClr val="000000"/>
                </a:solidFill>
              </a:rPr>
              <a:t> грунт </a:t>
            </a:r>
            <a:r>
              <a:rPr lang="ru-RU" sz="2400" dirty="0" err="1" smtClean="0">
                <a:solidFill>
                  <a:srgbClr val="000000"/>
                </a:solidFill>
              </a:rPr>
              <a:t>масою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r>
              <a:rPr lang="ru-RU" sz="2400" dirty="0" smtClean="0">
                <a:solidFill>
                  <a:srgbClr val="000000"/>
                </a:solidFill>
              </a:rPr>
              <a:t>200 кг при </a:t>
            </a:r>
            <a:r>
              <a:rPr lang="ru-RU" sz="2400" dirty="0" err="1" smtClean="0">
                <a:solidFill>
                  <a:srgbClr val="000000"/>
                </a:solidFill>
              </a:rPr>
              <a:t>глибині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ями</a:t>
            </a:r>
            <a:r>
              <a:rPr lang="ru-RU" sz="2400" dirty="0" smtClean="0">
                <a:solidFill>
                  <a:srgbClr val="000000"/>
                </a:solidFill>
              </a:rPr>
              <a:t> 1,5 м.</a:t>
            </a:r>
          </a:p>
          <a:p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 rot="5400000">
            <a:off x="5072066" y="2143116"/>
            <a:ext cx="1857388" cy="1588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3929058" y="2857496"/>
            <a:ext cx="2071702" cy="1588"/>
          </a:xfrm>
          <a:prstGeom prst="line">
            <a:avLst/>
          </a:prstGeom>
          <a:ln w="127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7464445" y="1964521"/>
            <a:ext cx="357984" cy="794"/>
          </a:xfrm>
          <a:prstGeom prst="straightConnector1">
            <a:avLst/>
          </a:prstGeom>
          <a:ln w="22225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 rot="5400000" flipH="1" flipV="1">
            <a:off x="7715272" y="1928802"/>
            <a:ext cx="285752" cy="1588"/>
          </a:xfrm>
          <a:prstGeom prst="straightConnector1">
            <a:avLst/>
          </a:prstGeom>
          <a:ln w="254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pic>
        <p:nvPicPr>
          <p:cNvPr id="6" name="Picture 2" descr="06c-i1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tretch>
            <a:fillRect/>
          </a:stretch>
        </p:blipFill>
        <p:spPr bwMode="auto">
          <a:xfrm>
            <a:off x="4214810" y="1214422"/>
            <a:ext cx="4410704" cy="2176524"/>
          </a:xfrm>
          <a:prstGeom prst="rect">
            <a:avLst/>
          </a:prstGeom>
          <a:noFill/>
        </p:spPr>
      </p:pic>
      <p:sp>
        <p:nvSpPr>
          <p:cNvPr id="9" name="Текст 8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008313" cy="4691063"/>
          </a:xfrm>
        </p:spPr>
        <p:txBody>
          <a:bodyPr/>
          <a:lstStyle/>
          <a:p>
            <a:pPr algn="ctr">
              <a:buClrTx/>
            </a:pPr>
            <a:r>
              <a:rPr lang="uk-UA" sz="2400" dirty="0" smtClean="0">
                <a:solidFill>
                  <a:srgbClr val="000000"/>
                </a:solidFill>
              </a:rPr>
              <a:t>Для виконання однієї й тієї роботи пристроям потрібен різний час.</a:t>
            </a:r>
            <a:endParaRPr lang="ru-RU" sz="2400" dirty="0" smtClean="0">
              <a:solidFill>
                <a:srgbClr val="000000"/>
              </a:solidFill>
            </a:endParaRPr>
          </a:p>
          <a:p>
            <a:endParaRPr lang="ru-RU" dirty="0"/>
          </a:p>
        </p:txBody>
      </p:sp>
      <p:pic>
        <p:nvPicPr>
          <p:cNvPr id="7" name="Picture 2" descr="06c-i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43372" y="3929066"/>
            <a:ext cx="4119494" cy="2627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52"/>
            <a:ext cx="8572559" cy="1785104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Потужність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–</a:t>
            </a:r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відношення виконаної роботи до проміжку часу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, за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який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ця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робота </a:t>
            </a:r>
            <a:r>
              <a:rPr lang="ru-RU" sz="28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виконана</a:t>
            </a:r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.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428596" y="2214554"/>
            <a:ext cx="2428892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потужність</a:t>
            </a:r>
            <a:endParaRPr lang="ru-RU" sz="2400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6572264" y="2143116"/>
            <a:ext cx="2214578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час</a:t>
            </a:r>
            <a:endParaRPr lang="ru-RU" sz="2400" b="1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643306" y="2214554"/>
            <a:ext cx="2214578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робота</a:t>
            </a:r>
            <a:endParaRPr lang="ru-RU" sz="2400" b="1" dirty="0"/>
          </a:p>
        </p:txBody>
      </p:sp>
      <p:sp>
        <p:nvSpPr>
          <p:cNvPr id="8" name="Равно 7"/>
          <p:cNvSpPr/>
          <p:nvPr/>
        </p:nvSpPr>
        <p:spPr>
          <a:xfrm>
            <a:off x="3000364" y="2571744"/>
            <a:ext cx="428628" cy="357190"/>
          </a:xfrm>
          <a:prstGeom prst="mathEqual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571472" y="4572008"/>
            <a:ext cx="2357454" cy="91440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P=A/t</a:t>
            </a:r>
            <a:endParaRPr lang="ru-RU" sz="3600" b="1" dirty="0"/>
          </a:p>
        </p:txBody>
      </p:sp>
      <p:cxnSp>
        <p:nvCxnSpPr>
          <p:cNvPr id="12" name="Прямая со стрелкой 11"/>
          <p:cNvCxnSpPr>
            <a:stCxn id="10" idx="0"/>
          </p:cNvCxnSpPr>
          <p:nvPr/>
        </p:nvCxnSpPr>
        <p:spPr>
          <a:xfrm flipV="1">
            <a:off x="2928926" y="4214818"/>
            <a:ext cx="1714512" cy="81439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10" idx="0"/>
          </p:cNvCxnSpPr>
          <p:nvPr/>
        </p:nvCxnSpPr>
        <p:spPr>
          <a:xfrm>
            <a:off x="2928926" y="5029208"/>
            <a:ext cx="1857388" cy="757246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с двумя скругленными противолежащими углами 17"/>
          <p:cNvSpPr/>
          <p:nvPr/>
        </p:nvSpPr>
        <p:spPr>
          <a:xfrm>
            <a:off x="4714876" y="3571876"/>
            <a:ext cx="2071702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A=P*t</a:t>
            </a:r>
            <a:endParaRPr lang="ru-RU" sz="3600" b="1" dirty="0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4786314" y="5214950"/>
            <a:ext cx="2071702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t=A/P</a:t>
            </a:r>
            <a:endParaRPr lang="ru-RU" sz="3600" b="1" dirty="0"/>
          </a:p>
        </p:txBody>
      </p:sp>
      <p:pic>
        <p:nvPicPr>
          <p:cNvPr id="129026" name="Picture 2" descr="C:\Documents and Settings\Jekkipro\Мои документы\Загрузки\мощ 2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72396" y="5000636"/>
            <a:ext cx="1143000" cy="1143000"/>
          </a:xfrm>
          <a:prstGeom prst="rect">
            <a:avLst/>
          </a:prstGeom>
          <a:noFill/>
        </p:spPr>
      </p:pic>
      <p:pic>
        <p:nvPicPr>
          <p:cNvPr id="129027" name="Picture 3" descr="C:\Documents and Settings\Jekkipro\Мои документы\Загрузки\мощ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500958" y="3417088"/>
            <a:ext cx="928694" cy="1131102"/>
          </a:xfrm>
          <a:prstGeom prst="rect">
            <a:avLst/>
          </a:prstGeom>
          <a:noFill/>
        </p:spPr>
      </p:pic>
      <p:cxnSp>
        <p:nvCxnSpPr>
          <p:cNvPr id="20" name="Прямая соединительная линия 19"/>
          <p:cNvCxnSpPr/>
          <p:nvPr/>
        </p:nvCxnSpPr>
        <p:spPr>
          <a:xfrm rot="5400000">
            <a:off x="6036479" y="2464587"/>
            <a:ext cx="357190" cy="285752"/>
          </a:xfrm>
          <a:prstGeom prst="line">
            <a:avLst/>
          </a:prstGeom>
          <a:ln w="825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129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29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10" grpId="0" animBg="1"/>
      <p:bldP spid="18" grpId="0" animBg="1"/>
      <p:bldP spid="19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0" y="285728"/>
            <a:ext cx="885827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За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одиницю потужності  в СІ приймають потужність, при якій робота в 1Дж виконується за 1с. 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071670" y="1714488"/>
            <a:ext cx="6412838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5400" b="1" i="1" cap="none" spc="0" dirty="0" smtClean="0">
              <a:ln w="1905"/>
              <a:solidFill>
                <a:srgbClr val="FFC000"/>
              </a:solidFill>
              <a:effectLst>
                <a:innerShdw blurRad="69850" dist="43180" dir="5400000">
                  <a:srgbClr val="FF9900">
                    <a:alpha val="65000"/>
                  </a:srgbClr>
                </a:innerShdw>
              </a:effectLst>
              <a:latin typeface="+mn-lt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42976" y="3000372"/>
            <a:ext cx="3500462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endParaRPr lang="ru-RU" sz="5400" b="1" i="1" cap="none" spc="0" dirty="0">
              <a:ln w="11430"/>
              <a:solidFill>
                <a:srgbClr val="FFC000"/>
              </a:soli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016813" y="2967335"/>
            <a:ext cx="377026" cy="92333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endParaRPr lang="ru-RU" sz="5400" b="1" i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00232" y="3071810"/>
            <a:ext cx="184730" cy="92333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endParaRPr lang="ru-RU" sz="5400" b="1" i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solidFill>
                <a:srgbClr val="FFC000"/>
              </a:soli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714349" y="1571612"/>
            <a:ext cx="64128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i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1Вт=1Дж/1с</a:t>
            </a:r>
            <a:endParaRPr lang="ru-RU" sz="5400" b="1" i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42911" y="2500306"/>
            <a:ext cx="592935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5400" b="1" i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1кВт=1000Вт</a:t>
            </a:r>
            <a:endParaRPr lang="ru-RU" sz="5400" b="1" i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285720" y="3571876"/>
            <a:ext cx="684146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i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1мВт=0,001Вт</a:t>
            </a:r>
            <a:endParaRPr lang="ru-RU" sz="5400" b="1" i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4614866" cy="4691063"/>
          </a:xfrm>
        </p:spPr>
        <p:txBody>
          <a:bodyPr/>
          <a:lstStyle/>
          <a:p>
            <a:r>
              <a:rPr lang="uk-UA" sz="2400" dirty="0" smtClean="0">
                <a:solidFill>
                  <a:srgbClr val="000000"/>
                </a:solidFill>
              </a:rPr>
              <a:t>Людина на дуже короткий час може розвивати потужність більшу, ніж кінь.</a:t>
            </a:r>
            <a:endParaRPr lang="ru-RU" sz="2400" dirty="0" smtClean="0">
              <a:solidFill>
                <a:srgbClr val="000000"/>
              </a:solidFill>
            </a:endParaRPr>
          </a:p>
          <a:p>
            <a:r>
              <a:rPr lang="uk-UA" sz="2400" dirty="0" smtClean="0">
                <a:solidFill>
                  <a:srgbClr val="000000"/>
                </a:solidFill>
              </a:rPr>
              <a:t>Приміром, потужність штангіста у ривку може досягати 4000Вт, що дорівнює потужності невеликого автомобіля і в  5 разів перевищує середню потужність коня.</a:t>
            </a:r>
            <a:endParaRPr lang="ru-RU" sz="2400" dirty="0" smtClean="0">
              <a:solidFill>
                <a:srgbClr val="000000"/>
              </a:solidFill>
            </a:endParaRPr>
          </a:p>
          <a:p>
            <a:endParaRPr lang="ru-RU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pic>
        <p:nvPicPr>
          <p:cNvPr id="117761" name="Picture 1" descr="D:\ТОРРЕНТ\штанга.gif"/>
          <p:cNvPicPr>
            <a:picLocks noGrp="1" noChangeAspect="1" noChangeArrowheads="1" noCro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5214942" y="928670"/>
            <a:ext cx="1676400" cy="1524000"/>
          </a:xfrm>
          <a:prstGeom prst="rect">
            <a:avLst/>
          </a:prstGeom>
          <a:noFill/>
        </p:spPr>
      </p:pic>
      <p:pic>
        <p:nvPicPr>
          <p:cNvPr id="117763" name="Picture 3" descr="D:\ТОРРЕНТ\лош4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14942" y="4714884"/>
            <a:ext cx="1571636" cy="172879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177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177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Овал 8"/>
          <p:cNvSpPr/>
          <p:nvPr/>
        </p:nvSpPr>
        <p:spPr>
          <a:xfrm>
            <a:off x="6143636" y="1571612"/>
            <a:ext cx="1000132" cy="1000132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328988" cy="4691063"/>
          </a:xfrm>
        </p:spPr>
        <p:txBody>
          <a:bodyPr/>
          <a:lstStyle/>
          <a:p>
            <a:pPr algn="ctr"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Потужність транспортного засобу, наприклад автомобіля, зручно виражати не через роботу й час, а через силу й швидкість.</a:t>
            </a: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000364" y="1714488"/>
            <a:ext cx="5857916" cy="707886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92D050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P=A/t=F*S/t=F*v</a:t>
            </a:r>
            <a:endParaRPr lang="ru-RU" sz="40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92D050"/>
              </a:soli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357686" y="3000372"/>
            <a:ext cx="3357586" cy="1071570"/>
          </a:xfrm>
          <a:prstGeom prst="round2DiagRect">
            <a:avLst>
              <a:gd name="adj1" fmla="val 16667"/>
              <a:gd name="adj2" fmla="val 0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/>
              <a:t>P=F*v</a:t>
            </a:r>
            <a:endParaRPr lang="ru-RU" sz="36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0" y="1071546"/>
            <a:ext cx="8215338" cy="5054617"/>
          </a:xfrm>
        </p:spPr>
        <p:txBody>
          <a:bodyPr/>
          <a:lstStyle/>
          <a:p>
            <a:pPr lvl="0">
              <a:buClrTx/>
            </a:pPr>
            <a:r>
              <a:rPr lang="uk-UA" sz="2400" dirty="0" smtClean="0">
                <a:solidFill>
                  <a:srgbClr val="000000"/>
                </a:solidFill>
              </a:rPr>
              <a:t>Що необхідно знати, щоб визначити виконану роботу, не вимірюючи шлях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lang="ru-RU" sz="2400" dirty="0" smtClean="0">
              <a:solidFill>
                <a:srgbClr val="000000"/>
              </a:solidFill>
            </a:endParaRPr>
          </a:p>
          <a:p>
            <a:pPr lvl="0">
              <a:buClrTx/>
            </a:pPr>
            <a:r>
              <a:rPr lang="ru-RU" sz="2400" dirty="0" smtClean="0">
                <a:solidFill>
                  <a:srgbClr val="000000"/>
                </a:solidFill>
              </a:rPr>
              <a:t>Дайте </a:t>
            </a:r>
            <a:r>
              <a:rPr lang="ru-RU" sz="2400" dirty="0" err="1" smtClean="0">
                <a:solidFill>
                  <a:srgbClr val="000000"/>
                </a:solidFill>
              </a:rPr>
              <a:t>визначення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uk-UA" sz="2400" dirty="0" smtClean="0">
                <a:solidFill>
                  <a:srgbClr val="000000"/>
                </a:solidFill>
              </a:rPr>
              <a:t>потужності.</a:t>
            </a:r>
            <a:endParaRPr lang="ru-RU" sz="2400" dirty="0" smtClean="0">
              <a:solidFill>
                <a:srgbClr val="000000"/>
              </a:solidFill>
            </a:endParaRPr>
          </a:p>
          <a:p>
            <a:pPr lvl="0">
              <a:buClrTx/>
            </a:pPr>
            <a:r>
              <a:rPr lang="ru-RU" sz="2400" dirty="0" smtClean="0">
                <a:solidFill>
                  <a:srgbClr val="000000"/>
                </a:solidFill>
              </a:rPr>
              <a:t>Як </a:t>
            </a:r>
            <a:r>
              <a:rPr lang="ru-RU" sz="2400" dirty="0" err="1" smtClean="0">
                <a:solidFill>
                  <a:srgbClr val="000000"/>
                </a:solidFill>
              </a:rPr>
              <a:t>позначається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потужність</a:t>
            </a:r>
            <a:r>
              <a:rPr lang="ru-RU" sz="2400" dirty="0" smtClean="0">
                <a:solidFill>
                  <a:srgbClr val="000000"/>
                </a:solidFill>
              </a:rPr>
              <a:t>?</a:t>
            </a:r>
          </a:p>
          <a:p>
            <a:pPr lvl="0">
              <a:buClrTx/>
            </a:pPr>
            <a:r>
              <a:rPr lang="uk-UA" sz="2400" dirty="0" smtClean="0">
                <a:solidFill>
                  <a:srgbClr val="000000"/>
                </a:solidFill>
              </a:rPr>
              <a:t>За якою формулою розраховують потужність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lang="ru-RU" sz="2400" dirty="0" smtClean="0">
              <a:solidFill>
                <a:srgbClr val="000000"/>
              </a:solidFill>
            </a:endParaRPr>
          </a:p>
          <a:p>
            <a:pPr lvl="0">
              <a:buClrTx/>
            </a:pPr>
            <a:r>
              <a:rPr lang="ru-RU" sz="2400" dirty="0" err="1" smtClean="0">
                <a:solidFill>
                  <a:srgbClr val="000000"/>
                </a:solidFill>
              </a:rPr>
              <a:t>Від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яких</a:t>
            </a:r>
            <a:r>
              <a:rPr lang="ru-RU" sz="2400" dirty="0" smtClean="0">
                <a:solidFill>
                  <a:srgbClr val="000000"/>
                </a:solidFill>
              </a:rPr>
              <a:t> величин </a:t>
            </a:r>
            <a:r>
              <a:rPr lang="ru-RU" sz="2400" dirty="0" err="1" smtClean="0">
                <a:solidFill>
                  <a:srgbClr val="000000"/>
                </a:solidFill>
              </a:rPr>
              <a:t>залежить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потужність</a:t>
            </a:r>
            <a:r>
              <a:rPr lang="ru-RU" sz="2400" dirty="0" smtClean="0">
                <a:solidFill>
                  <a:srgbClr val="000000"/>
                </a:solidFill>
              </a:rPr>
              <a:t>?</a:t>
            </a:r>
          </a:p>
          <a:p>
            <a:pPr lvl="0">
              <a:buClrTx/>
            </a:pPr>
            <a:r>
              <a:rPr lang="ru-RU" sz="2400" dirty="0" err="1" smtClean="0">
                <a:solidFill>
                  <a:srgbClr val="000000"/>
                </a:solidFill>
              </a:rPr>
              <a:t>Назвіть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одиниці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вимір</a:t>
            </a:r>
            <a:r>
              <a:rPr lang="uk-UA" sz="2400" dirty="0" err="1" smtClean="0">
                <a:solidFill>
                  <a:srgbClr val="000000"/>
                </a:solidFill>
              </a:rPr>
              <a:t>ювання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потужності</a:t>
            </a:r>
            <a:r>
              <a:rPr lang="ru-RU" sz="2400" dirty="0" smtClean="0">
                <a:solidFill>
                  <a:srgbClr val="000000"/>
                </a:solidFill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</a:rPr>
              <a:t>кратні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і</a:t>
            </a:r>
            <a:r>
              <a:rPr lang="ru-RU" sz="2400" dirty="0" smtClean="0">
                <a:solidFill>
                  <a:srgbClr val="000000"/>
                </a:solidFill>
              </a:rPr>
              <a:t> дол</a:t>
            </a:r>
            <a:r>
              <a:rPr lang="uk-UA" sz="2400" dirty="0" smtClean="0">
                <a:solidFill>
                  <a:srgbClr val="000000"/>
                </a:solidFill>
              </a:rPr>
              <a:t>ь</a:t>
            </a:r>
            <a:r>
              <a:rPr lang="ru-RU" sz="2400" dirty="0" err="1" smtClean="0">
                <a:solidFill>
                  <a:srgbClr val="000000"/>
                </a:solidFill>
              </a:rPr>
              <a:t>ні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одиниці</a:t>
            </a:r>
            <a:r>
              <a:rPr lang="ru-RU" sz="2400" dirty="0" smtClean="0">
                <a:solidFill>
                  <a:srgbClr val="000000"/>
                </a:solidFill>
              </a:rPr>
              <a:t>.</a:t>
            </a:r>
          </a:p>
          <a:p>
            <a:pPr>
              <a:buClrTx/>
            </a:pPr>
            <a:r>
              <a:rPr lang="uk-UA" sz="2400" dirty="0" smtClean="0">
                <a:solidFill>
                  <a:srgbClr val="000000"/>
                </a:solidFill>
              </a:rPr>
              <a:t>Відро</a:t>
            </a:r>
            <a:r>
              <a:rPr lang="uk-UA" sz="2400" dirty="0" smtClean="0"/>
              <a:t> </a:t>
            </a:r>
            <a:r>
              <a:rPr lang="uk-UA" sz="2400" dirty="0" smtClean="0">
                <a:solidFill>
                  <a:srgbClr val="000000"/>
                </a:solidFill>
              </a:rPr>
              <a:t>води з колодязя хлопчик рівномірно підняв за 20 с, а дівчинка-за 30 с. Що можна сказати про їх потужності під час виконання роботи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r>
              <a:rPr lang="uk-UA" sz="2400" dirty="0" smtClean="0">
                <a:solidFill>
                  <a:srgbClr val="000000"/>
                </a:solidFill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3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142337" name="Rectangle 1"/>
          <p:cNvSpPr>
            <a:spLocks noChangeArrowheads="1"/>
          </p:cNvSpPr>
          <p:nvPr/>
        </p:nvSpPr>
        <p:spPr bwMode="auto">
          <a:xfrm>
            <a:off x="5000628" y="1214422"/>
            <a:ext cx="350046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Чому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корабель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вантажем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рухається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повільніш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ніж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без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вантажу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? 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Адже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потужність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двигуна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в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обох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випадках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однакова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  <p:pic>
        <p:nvPicPr>
          <p:cNvPr id="142339" name="Picture 3" descr="D:\ТОРРЕНТ\кора 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20" y="1428736"/>
            <a:ext cx="4703793" cy="3433769"/>
          </a:xfrm>
          <a:prstGeom prst="rect">
            <a:avLst/>
          </a:prstGeom>
          <a:noFill/>
        </p:spPr>
      </p:pic>
      <p:sp>
        <p:nvSpPr>
          <p:cNvPr id="142340" name="Rectangle 4"/>
          <p:cNvSpPr>
            <a:spLocks noChangeArrowheads="1"/>
          </p:cNvSpPr>
          <p:nvPr/>
        </p:nvSpPr>
        <p:spPr bwMode="auto">
          <a:xfrm>
            <a:off x="5143504" y="2143116"/>
            <a:ext cx="4000496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Із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збільшенням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навантаження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корабель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більше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занурюється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у воду.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Це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збільшує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силу опору води, яка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діє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на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корабель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,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що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приводить до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втрати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швидкості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3000"/>
                                        <p:tgtEl>
                                          <p:spTgt spid="142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3000"/>
                                        <p:tgtEl>
                                          <p:spTgt spid="142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500"/>
                                        <p:tgtEl>
                                          <p:spTgt spid="142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9" dur="500"/>
                                        <p:tgtEl>
                                          <p:spTgt spid="142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23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423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8" name="Текст 7"/>
          <p:cNvSpPr>
            <a:spLocks noGrp="1"/>
          </p:cNvSpPr>
          <p:nvPr>
            <p:ph type="body" sz="half" idx="4294967295"/>
          </p:nvPr>
        </p:nvSpPr>
        <p:spPr>
          <a:xfrm>
            <a:off x="142844" y="1571612"/>
            <a:ext cx="8115325" cy="4691063"/>
          </a:xfrm>
        </p:spPr>
        <p:txBody>
          <a:bodyPr/>
          <a:lstStyle/>
          <a:p>
            <a:r>
              <a:rPr lang="ru-RU" sz="2400" dirty="0" err="1" smtClean="0">
                <a:solidFill>
                  <a:srgbClr val="000000"/>
                </a:solidFill>
              </a:rPr>
              <a:t>Поняття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роботи</a:t>
            </a:r>
            <a:r>
              <a:rPr lang="ru-RU" sz="2400" dirty="0" smtClean="0">
                <a:solidFill>
                  <a:srgbClr val="000000"/>
                </a:solidFill>
              </a:rPr>
              <a:t> у </a:t>
            </a:r>
            <a:r>
              <a:rPr lang="ru-RU" sz="2400" dirty="0" err="1" smtClean="0">
                <a:solidFill>
                  <a:srgbClr val="000000"/>
                </a:solidFill>
              </a:rPr>
              <a:t>фізиці</a:t>
            </a:r>
            <a:r>
              <a:rPr lang="ru-RU" sz="2400" dirty="0" smtClean="0">
                <a:solidFill>
                  <a:srgbClr val="000000"/>
                </a:solidFill>
              </a:rPr>
              <a:t>  </a:t>
            </a:r>
          </a:p>
          <a:p>
            <a:endParaRPr lang="uk-UA" sz="2400" dirty="0" smtClean="0">
              <a:solidFill>
                <a:srgbClr val="000000"/>
              </a:solidFill>
            </a:endParaRPr>
          </a:p>
          <a:p>
            <a:r>
              <a:rPr lang="uk-UA" sz="2400" dirty="0" smtClean="0">
                <a:solidFill>
                  <a:srgbClr val="000000"/>
                </a:solidFill>
              </a:rPr>
              <a:t>"механічною роботою" називають роботу будь-якої сили ( сили тяжіння, пружності, тертя і т. д.) над тілом, </a:t>
            </a:r>
          </a:p>
          <a:p>
            <a:r>
              <a:rPr lang="uk-UA" sz="2400" dirty="0" smtClean="0">
                <a:solidFill>
                  <a:srgbClr val="000000"/>
                </a:solidFill>
              </a:rPr>
              <a:t>в результаті дії якої тіло переміщається.</a:t>
            </a:r>
            <a:br>
              <a:rPr lang="uk-UA" sz="2400" dirty="0" smtClean="0">
                <a:solidFill>
                  <a:srgbClr val="000000"/>
                </a:solidFill>
              </a:rPr>
            </a:br>
            <a:endParaRPr lang="ru-RU" sz="2400" dirty="0" smtClean="0">
              <a:solidFill>
                <a:srgbClr val="00000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Текст 5"/>
          <p:cNvSpPr>
            <a:spLocks noGrp="1"/>
          </p:cNvSpPr>
          <p:nvPr>
            <p:ph type="body" sz="half" idx="4294967295"/>
          </p:nvPr>
        </p:nvSpPr>
        <p:spPr>
          <a:xfrm>
            <a:off x="4929190" y="214291"/>
            <a:ext cx="4214810" cy="3286148"/>
          </a:xfrm>
        </p:spPr>
        <p:txBody>
          <a:bodyPr/>
          <a:lstStyle/>
          <a:p>
            <a:pPr algn="ctr"/>
            <a:r>
              <a:rPr lang="ru-RU" sz="2400" dirty="0" err="1" smtClean="0">
                <a:solidFill>
                  <a:srgbClr val="000000"/>
                </a:solidFill>
              </a:rPr>
              <a:t>Чи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однакову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потужність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розвивають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двигуни</a:t>
            </a:r>
            <a:r>
              <a:rPr lang="ru-RU" sz="2400" dirty="0" smtClean="0">
                <a:solidFill>
                  <a:srgbClr val="000000"/>
                </a:solidFill>
              </a:rPr>
              <a:t> вагону трамвая, коли </a:t>
            </a:r>
            <a:r>
              <a:rPr lang="ru-RU" sz="2400" dirty="0" err="1" smtClean="0">
                <a:solidFill>
                  <a:srgbClr val="000000"/>
                </a:solidFill>
              </a:rPr>
              <a:t>він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рухається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з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однаковою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швидкістю</a:t>
            </a:r>
            <a:r>
              <a:rPr lang="ru-RU" sz="2400" dirty="0" smtClean="0">
                <a:solidFill>
                  <a:srgbClr val="000000"/>
                </a:solidFill>
              </a:rPr>
              <a:t> без </a:t>
            </a:r>
            <a:r>
              <a:rPr lang="ru-RU" sz="2400" dirty="0" err="1" smtClean="0">
                <a:solidFill>
                  <a:srgbClr val="000000"/>
                </a:solidFill>
              </a:rPr>
              <a:t>пасажирів</a:t>
            </a:r>
            <a:r>
              <a:rPr lang="ru-RU" sz="2400" dirty="0" smtClean="0">
                <a:solidFill>
                  <a:srgbClr val="000000"/>
                </a:solidFill>
              </a:rPr>
              <a:t>  та </a:t>
            </a:r>
          </a:p>
          <a:p>
            <a:pPr algn="ctr"/>
            <a:r>
              <a:rPr lang="ru-RU" sz="2400" dirty="0" err="1" smtClean="0">
                <a:solidFill>
                  <a:srgbClr val="000000"/>
                </a:solidFill>
              </a:rPr>
              <a:t>з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пасажирами</a:t>
            </a:r>
            <a:r>
              <a:rPr lang="ru-RU" sz="2400" dirty="0" smtClean="0">
                <a:solidFill>
                  <a:srgbClr val="000000"/>
                </a:solidFill>
              </a:rPr>
              <a:t>?</a:t>
            </a:r>
          </a:p>
          <a:p>
            <a:endParaRPr lang="ru-RU" dirty="0"/>
          </a:p>
        </p:txBody>
      </p:sp>
      <p:pic>
        <p:nvPicPr>
          <p:cNvPr id="146434" name="Picture 2" descr="D:\ТОРРЕНТ\ретро.jpg"/>
          <p:cNvPicPr>
            <a:picLocks noGrp="1" noChangeAspect="1" noChangeArrowheads="1"/>
          </p:cNvPicPr>
          <p:nvPr>
            <p:ph idx="4294967295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214414" y="928670"/>
            <a:ext cx="2571750" cy="1833563"/>
          </a:xfrm>
          <a:prstGeom prst="rect">
            <a:avLst/>
          </a:prstGeom>
          <a:noFill/>
        </p:spPr>
      </p:pic>
      <p:pic>
        <p:nvPicPr>
          <p:cNvPr id="146435" name="Picture 3" descr="C:\Documents and Settings\Jekkipro\Мои документы\Загрузки\тр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2976" y="2857496"/>
            <a:ext cx="2619375" cy="1743075"/>
          </a:xfrm>
          <a:prstGeom prst="rect">
            <a:avLst/>
          </a:prstGeom>
          <a:noFill/>
        </p:spPr>
      </p:pic>
      <p:sp>
        <p:nvSpPr>
          <p:cNvPr id="146438" name="Rectangle 6"/>
          <p:cNvSpPr>
            <a:spLocks noChangeArrowheads="1"/>
          </p:cNvSpPr>
          <p:nvPr/>
        </p:nvSpPr>
        <p:spPr bwMode="auto">
          <a:xfrm>
            <a:off x="3714744" y="3214686"/>
            <a:ext cx="5429256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За наявності пасажирів сила тертя вагону збільшується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(</a:t>
            </a: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F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тр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uk-UA" sz="24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=мP</a:t>
            </a: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),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+mn-lt"/>
                <a:ea typeface="Times New Roman" pitchFamily="18" charset="0"/>
                <a:cs typeface="Times New Roman" pitchFamily="18" charset="0"/>
              </a:rPr>
              <a:t>оскільки вагон рухається рівномірно, то зростає і сила тяги, отже двигуни вагону розвивають більшу потужність.</a:t>
            </a:r>
            <a:endParaRPr kumimoji="0" lang="uk-UA" sz="24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+mn-lt"/>
            </a:endParaRPr>
          </a:p>
        </p:txBody>
      </p:sp>
      <p:pic>
        <p:nvPicPr>
          <p:cNvPr id="146439" name="Picture 7" descr="D:\ТОРРЕНТ\83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57158" y="5857892"/>
            <a:ext cx="8358246" cy="4286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46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146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6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9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1464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6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3000"/>
                                        <p:tgtEl>
                                          <p:spTgt spid="1464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3000"/>
                                        <p:tgtEl>
                                          <p:spTgt spid="1464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3000"/>
                                        <p:tgtEl>
                                          <p:spTgt spid="1464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57158" y="214290"/>
            <a:ext cx="792961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”</a:t>
            </a:r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Анкета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”</a:t>
            </a:r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фізичної величини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5" name="Прямоугольник с двумя скругленными противолежащими углами 4"/>
          <p:cNvSpPr/>
          <p:nvPr/>
        </p:nvSpPr>
        <p:spPr>
          <a:xfrm>
            <a:off x="500034" y="128586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Назва ФВ</a:t>
            </a:r>
            <a:endParaRPr lang="ru-RU" sz="2400" b="1" dirty="0"/>
          </a:p>
        </p:txBody>
      </p:sp>
      <p:sp>
        <p:nvSpPr>
          <p:cNvPr id="6" name="Прямоугольник с двумя скругленными противолежащими углами 5"/>
          <p:cNvSpPr/>
          <p:nvPr/>
        </p:nvSpPr>
        <p:spPr>
          <a:xfrm>
            <a:off x="500034" y="235743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Позначення ФВ</a:t>
            </a:r>
            <a:endParaRPr lang="ru-RU" sz="2400" b="1" dirty="0"/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571472" y="342900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Одиниця вимірювання</a:t>
            </a:r>
            <a:endParaRPr lang="ru-RU" sz="2400" b="1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571472" y="450057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Формула</a:t>
            </a:r>
            <a:endParaRPr lang="ru-RU" sz="2400" b="1" dirty="0"/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571472" y="5572140"/>
            <a:ext cx="3214710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Фізичний зміст</a:t>
            </a:r>
            <a:endParaRPr lang="ru-RU" sz="2400" b="1" dirty="0"/>
          </a:p>
        </p:txBody>
      </p:sp>
      <p:sp>
        <p:nvSpPr>
          <p:cNvPr id="10" name="Прямоугольник с двумя скругленными противолежащими углами 9"/>
          <p:cNvSpPr/>
          <p:nvPr/>
        </p:nvSpPr>
        <p:spPr>
          <a:xfrm>
            <a:off x="4929190" y="128586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>
                <a:solidFill>
                  <a:srgbClr val="FFC000"/>
                </a:solidFill>
              </a:rPr>
              <a:t>потужність</a:t>
            </a:r>
            <a:endParaRPr lang="ru-RU" sz="2400" b="1" dirty="0">
              <a:solidFill>
                <a:srgbClr val="FFC000"/>
              </a:solidFill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4929190" y="235743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Р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929190" y="342900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Вт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4929190" y="450057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rgbClr val="FFC000"/>
                </a:solidFill>
              </a:rPr>
              <a:t>Р</a:t>
            </a:r>
            <a:r>
              <a:rPr lang="en-US" sz="2800" b="1" dirty="0" smtClean="0">
                <a:solidFill>
                  <a:srgbClr val="FFC000"/>
                </a:solidFill>
              </a:rPr>
              <a:t>=A/t</a:t>
            </a:r>
            <a:endParaRPr lang="ru-RU" sz="2800" b="1" dirty="0">
              <a:solidFill>
                <a:srgbClr val="FFC000"/>
              </a:solidFill>
            </a:endParaRPr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4929190" y="5572140"/>
            <a:ext cx="3214710" cy="914400"/>
          </a:xfrm>
          <a:prstGeom prst="round2DiagRect">
            <a:avLst/>
          </a:prstGeom>
          <a:solidFill>
            <a:srgbClr val="7030A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000" b="1" dirty="0" smtClean="0">
                <a:solidFill>
                  <a:srgbClr val="FFC000"/>
                </a:solidFill>
              </a:rPr>
              <a:t>швидкість виконання роботи</a:t>
            </a:r>
            <a:endParaRPr lang="ru-RU" sz="2000" b="1" dirty="0">
              <a:solidFill>
                <a:srgbClr val="FFC000"/>
              </a:solidFill>
            </a:endParaRPr>
          </a:p>
        </p:txBody>
      </p:sp>
      <p:sp>
        <p:nvSpPr>
          <p:cNvPr id="15" name="Стрелка вправо 14"/>
          <p:cNvSpPr/>
          <p:nvPr/>
        </p:nvSpPr>
        <p:spPr>
          <a:xfrm>
            <a:off x="3643306" y="1571612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3643306" y="2643182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Стрелка вправо 16"/>
          <p:cNvSpPr/>
          <p:nvPr/>
        </p:nvSpPr>
        <p:spPr>
          <a:xfrm>
            <a:off x="3643306" y="3714752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Стрелка вправо 17"/>
          <p:cNvSpPr/>
          <p:nvPr/>
        </p:nvSpPr>
        <p:spPr>
          <a:xfrm>
            <a:off x="3643306" y="4857760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Стрелка вправо 18"/>
          <p:cNvSpPr/>
          <p:nvPr/>
        </p:nvSpPr>
        <p:spPr>
          <a:xfrm>
            <a:off x="3643306" y="5786454"/>
            <a:ext cx="150019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6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Содержимое 5"/>
          <p:cNvSpPr>
            <a:spLocks noGrp="1"/>
          </p:cNvSpPr>
          <p:nvPr>
            <p:ph idx="4294967295"/>
          </p:nvPr>
        </p:nvSpPr>
        <p:spPr>
          <a:xfrm>
            <a:off x="4672013" y="273050"/>
            <a:ext cx="4471987" cy="5853113"/>
          </a:xfrm>
        </p:spPr>
        <p:txBody>
          <a:bodyPr/>
          <a:lstStyle/>
          <a:p>
            <a:pPr>
              <a:buNone/>
            </a:pPr>
            <a:r>
              <a:rPr lang="uk-UA" dirty="0" smtClean="0">
                <a:solidFill>
                  <a:srgbClr val="000000"/>
                </a:solidFill>
              </a:rPr>
              <a:t>Дано: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v=108</a:t>
            </a:r>
            <a:r>
              <a:rPr lang="uk-UA" sz="2400" dirty="0" smtClean="0">
                <a:solidFill>
                  <a:srgbClr val="000000"/>
                </a:solidFill>
              </a:rPr>
              <a:t> км/</a:t>
            </a:r>
            <a:r>
              <a:rPr lang="uk-UA" sz="2400" dirty="0" err="1" smtClean="0">
                <a:solidFill>
                  <a:srgbClr val="000000"/>
                </a:solidFill>
              </a:rPr>
              <a:t>год</a:t>
            </a:r>
            <a:r>
              <a:rPr lang="en-US" sz="2400" dirty="0" smtClean="0">
                <a:solidFill>
                  <a:srgbClr val="000000"/>
                </a:solidFill>
              </a:rPr>
              <a:t>  =30 </a:t>
            </a:r>
            <a:r>
              <a:rPr lang="uk-UA" sz="2400" dirty="0" smtClean="0">
                <a:solidFill>
                  <a:srgbClr val="000000"/>
                </a:solidFill>
              </a:rPr>
              <a:t>м</a:t>
            </a:r>
            <a:r>
              <a:rPr lang="en-US" sz="2400" dirty="0" smtClean="0">
                <a:solidFill>
                  <a:srgbClr val="000000"/>
                </a:solidFill>
              </a:rPr>
              <a:t>/c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F=800</a:t>
            </a:r>
            <a:r>
              <a:rPr lang="uk-UA" sz="2400" dirty="0" smtClean="0">
                <a:solidFill>
                  <a:srgbClr val="000000"/>
                </a:solidFill>
              </a:rPr>
              <a:t> </a:t>
            </a:r>
            <a:r>
              <a:rPr lang="uk-UA" sz="2400" dirty="0" err="1" smtClean="0">
                <a:solidFill>
                  <a:srgbClr val="000000"/>
                </a:solidFill>
              </a:rPr>
              <a:t>кН</a:t>
            </a:r>
            <a:r>
              <a:rPr lang="uk-UA" sz="2400" dirty="0" smtClean="0">
                <a:solidFill>
                  <a:srgbClr val="000000"/>
                </a:solidFill>
              </a:rPr>
              <a:t>        =800 000 Н 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t=10</a:t>
            </a:r>
            <a:r>
              <a:rPr lang="uk-UA" sz="2400" dirty="0" smtClean="0">
                <a:solidFill>
                  <a:srgbClr val="000000"/>
                </a:solidFill>
              </a:rPr>
              <a:t>хв.           =600 с</a:t>
            </a:r>
          </a:p>
          <a:p>
            <a:pPr>
              <a:buNone/>
            </a:pP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 А-</a:t>
            </a:r>
            <a:r>
              <a:rPr lang="en-US" sz="2400" dirty="0" smtClean="0">
                <a:solidFill>
                  <a:srgbClr val="000000"/>
                </a:solidFill>
              </a:rPr>
              <a:t>?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ru-RU" sz="2400" dirty="0" smtClean="0">
                <a:solidFill>
                  <a:srgbClr val="000000"/>
                </a:solidFill>
              </a:rPr>
              <a:t>А=</a:t>
            </a:r>
            <a:r>
              <a:rPr lang="en-US" sz="2400" dirty="0" smtClean="0">
                <a:solidFill>
                  <a:srgbClr val="000000"/>
                </a:solidFill>
              </a:rPr>
              <a:t>P</a:t>
            </a:r>
            <a:r>
              <a:rPr lang="ru-RU" sz="2400" dirty="0" smtClean="0">
                <a:solidFill>
                  <a:srgbClr val="000000"/>
                </a:solidFill>
              </a:rPr>
              <a:t>*</a:t>
            </a:r>
            <a:r>
              <a:rPr lang="en-US" sz="2400" dirty="0" smtClean="0">
                <a:solidFill>
                  <a:srgbClr val="000000"/>
                </a:solidFill>
              </a:rPr>
              <a:t>t=F*v*t</a:t>
            </a:r>
          </a:p>
          <a:p>
            <a:pPr>
              <a:buNone/>
            </a:pPr>
            <a:r>
              <a:rPr lang="en-US" sz="2400" dirty="0" smtClean="0">
                <a:solidFill>
                  <a:srgbClr val="000000"/>
                </a:solidFill>
              </a:rPr>
              <a:t>[A]=</a:t>
            </a:r>
            <a:r>
              <a:rPr lang="uk-UA" sz="2400" dirty="0" smtClean="0">
                <a:solidFill>
                  <a:srgbClr val="000000"/>
                </a:solidFill>
              </a:rPr>
              <a:t>Н*м/с*</a:t>
            </a:r>
            <a:r>
              <a:rPr lang="uk-UA" sz="2400" dirty="0" err="1" smtClean="0">
                <a:solidFill>
                  <a:srgbClr val="000000"/>
                </a:solidFill>
              </a:rPr>
              <a:t>с=Н</a:t>
            </a:r>
            <a:r>
              <a:rPr lang="uk-UA" sz="2400" dirty="0" smtClean="0">
                <a:solidFill>
                  <a:srgbClr val="000000"/>
                </a:solidFill>
              </a:rPr>
              <a:t>*</a:t>
            </a:r>
            <a:r>
              <a:rPr lang="uk-UA" sz="2400" dirty="0" err="1" smtClean="0">
                <a:solidFill>
                  <a:srgbClr val="000000"/>
                </a:solidFill>
              </a:rPr>
              <a:t>м=Дж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 А =800 000*30*600=</a:t>
            </a: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    =14400000000 </a:t>
            </a:r>
            <a:r>
              <a:rPr lang="uk-UA" sz="2400" dirty="0" err="1" smtClean="0">
                <a:solidFill>
                  <a:srgbClr val="000000"/>
                </a:solidFill>
              </a:rPr>
              <a:t>Дж=</a:t>
            </a:r>
            <a:endParaRPr lang="uk-UA" sz="2400" dirty="0" smtClean="0">
              <a:solidFill>
                <a:srgbClr val="000000"/>
              </a:solidFill>
            </a:endParaRP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     =14400МДж</a:t>
            </a:r>
          </a:p>
          <a:p>
            <a:pPr>
              <a:buNone/>
            </a:pPr>
            <a:r>
              <a:rPr lang="uk-UA" sz="2400" dirty="0" smtClean="0">
                <a:solidFill>
                  <a:srgbClr val="000000"/>
                </a:solidFill>
              </a:rPr>
              <a:t>Відповідь:14400МДж  </a:t>
            </a:r>
            <a:endParaRPr lang="en-US" sz="2400" dirty="0" smtClean="0">
              <a:solidFill>
                <a:srgbClr val="000000"/>
              </a:solidFill>
            </a:endParaRPr>
          </a:p>
          <a:p>
            <a:pPr>
              <a:buNone/>
            </a:pPr>
            <a:endParaRPr lang="ru-RU" sz="2400" dirty="0">
              <a:solidFill>
                <a:srgbClr val="000000"/>
              </a:solidFill>
            </a:endParaRPr>
          </a:p>
        </p:txBody>
      </p:sp>
      <p:sp>
        <p:nvSpPr>
          <p:cNvPr id="7" name="Текст 6"/>
          <p:cNvSpPr>
            <a:spLocks noGrp="1"/>
          </p:cNvSpPr>
          <p:nvPr>
            <p:ph type="body" sz="half" idx="4294967295"/>
          </p:nvPr>
        </p:nvSpPr>
        <p:spPr>
          <a:xfrm>
            <a:off x="0" y="1435100"/>
            <a:ext cx="3686175" cy="4691063"/>
          </a:xfrm>
        </p:spPr>
        <p:txBody>
          <a:bodyPr/>
          <a:lstStyle/>
          <a:p>
            <a:r>
              <a:rPr lang="uk-UA" sz="2400" dirty="0" smtClean="0">
                <a:solidFill>
                  <a:srgbClr val="000000"/>
                </a:solidFill>
              </a:rPr>
              <a:t>Потяг за швидкості 108 км/год. Розвиває силу тяги 800 </a:t>
            </a:r>
            <a:r>
              <a:rPr lang="uk-UA" sz="2400" dirty="0" err="1" smtClean="0">
                <a:solidFill>
                  <a:srgbClr val="000000"/>
                </a:solidFill>
              </a:rPr>
              <a:t>кН</a:t>
            </a:r>
            <a:r>
              <a:rPr lang="uk-UA" sz="2400" dirty="0" smtClean="0">
                <a:solidFill>
                  <a:srgbClr val="000000"/>
                </a:solidFill>
              </a:rPr>
              <a:t>.</a:t>
            </a:r>
          </a:p>
          <a:p>
            <a:r>
              <a:rPr lang="uk-UA" sz="2400" dirty="0" smtClean="0">
                <a:solidFill>
                  <a:srgbClr val="000000"/>
                </a:solidFill>
              </a:rPr>
              <a:t>Яку роботу він виконує  протягом 10хв. </a:t>
            </a:r>
            <a:endParaRPr lang="ru-RU" sz="2400" dirty="0">
              <a:solidFill>
                <a:srgbClr val="000000"/>
              </a:solidFill>
            </a:endParaRPr>
          </a:p>
        </p:txBody>
      </p:sp>
      <p:pic>
        <p:nvPicPr>
          <p:cNvPr id="156674" name="Picture 2" descr="D:\ТОРРЕНТ\тамвай 1.jpg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4286256"/>
            <a:ext cx="2643206" cy="1915719"/>
          </a:xfrm>
          <a:prstGeom prst="rect">
            <a:avLst/>
          </a:prstGeom>
          <a:noFill/>
        </p:spPr>
      </p:pic>
      <p:cxnSp>
        <p:nvCxnSpPr>
          <p:cNvPr id="10" name="Прямая соединительная линия 9"/>
          <p:cNvCxnSpPr/>
          <p:nvPr/>
        </p:nvCxnSpPr>
        <p:spPr>
          <a:xfrm rot="5400000">
            <a:off x="5501488" y="2071678"/>
            <a:ext cx="2142346" cy="794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4429124" y="2428868"/>
            <a:ext cx="2143140" cy="1588"/>
          </a:xfrm>
          <a:prstGeom prst="line">
            <a:avLst/>
          </a:prstGeom>
          <a:ln w="254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3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6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566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3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30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30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30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30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3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3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3000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3000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3000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3000"/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3000"/>
                                        <p:tgtEl>
                                          <p:spTgt spid="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одержимое 7"/>
          <p:cNvSpPr>
            <a:spLocks noGrp="1"/>
          </p:cNvSpPr>
          <p:nvPr>
            <p:ph sz="half" idx="4294967295"/>
          </p:nvPr>
        </p:nvSpPr>
        <p:spPr>
          <a:xfrm>
            <a:off x="5105400" y="1262063"/>
            <a:ext cx="4038600" cy="2738437"/>
          </a:xfrm>
        </p:spPr>
        <p:txBody>
          <a:bodyPr/>
          <a:lstStyle/>
          <a:p>
            <a:pPr>
              <a:buClrTx/>
            </a:pPr>
            <a:r>
              <a:rPr lang="uk-UA" dirty="0" smtClean="0">
                <a:solidFill>
                  <a:srgbClr val="000000"/>
                </a:solidFill>
              </a:rPr>
              <a:t>Обчисліть потужність,яку ви розвиваєте рівномірно крокуючи до школи.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2016813" y="214290"/>
            <a:ext cx="6770029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Творче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завдання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sp>
        <p:nvSpPr>
          <p:cNvPr id="115717" name="Rectangle 5"/>
          <p:cNvSpPr>
            <a:spLocks noChangeArrowheads="1"/>
          </p:cNvSpPr>
          <p:nvPr/>
        </p:nvSpPr>
        <p:spPr bwMode="auto">
          <a:xfrm>
            <a:off x="642910" y="4000504"/>
            <a:ext cx="73581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itchFamily="34" charset="0"/>
                <a:ea typeface="Times New Roman" pitchFamily="18" charset="0"/>
                <a:cs typeface="Times New Roman" pitchFamily="18" charset="0"/>
              </a:rPr>
              <a:t>Всі необхідні дані одержіть самі.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0"/>
                                        <p:tgtEl>
                                          <p:spTgt spid="1157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Завдання на урок</a:t>
            </a:r>
            <a:endParaRPr lang="uk-UA" dirty="0"/>
          </a:p>
        </p:txBody>
      </p:sp>
      <p:sp>
        <p:nvSpPr>
          <p:cNvPr id="5" name="Місце для вмісту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Опрацювавши презентацію, зробіть у зошиті відповідні записи</a:t>
            </a:r>
          </a:p>
          <a:p>
            <a:r>
              <a:rPr lang="uk-UA" dirty="0" smtClean="0"/>
              <a:t>Запишіть запропоновані вам задачі</a:t>
            </a:r>
          </a:p>
          <a:p>
            <a:r>
              <a:rPr lang="uk-UA" dirty="0" smtClean="0"/>
              <a:t>Письмово дайте відповіді на запитання</a:t>
            </a:r>
          </a:p>
          <a:p>
            <a:r>
              <a:rPr lang="uk-UA" dirty="0" smtClean="0"/>
              <a:t>Виконайте творче завдання</a:t>
            </a:r>
          </a:p>
          <a:p>
            <a:r>
              <a:rPr lang="uk-UA" dirty="0" smtClean="0"/>
              <a:t>Домашнє задання :вивчити параграф 30,31</a:t>
            </a:r>
          </a:p>
          <a:p>
            <a:r>
              <a:rPr lang="uk-UA" dirty="0" smtClean="0"/>
              <a:t>Вправа 30(1,2 ),вправа 32- на вибір</a:t>
            </a:r>
            <a:endParaRPr lang="uk-UA" dirty="0"/>
          </a:p>
        </p:txBody>
      </p:sp>
      <p:sp>
        <p:nvSpPr>
          <p:cNvPr id="2" name="Місце для дати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www.wondershare.com</a:t>
            </a:r>
            <a:endParaRPr lang="en-US" altLang="zh-CN"/>
          </a:p>
        </p:txBody>
      </p:sp>
      <p:sp>
        <p:nvSpPr>
          <p:cNvPr id="3" name="Місце для нижнього колонтитула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Company Name</a:t>
            </a:r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4257481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0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pPr eaLnBrk="1" hangingPunct="1"/>
            <a:endParaRPr lang="ru-RU" sz="2800" dirty="0" smtClean="0"/>
          </a:p>
        </p:txBody>
      </p:sp>
      <p:graphicFrame>
        <p:nvGraphicFramePr>
          <p:cNvPr id="27653" name="Object 5"/>
          <p:cNvGraphicFramePr>
            <a:graphicFrameLocks noGrp="1" noChangeAspect="1"/>
          </p:cNvGraphicFramePr>
          <p:nvPr>
            <p:ph sz="half" idx="4294967295"/>
          </p:nvPr>
        </p:nvGraphicFramePr>
        <p:xfrm>
          <a:off x="1258888" y="1773238"/>
          <a:ext cx="876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6026" name="Image" r:id="rId3" imgW="875882" imgH="888889" progId="">
                  <p:embed/>
                </p:oleObj>
              </mc:Choice>
              <mc:Fallback>
                <p:oleObj name="Image" r:id="rId3" imgW="875882" imgH="888889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58888" y="1773238"/>
                        <a:ext cx="8763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9" name="Oval 8"/>
          <p:cNvSpPr>
            <a:spLocks noChangeArrowheads="1"/>
          </p:cNvSpPr>
          <p:nvPr/>
        </p:nvSpPr>
        <p:spPr bwMode="auto">
          <a:xfrm>
            <a:off x="1187450" y="4918075"/>
            <a:ext cx="1008063" cy="144463"/>
          </a:xfrm>
          <a:prstGeom prst="ellipse">
            <a:avLst/>
          </a:prstGeom>
          <a:gradFill rotWithShape="1">
            <a:gsLst>
              <a:gs pos="0">
                <a:srgbClr val="C0C0C0">
                  <a:alpha val="62999"/>
                </a:srgb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27680" name="Text Box 32"/>
          <p:cNvSpPr txBox="1">
            <a:spLocks noChangeArrowheads="1"/>
          </p:cNvSpPr>
          <p:nvPr/>
        </p:nvSpPr>
        <p:spPr bwMode="auto">
          <a:xfrm>
            <a:off x="2285984" y="5689600"/>
            <a:ext cx="71438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ru-RU" sz="3200" b="1" i="1" dirty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14283" y="285728"/>
            <a:ext cx="6912904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Приклади механічної роботи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pic>
        <p:nvPicPr>
          <p:cNvPr id="86019" name="Picture 3" descr="C:\Documents and Settings\Jekkipro\Мои документы\Загрузки\шарики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500298" y="1928802"/>
            <a:ext cx="1714512" cy="1714512"/>
          </a:xfrm>
          <a:prstGeom prst="rect">
            <a:avLst/>
          </a:prstGeom>
          <a:noFill/>
        </p:spPr>
      </p:pic>
      <p:pic>
        <p:nvPicPr>
          <p:cNvPr id="86020" name="Picture 4" descr="C:\Documents and Settings\Jekkipro\Мои документы\Загрузки\капля.gif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071934" y="3357562"/>
            <a:ext cx="1643074" cy="1643074"/>
          </a:xfrm>
          <a:prstGeom prst="rect">
            <a:avLst/>
          </a:prstGeom>
          <a:noFill/>
        </p:spPr>
      </p:pic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785786" y="4786322"/>
            <a:ext cx="2000264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сила</a:t>
            </a:r>
            <a:endParaRPr lang="ru-RU" sz="2400" b="1" dirty="0"/>
          </a:p>
        </p:txBody>
      </p:sp>
      <p:sp>
        <p:nvSpPr>
          <p:cNvPr id="20" name="Прямоугольник с двумя скругленными противолежащими углами 19"/>
          <p:cNvSpPr/>
          <p:nvPr/>
        </p:nvSpPr>
        <p:spPr>
          <a:xfrm>
            <a:off x="428596" y="5786454"/>
            <a:ext cx="3000396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переміщення</a:t>
            </a:r>
            <a:endParaRPr lang="ru-RU" sz="2400" b="1" dirty="0"/>
          </a:p>
        </p:txBody>
      </p: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6143636" y="5214950"/>
            <a:ext cx="2000264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робота</a:t>
            </a:r>
            <a:endParaRPr lang="ru-RU" sz="2400" b="1" dirty="0"/>
          </a:p>
        </p:txBody>
      </p:sp>
      <p:cxnSp>
        <p:nvCxnSpPr>
          <p:cNvPr id="25" name="Прямая со стрелкой 24"/>
          <p:cNvCxnSpPr>
            <a:stCxn id="19" idx="0"/>
          </p:cNvCxnSpPr>
          <p:nvPr/>
        </p:nvCxnSpPr>
        <p:spPr>
          <a:xfrm>
            <a:off x="2786050" y="5243522"/>
            <a:ext cx="2214578" cy="542932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20" idx="0"/>
          </p:cNvCxnSpPr>
          <p:nvPr/>
        </p:nvCxnSpPr>
        <p:spPr>
          <a:xfrm flipV="1">
            <a:off x="3428992" y="5786454"/>
            <a:ext cx="1500198" cy="457200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Стрелка вправо 27"/>
          <p:cNvSpPr/>
          <p:nvPr/>
        </p:nvSpPr>
        <p:spPr>
          <a:xfrm>
            <a:off x="5143504" y="5500702"/>
            <a:ext cx="978408" cy="484632"/>
          </a:xfrm>
          <a:prstGeom prst="rightArrow">
            <a:avLst/>
          </a:prstGeom>
          <a:solidFill>
            <a:srgbClr val="FFC0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Picture 4" descr="D:\ТОРРЕНТ\миша цирк.gif"/>
          <p:cNvPicPr>
            <a:picLocks noChangeAspect="1" noChangeArrowheads="1" noCrop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500694" y="1714488"/>
            <a:ext cx="2857500" cy="28575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42" presetClass="path" presetSubtype="0" repeatCount="indefinite" accel="50000" decel="50000" autoRev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9" dur="2000" fill="hold"/>
                                        <p:tgtEl>
                                          <p:spTgt spid="2765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4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0" grpId="0" animBg="1"/>
      <p:bldP spid="23" grpId="0" animBg="1"/>
      <p:bldP spid="2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30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764619" cy="2285992"/>
          </a:xfrm>
        </p:spPr>
        <p:txBody>
          <a:bodyPr/>
          <a:lstStyle/>
          <a:p>
            <a:pPr eaLnBrk="1" hangingPunct="1"/>
            <a:r>
              <a:rPr lang="uk-UA" sz="2800" dirty="0" smtClean="0"/>
              <a:t>        </a:t>
            </a:r>
            <a:endParaRPr lang="ru-RU" sz="2800" dirty="0" smtClean="0"/>
          </a:p>
        </p:txBody>
      </p:sp>
      <p:sp>
        <p:nvSpPr>
          <p:cNvPr id="33802" name="Text Box 10"/>
          <p:cNvSpPr txBox="1">
            <a:spLocks noChangeArrowheads="1"/>
          </p:cNvSpPr>
          <p:nvPr/>
        </p:nvSpPr>
        <p:spPr bwMode="auto">
          <a:xfrm>
            <a:off x="4714877" y="2071678"/>
            <a:ext cx="500066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 err="1">
                <a:solidFill>
                  <a:schemeClr val="hlink"/>
                </a:solidFill>
                <a:latin typeface="Arial Black" pitchFamily="34" charset="0"/>
              </a:rPr>
              <a:t>х</a:t>
            </a:r>
            <a:endParaRPr lang="ru-RU" sz="3200" b="1" i="1" dirty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2357422" y="2143116"/>
            <a:ext cx="571504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b="1" i="1" dirty="0">
                <a:solidFill>
                  <a:schemeClr val="hlink"/>
                </a:solidFill>
                <a:latin typeface="Arial Black" pitchFamily="34" charset="0"/>
              </a:rPr>
              <a:t>=</a:t>
            </a:r>
          </a:p>
        </p:txBody>
      </p:sp>
      <p:grpSp>
        <p:nvGrpSpPr>
          <p:cNvPr id="2" name="Group 46"/>
          <p:cNvGrpSpPr>
            <a:grpSpLocks/>
          </p:cNvGrpSpPr>
          <p:nvPr/>
        </p:nvGrpSpPr>
        <p:grpSpPr bwMode="auto">
          <a:xfrm>
            <a:off x="6357950" y="2928934"/>
            <a:ext cx="2246300" cy="3581416"/>
            <a:chOff x="4150" y="1389"/>
            <a:chExt cx="1089" cy="1814"/>
          </a:xfrm>
        </p:grpSpPr>
        <p:graphicFrame>
          <p:nvGraphicFramePr>
            <p:cNvPr id="3074" name="Object 42"/>
            <p:cNvGraphicFramePr>
              <a:graphicFrameLocks noChangeAspect="1"/>
            </p:cNvGraphicFramePr>
            <p:nvPr/>
          </p:nvGraphicFramePr>
          <p:xfrm>
            <a:off x="4241" y="1434"/>
            <a:ext cx="898" cy="171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8682" name="Формула" r:id="rId3" imgW="583920" imgH="1117440" progId="Equation.3">
                    <p:embed/>
                  </p:oleObj>
                </mc:Choice>
                <mc:Fallback>
                  <p:oleObj name="Формула" r:id="rId3" imgW="583920" imgH="1117440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41" y="1434"/>
                          <a:ext cx="898" cy="171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3093" name="Rectangle 44"/>
            <p:cNvSpPr>
              <a:spLocks noChangeArrowheads="1"/>
            </p:cNvSpPr>
            <p:nvPr/>
          </p:nvSpPr>
          <p:spPr bwMode="auto">
            <a:xfrm>
              <a:off x="4150" y="1389"/>
              <a:ext cx="1089" cy="952"/>
            </a:xfrm>
            <a:prstGeom prst="rect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094" name="Rectangle 45"/>
            <p:cNvSpPr>
              <a:spLocks noChangeArrowheads="1"/>
            </p:cNvSpPr>
            <p:nvPr/>
          </p:nvSpPr>
          <p:spPr bwMode="auto">
            <a:xfrm>
              <a:off x="4150" y="2341"/>
              <a:ext cx="1089" cy="862"/>
            </a:xfrm>
            <a:prstGeom prst="rect">
              <a:avLst/>
            </a:prstGeom>
            <a:noFill/>
            <a:ln w="63500">
              <a:solidFill>
                <a:srgbClr val="FF66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23" name="Прямоугольник с двумя скругленными противолежащими углами 22"/>
          <p:cNvSpPr/>
          <p:nvPr/>
        </p:nvSpPr>
        <p:spPr>
          <a:xfrm>
            <a:off x="214282" y="1857364"/>
            <a:ext cx="2143140" cy="1143008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/>
              <a:t>робота</a:t>
            </a:r>
            <a:endParaRPr lang="ru-RU" sz="3200" b="1" i="1" dirty="0"/>
          </a:p>
        </p:txBody>
      </p:sp>
      <p:sp>
        <p:nvSpPr>
          <p:cNvPr id="24" name="Прямоугольник с двумя скругленными противолежащими углами 23"/>
          <p:cNvSpPr/>
          <p:nvPr/>
        </p:nvSpPr>
        <p:spPr>
          <a:xfrm>
            <a:off x="5357818" y="1857364"/>
            <a:ext cx="3643338" cy="1000132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/>
              <a:t>переміщення</a:t>
            </a:r>
            <a:endParaRPr lang="ru-RU" sz="3200" b="1" i="1" dirty="0"/>
          </a:p>
        </p:txBody>
      </p:sp>
      <p:sp>
        <p:nvSpPr>
          <p:cNvPr id="25" name="Прямоугольник с двумя скругленными противолежащими углами 24"/>
          <p:cNvSpPr/>
          <p:nvPr/>
        </p:nvSpPr>
        <p:spPr>
          <a:xfrm>
            <a:off x="2928926" y="1857364"/>
            <a:ext cx="1857388" cy="1000132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3200" b="1" i="1" dirty="0" smtClean="0"/>
              <a:t>сила</a:t>
            </a:r>
            <a:endParaRPr lang="ru-RU" sz="3200" b="1" i="1" dirty="0"/>
          </a:p>
        </p:txBody>
      </p:sp>
      <p:sp>
        <p:nvSpPr>
          <p:cNvPr id="19" name="Прямоугольник с двумя скругленными противолежащими углами 18"/>
          <p:cNvSpPr/>
          <p:nvPr/>
        </p:nvSpPr>
        <p:spPr>
          <a:xfrm>
            <a:off x="1357290" y="4286256"/>
            <a:ext cx="2786082" cy="127159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/>
              <a:t>A=F*S</a:t>
            </a:r>
            <a:endParaRPr lang="ru-RU" sz="4400" b="1" dirty="0"/>
          </a:p>
        </p:txBody>
      </p:sp>
      <p:cxnSp>
        <p:nvCxnSpPr>
          <p:cNvPr id="21" name="Прямая со стрелкой 20"/>
          <p:cNvCxnSpPr>
            <a:stCxn id="19" idx="0"/>
          </p:cNvCxnSpPr>
          <p:nvPr/>
        </p:nvCxnSpPr>
        <p:spPr>
          <a:xfrm flipV="1">
            <a:off x="4143372" y="4071942"/>
            <a:ext cx="2143140" cy="850109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4143372" y="4929198"/>
            <a:ext cx="2143140" cy="792965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2016813" y="0"/>
            <a:ext cx="51103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5721" y="357166"/>
            <a:ext cx="8358246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Механічна робота –фізична </a:t>
            </a:r>
            <a:r>
              <a:rPr lang="uk-UA" sz="2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величина</a:t>
            </a:r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, яка дорівнює  добутку  сили  на переміщення  точки  її  прикладання.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33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2" grpId="0"/>
      <p:bldP spid="33804" grpId="0"/>
      <p:bldP spid="23" grpId="0" animBg="1"/>
      <p:bldP spid="24" grpId="0" animBg="1"/>
      <p:bldP spid="25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736600" y="233363"/>
            <a:ext cx="8407400" cy="2338387"/>
          </a:xfrm>
        </p:spPr>
        <p:txBody>
          <a:bodyPr/>
          <a:lstStyle/>
          <a:p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016813" y="214290"/>
            <a:ext cx="51103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endParaRPr lang="ru-RU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00034" y="142852"/>
            <a:ext cx="8358245" cy="181588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За одиницю роботи в СІ приймають роботу, яку  здійснює сила 1Н, коли точка її прикладання переміщується на 1м.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  <p:graphicFrame>
        <p:nvGraphicFramePr>
          <p:cNvPr id="8" name="Object 9"/>
          <p:cNvGraphicFramePr>
            <a:graphicFrameLocks noChangeAspect="1"/>
          </p:cNvGraphicFramePr>
          <p:nvPr/>
        </p:nvGraphicFramePr>
        <p:xfrm>
          <a:off x="6429388" y="2000240"/>
          <a:ext cx="1054100" cy="231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7834" name="Image" r:id="rId3" imgW="1053597" imgH="2311111" progId="">
                  <p:embed/>
                </p:oleObj>
              </mc:Choice>
              <mc:Fallback>
                <p:oleObj name="Image" r:id="rId3" imgW="1053597" imgH="2311111" progId="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9388" y="2000240"/>
                        <a:ext cx="1054100" cy="2311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Line 11"/>
          <p:cNvSpPr>
            <a:spLocks noChangeShapeType="1"/>
          </p:cNvSpPr>
          <p:nvPr/>
        </p:nvSpPr>
        <p:spPr bwMode="auto">
          <a:xfrm>
            <a:off x="6715140" y="3143248"/>
            <a:ext cx="647700" cy="0"/>
          </a:xfrm>
          <a:prstGeom prst="line">
            <a:avLst/>
          </a:prstGeom>
          <a:noFill/>
          <a:ln w="38100">
            <a:solidFill>
              <a:srgbClr val="F9010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7500958" y="2928934"/>
            <a:ext cx="1500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1" dirty="0" smtClean="0">
                <a:solidFill>
                  <a:srgbClr val="F90101"/>
                </a:solidFill>
                <a:latin typeface="Times New Roman" pitchFamily="18" charset="0"/>
              </a:rPr>
              <a:t>F</a:t>
            </a:r>
            <a:r>
              <a:rPr lang="ru-RU" sz="2400" b="1" i="1" baseline="-25000" dirty="0" smtClean="0">
                <a:solidFill>
                  <a:srgbClr val="F90101"/>
                </a:solidFill>
                <a:latin typeface="Times New Roman" pitchFamily="18" charset="0"/>
              </a:rPr>
              <a:t>т</a:t>
            </a:r>
            <a:r>
              <a:rPr lang="ru-RU" sz="2400" b="1" i="1" dirty="0" smtClean="0">
                <a:solidFill>
                  <a:srgbClr val="F90101"/>
                </a:solidFill>
                <a:latin typeface="Times New Roman" pitchFamily="18" charset="0"/>
              </a:rPr>
              <a:t>=1Н</a:t>
            </a:r>
            <a:endParaRPr lang="ru-RU" sz="2400" b="1" i="1" dirty="0">
              <a:solidFill>
                <a:srgbClr val="F90101"/>
              </a:solidFill>
              <a:latin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429256" y="3244334"/>
            <a:ext cx="5715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i="1" dirty="0" smtClean="0">
                <a:solidFill>
                  <a:srgbClr val="F90101"/>
                </a:solidFill>
                <a:latin typeface="Times New Roman" pitchFamily="18" charset="0"/>
              </a:rPr>
              <a:t>1м</a:t>
            </a:r>
            <a:endParaRPr lang="ru-RU" sz="2400" b="1" i="1" dirty="0">
              <a:solidFill>
                <a:srgbClr val="F90101"/>
              </a:solidFill>
              <a:latin typeface="Times New Roman" pitchFamily="18" charset="0"/>
            </a:endParaRPr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 flipV="1">
            <a:off x="6156325" y="3213100"/>
            <a:ext cx="0" cy="1944688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pic>
        <p:nvPicPr>
          <p:cNvPr id="13" name="Picture 1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71472" y="3571876"/>
            <a:ext cx="5876925" cy="1122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8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357290" y="2143116"/>
            <a:ext cx="4105275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9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000636"/>
            <a:ext cx="6175375" cy="1122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30" dur="2000" fill="hold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5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9" grpId="1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Текст 9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757610" cy="4691063"/>
          </a:xfrm>
        </p:spPr>
        <p:txBody>
          <a:bodyPr/>
          <a:lstStyle/>
          <a:p>
            <a:pPr algn="ctr"/>
            <a:r>
              <a:rPr lang="ru-RU" sz="2400" dirty="0" err="1" smtClean="0">
                <a:solidFill>
                  <a:srgbClr val="000000"/>
                </a:solidFill>
              </a:rPr>
              <a:t>Серце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людини</a:t>
            </a:r>
            <a:r>
              <a:rPr lang="ru-RU" sz="2400" dirty="0" smtClean="0">
                <a:solidFill>
                  <a:srgbClr val="000000"/>
                </a:solidFill>
              </a:rPr>
              <a:t> за </a:t>
            </a:r>
            <a:r>
              <a:rPr lang="ru-RU" sz="2400" dirty="0" err="1" smtClean="0">
                <a:solidFill>
                  <a:srgbClr val="000000"/>
                </a:solidFill>
              </a:rPr>
              <a:t>одне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скорочення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здійснює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приблизно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</a:rPr>
              <a:t>1 Дж </a:t>
            </a:r>
            <a:r>
              <a:rPr lang="ru-RU" sz="2400" dirty="0" err="1" smtClean="0">
                <a:solidFill>
                  <a:srgbClr val="000000"/>
                </a:solidFill>
              </a:rPr>
              <a:t>роботи</a:t>
            </a:r>
            <a:r>
              <a:rPr lang="ru-RU" sz="2400" dirty="0" smtClean="0">
                <a:solidFill>
                  <a:srgbClr val="000000"/>
                </a:solidFill>
              </a:rPr>
              <a:t>, </a:t>
            </a:r>
          </a:p>
          <a:p>
            <a:pPr algn="ctr"/>
            <a:r>
              <a:rPr lang="ru-RU" sz="2400" dirty="0" smtClean="0">
                <a:solidFill>
                  <a:srgbClr val="000000"/>
                </a:solidFill>
              </a:rPr>
              <a:t/>
            </a:r>
            <a:br>
              <a:rPr lang="ru-RU" sz="2400" dirty="0" smtClean="0">
                <a:solidFill>
                  <a:srgbClr val="000000"/>
                </a:solidFill>
              </a:rPr>
            </a:br>
            <a:r>
              <a:rPr lang="ru-RU" sz="2400" dirty="0" err="1" smtClean="0">
                <a:solidFill>
                  <a:srgbClr val="000000"/>
                </a:solidFill>
              </a:rPr>
              <a:t>що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відповідає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роботі</a:t>
            </a:r>
            <a:r>
              <a:rPr lang="ru-RU" sz="2400" dirty="0" smtClean="0">
                <a:solidFill>
                  <a:srgbClr val="000000"/>
                </a:solidFill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</a:rPr>
              <a:t>здійсненій</a:t>
            </a:r>
            <a:r>
              <a:rPr lang="ru-RU" sz="2400" dirty="0" smtClean="0">
                <a:solidFill>
                  <a:srgbClr val="000000"/>
                </a:solidFill>
              </a:rPr>
              <a:t> при </a:t>
            </a:r>
            <a:r>
              <a:rPr lang="ru-RU" sz="2400" dirty="0" err="1" smtClean="0">
                <a:solidFill>
                  <a:srgbClr val="000000"/>
                </a:solidFill>
              </a:rPr>
              <a:t>підніманні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вантажу</a:t>
            </a:r>
            <a:r>
              <a:rPr lang="ru-RU" sz="2400" dirty="0" smtClean="0">
                <a:solidFill>
                  <a:srgbClr val="000000"/>
                </a:solidFill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</a:rPr>
              <a:t>масою</a:t>
            </a:r>
            <a:r>
              <a:rPr lang="ru-RU" sz="2400" dirty="0" smtClean="0">
                <a:solidFill>
                  <a:srgbClr val="000000"/>
                </a:solidFill>
              </a:rPr>
              <a:t> 10 кг на </a:t>
            </a:r>
            <a:r>
              <a:rPr lang="ru-RU" sz="2400" dirty="0" err="1" smtClean="0">
                <a:solidFill>
                  <a:srgbClr val="000000"/>
                </a:solidFill>
              </a:rPr>
              <a:t>висоту</a:t>
            </a:r>
            <a:r>
              <a:rPr lang="ru-RU" sz="2400" dirty="0" smtClean="0">
                <a:solidFill>
                  <a:srgbClr val="000000"/>
                </a:solidFill>
              </a:rPr>
              <a:t> 1 </a:t>
            </a:r>
            <a:r>
              <a:rPr lang="uk-UA" sz="2400" dirty="0" smtClean="0">
                <a:solidFill>
                  <a:srgbClr val="000000"/>
                </a:solidFill>
              </a:rPr>
              <a:t>см</a:t>
            </a:r>
            <a:r>
              <a:rPr lang="ru-RU" sz="2400" dirty="0" smtClean="0">
                <a:solidFill>
                  <a:srgbClr val="000000"/>
                </a:solidFill>
              </a:rPr>
              <a:t>. </a:t>
            </a:r>
          </a:p>
          <a:p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pic>
        <p:nvPicPr>
          <p:cNvPr id="78850" name="Picture 2" descr="C:\Documents and Settings\Jekkipro\Мои документы\Загрузки\серд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072198" y="1214422"/>
            <a:ext cx="1143000" cy="1428750"/>
          </a:xfrm>
          <a:prstGeom prst="rect">
            <a:avLst/>
          </a:prstGeom>
          <a:noFill/>
        </p:spPr>
      </p:pic>
      <p:pic>
        <p:nvPicPr>
          <p:cNvPr id="78852" name="Picture 4" descr="C:\Documents and Settings\Jekkipro\Мои документы\Загрузки\2623933_d747d523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00760" y="2857496"/>
            <a:ext cx="2857500" cy="3333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78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28596" y="0"/>
            <a:ext cx="8143932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rgbClr val="92D050"/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sp>
        <p:nvSpPr>
          <p:cNvPr id="7" name="Прямоугольник с двумя скругленными противолежащими углами 6"/>
          <p:cNvSpPr/>
          <p:nvPr/>
        </p:nvSpPr>
        <p:spPr>
          <a:xfrm>
            <a:off x="357158" y="1357298"/>
            <a:ext cx="2928958" cy="1000132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додатна А›0 </a:t>
            </a:r>
            <a:endParaRPr lang="ru-RU" sz="2800" b="1" dirty="0"/>
          </a:p>
        </p:txBody>
      </p:sp>
      <p:sp>
        <p:nvSpPr>
          <p:cNvPr id="8" name="Прямоугольник с двумя скругленными противолежащими углами 7"/>
          <p:cNvSpPr/>
          <p:nvPr/>
        </p:nvSpPr>
        <p:spPr>
          <a:xfrm>
            <a:off x="3500430" y="1357298"/>
            <a:ext cx="2857520" cy="928694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>
                <a:solidFill>
                  <a:schemeClr val="bg1"/>
                </a:solidFill>
              </a:rPr>
              <a:t>від</a:t>
            </a:r>
            <a:r>
              <a:rPr lang="en-US" sz="2800" b="1" dirty="0" smtClean="0">
                <a:solidFill>
                  <a:schemeClr val="bg1"/>
                </a:solidFill>
              </a:rPr>
              <a:t>’</a:t>
            </a:r>
            <a:r>
              <a:rPr lang="uk-UA" sz="2800" b="1" dirty="0" smtClean="0">
                <a:solidFill>
                  <a:schemeClr val="bg1"/>
                </a:solidFill>
              </a:rPr>
              <a:t>ємна А‹0</a:t>
            </a:r>
            <a:endParaRPr lang="ru-RU" sz="2800" b="1" dirty="0">
              <a:solidFill>
                <a:schemeClr val="bg1"/>
              </a:solidFill>
            </a:endParaRPr>
          </a:p>
        </p:txBody>
      </p:sp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6715140" y="1357298"/>
            <a:ext cx="2428860" cy="928694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b="1" dirty="0" smtClean="0"/>
              <a:t>А=0</a:t>
            </a:r>
            <a:endParaRPr lang="ru-RU" sz="2800" b="1" dirty="0"/>
          </a:p>
        </p:txBody>
      </p:sp>
      <p:graphicFrame>
        <p:nvGraphicFramePr>
          <p:cNvPr id="39968" name="Object 32"/>
          <p:cNvGraphicFramePr>
            <a:graphicFrameLocks noChangeAspect="1"/>
          </p:cNvGraphicFramePr>
          <p:nvPr/>
        </p:nvGraphicFramePr>
        <p:xfrm>
          <a:off x="827088" y="5078413"/>
          <a:ext cx="876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8" name="Image" r:id="rId3" imgW="875882" imgH="888889" progId="">
                  <p:embed/>
                </p:oleObj>
              </mc:Choice>
              <mc:Fallback>
                <p:oleObj name="Image" r:id="rId3" imgW="875882" imgH="888889" progId="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7088" y="5078413"/>
                        <a:ext cx="8763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32"/>
          <p:cNvGraphicFramePr>
            <a:graphicFrameLocks noChangeAspect="1"/>
          </p:cNvGraphicFramePr>
          <p:nvPr/>
        </p:nvGraphicFramePr>
        <p:xfrm>
          <a:off x="785786" y="3929066"/>
          <a:ext cx="876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19" name="Image" r:id="rId5" imgW="875882" imgH="888889" progId="">
                  <p:embed/>
                </p:oleObj>
              </mc:Choice>
              <mc:Fallback>
                <p:oleObj name="Image" r:id="rId5" imgW="875882" imgH="888889" progId="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5786" y="3929066"/>
                        <a:ext cx="8763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32"/>
          <p:cNvGraphicFramePr>
            <a:graphicFrameLocks noChangeAspect="1"/>
          </p:cNvGraphicFramePr>
          <p:nvPr/>
        </p:nvGraphicFramePr>
        <p:xfrm>
          <a:off x="714348" y="2786058"/>
          <a:ext cx="876300" cy="889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9420" name="Image" r:id="rId6" imgW="875882" imgH="888889" progId="">
                  <p:embed/>
                </p:oleObj>
              </mc:Choice>
              <mc:Fallback>
                <p:oleObj name="Image" r:id="rId6" imgW="875882" imgH="888889" progId="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4348" y="2786058"/>
                        <a:ext cx="876300" cy="889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Прямая со стрелкой 13"/>
          <p:cNvCxnSpPr/>
          <p:nvPr/>
        </p:nvCxnSpPr>
        <p:spPr>
          <a:xfrm>
            <a:off x="1142976" y="3143248"/>
            <a:ext cx="1143008" cy="1588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Прямоугольник 14"/>
          <p:cNvSpPr/>
          <p:nvPr/>
        </p:nvSpPr>
        <p:spPr>
          <a:xfrm>
            <a:off x="1975135" y="2967335"/>
            <a:ext cx="383438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50" dirty="0" smtClean="0">
                <a:ln w="13500">
                  <a:solidFill>
                    <a:schemeClr val="accent1">
                      <a:shade val="2500"/>
                      <a:alpha val="6500"/>
                    </a:schemeClr>
                  </a:solidFill>
                  <a:prstDash val="solid"/>
                </a:ln>
                <a:solidFill>
                  <a:schemeClr val="accent1">
                    <a:tint val="3000"/>
                    <a:alpha val="95000"/>
                  </a:schemeClr>
                </a:solidFill>
                <a:effectLst>
                  <a:innerShdw blurRad="50900" dist="38500" dir="13500000">
                    <a:srgbClr val="000000">
                      <a:alpha val="60000"/>
                    </a:srgbClr>
                  </a:innerShdw>
                </a:effectLst>
              </a:rPr>
              <a:t> </a:t>
            </a:r>
            <a:endParaRPr lang="ru-RU" sz="5400" b="1" cap="none" spc="50" dirty="0">
              <a:ln w="13500">
                <a:solidFill>
                  <a:schemeClr val="accent1">
                    <a:shade val="2500"/>
                    <a:alpha val="6500"/>
                  </a:schemeClr>
                </a:solidFill>
                <a:prstDash val="solid"/>
              </a:ln>
              <a:solidFill>
                <a:schemeClr val="accent1">
                  <a:tint val="3000"/>
                  <a:alpha val="95000"/>
                </a:schemeClr>
              </a:solidFill>
              <a:effectLst>
                <a:innerShdw blurRad="50900" dist="38500" dir="13500000">
                  <a:srgbClr val="000000">
                    <a:alpha val="60000"/>
                  </a:srgbClr>
                </a:innerShdw>
              </a:effectLst>
            </a:endParaRPr>
          </a:p>
        </p:txBody>
      </p:sp>
      <p:cxnSp>
        <p:nvCxnSpPr>
          <p:cNvPr id="18" name="Прямая соединительная линия 17"/>
          <p:cNvCxnSpPr/>
          <p:nvPr/>
        </p:nvCxnSpPr>
        <p:spPr>
          <a:xfrm flipV="1">
            <a:off x="1142976" y="3571876"/>
            <a:ext cx="7072362" cy="71438"/>
          </a:xfrm>
          <a:prstGeom prst="line">
            <a:avLst/>
          </a:prstGeom>
          <a:ln w="25400">
            <a:solidFill>
              <a:srgbClr val="FF99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Прямоугольник 18"/>
          <p:cNvSpPr/>
          <p:nvPr/>
        </p:nvSpPr>
        <p:spPr>
          <a:xfrm>
            <a:off x="2178876" y="2967335"/>
            <a:ext cx="420308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92D05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+mn-lt"/>
              </a:rPr>
              <a:t>F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92D05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+mn-lt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7643834" y="3571877"/>
            <a:ext cx="5715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</a:t>
            </a:r>
            <a:endParaRPr lang="ru-RU" sz="32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23" name="Picture 1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2143116"/>
            <a:ext cx="3000364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25" name="Прямая со стрелкой 24"/>
          <p:cNvCxnSpPr/>
          <p:nvPr/>
        </p:nvCxnSpPr>
        <p:spPr>
          <a:xfrm rot="10800000">
            <a:off x="285720" y="4786322"/>
            <a:ext cx="928694" cy="1588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Прямоугольник 29"/>
          <p:cNvSpPr/>
          <p:nvPr/>
        </p:nvSpPr>
        <p:spPr>
          <a:xfrm>
            <a:off x="357159" y="4214819"/>
            <a:ext cx="357190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F</a:t>
            </a:r>
            <a:endParaRPr lang="ru-RU" sz="3200" b="1" cap="none" spc="0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32" name="Прямая со стрелкой 31"/>
          <p:cNvCxnSpPr/>
          <p:nvPr/>
        </p:nvCxnSpPr>
        <p:spPr>
          <a:xfrm>
            <a:off x="1142976" y="4786322"/>
            <a:ext cx="2357454" cy="1588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Прямоугольник 36"/>
          <p:cNvSpPr/>
          <p:nvPr/>
        </p:nvSpPr>
        <p:spPr>
          <a:xfrm>
            <a:off x="3428992" y="4714885"/>
            <a:ext cx="571504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</a:t>
            </a:r>
            <a:endParaRPr lang="ru-RU" sz="32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39" name="Picture 31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3214678" y="2000240"/>
            <a:ext cx="3643338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" name="Picture 40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6572265" y="1989138"/>
            <a:ext cx="2357454" cy="1646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4" name="Прямая со стрелкой 43"/>
          <p:cNvCxnSpPr/>
          <p:nvPr/>
        </p:nvCxnSpPr>
        <p:spPr>
          <a:xfrm rot="5400000">
            <a:off x="750067" y="6036487"/>
            <a:ext cx="928694" cy="1588"/>
          </a:xfrm>
          <a:prstGeom prst="straightConnector1">
            <a:avLst/>
          </a:prstGeom>
          <a:ln w="25400">
            <a:solidFill>
              <a:srgbClr val="92D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1142977" y="6000768"/>
            <a:ext cx="92869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800" b="1" cap="none" spc="0" dirty="0" smtClean="0">
                <a:ln w="1905"/>
                <a:solidFill>
                  <a:srgbClr val="92D05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mg</a:t>
            </a:r>
            <a:endParaRPr lang="ru-RU" sz="2800" b="1" cap="none" spc="0" dirty="0">
              <a:ln w="1905"/>
              <a:solidFill>
                <a:srgbClr val="92D05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>
            <a:off x="1214414" y="5929330"/>
            <a:ext cx="4786346" cy="1588"/>
          </a:xfrm>
          <a:prstGeom prst="straightConnector1">
            <a:avLst/>
          </a:prstGeom>
          <a:ln w="25400">
            <a:solidFill>
              <a:srgbClr val="FFC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Прямоугольник 51"/>
          <p:cNvSpPr/>
          <p:nvPr/>
        </p:nvSpPr>
        <p:spPr>
          <a:xfrm>
            <a:off x="5286380" y="5929330"/>
            <a:ext cx="500066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3200" b="1" cap="none" spc="0" dirty="0" smtClean="0">
                <a:ln w="1905"/>
                <a:solidFill>
                  <a:srgbClr val="FFC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n-lt"/>
              </a:rPr>
              <a:t>S</a:t>
            </a:r>
            <a:endParaRPr lang="ru-RU" sz="3200" b="1" cap="none" spc="0" dirty="0">
              <a:ln w="1905"/>
              <a:solidFill>
                <a:srgbClr val="FFC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n-lt"/>
            </a:endParaRPr>
          </a:p>
        </p:txBody>
      </p:sp>
      <p:pic>
        <p:nvPicPr>
          <p:cNvPr id="54" name="Picture 45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1" y="3286124"/>
            <a:ext cx="3786182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5" name="Picture 48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3357554" y="3222625"/>
            <a:ext cx="3786214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6" name="Picture 50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6500825" y="3222625"/>
            <a:ext cx="2643175" cy="1646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Прямоугольник 30"/>
          <p:cNvSpPr/>
          <p:nvPr/>
        </p:nvSpPr>
        <p:spPr>
          <a:xfrm>
            <a:off x="2016813" y="142852"/>
            <a:ext cx="5110373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 </a:t>
            </a:r>
            <a:r>
              <a:rPr lang="ru-RU" sz="3200" b="1" cap="none" spc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Механічна</a:t>
            </a:r>
            <a:r>
              <a:rPr lang="ru-RU" sz="32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  робота</a:t>
            </a:r>
            <a:endParaRPr lang="ru-RU" sz="32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-2.31214E-7 L 0.7283 -0.012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4" y="-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5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7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00" dur="20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1.79191E-6 L 0.5099 1.79191E-6 " pathEditMode="relative" rAng="0" ptsTypes="AA">
                                      <p:cBhvr>
                                        <p:cTn id="114" dur="2000" fill="hold"/>
                                        <p:tgtEl>
                                          <p:spTgt spid="3996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8" dur="500"/>
                                        <p:tgtEl>
                                          <p:spTgt spid="399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4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4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0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5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4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9" grpId="0"/>
      <p:bldP spid="22" grpId="0"/>
      <p:bldP spid="30" grpId="0"/>
      <p:bldP spid="37" grpId="0"/>
      <p:bldP spid="45" grpId="0"/>
      <p:bldP spid="5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1771" name="Object 27"/>
          <p:cNvGraphicFramePr>
            <a:graphicFrameLocks noGrp="1" noChangeAspect="1"/>
          </p:cNvGraphicFramePr>
          <p:nvPr>
            <p:ph idx="4294967295"/>
          </p:nvPr>
        </p:nvGraphicFramePr>
        <p:xfrm>
          <a:off x="4927600" y="1214438"/>
          <a:ext cx="4216400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8618" name="Image" r:id="rId3" imgW="4215873" imgH="3276190" progId="">
                  <p:embed/>
                </p:oleObj>
              </mc:Choice>
              <mc:Fallback>
                <p:oleObj name="Image" r:id="rId3" imgW="4215873" imgH="3276190" progId="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7600" y="1214438"/>
                        <a:ext cx="4216400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603" name="Oval 8"/>
          <p:cNvSpPr>
            <a:spLocks noChangeArrowheads="1"/>
          </p:cNvSpPr>
          <p:nvPr/>
        </p:nvSpPr>
        <p:spPr bwMode="auto">
          <a:xfrm>
            <a:off x="1187450" y="4918075"/>
            <a:ext cx="1008063" cy="144463"/>
          </a:xfrm>
          <a:prstGeom prst="ellipse">
            <a:avLst/>
          </a:prstGeom>
          <a:gradFill rotWithShape="1">
            <a:gsLst>
              <a:gs pos="0">
                <a:srgbClr val="C0C0C0">
                  <a:alpha val="62999"/>
                </a:srgbClr>
              </a:gs>
              <a:gs pos="100000">
                <a:schemeClr val="bg1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1285860"/>
            <a:ext cx="314327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uk-UA" sz="2400" dirty="0" smtClean="0">
                <a:solidFill>
                  <a:srgbClr val="000000"/>
                </a:solidFill>
                <a:latin typeface="+mn-lt"/>
              </a:rPr>
              <a:t>1.Ко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ли на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тіло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діє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сила,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але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воно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не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рухається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.</a:t>
            </a:r>
            <a:endParaRPr lang="ru-RU" sz="2400" dirty="0">
              <a:solidFill>
                <a:srgbClr val="000000"/>
              </a:solidFill>
              <a:latin typeface="+mn-lt"/>
            </a:endParaRPr>
          </a:p>
        </p:txBody>
      </p:sp>
      <p:pic>
        <p:nvPicPr>
          <p:cNvPr id="65538" name="Picture 2" descr="C:\Documents and Settings\Jekkipro\Мои документы\Загрузки\сила...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786182" y="4572002"/>
            <a:ext cx="2857520" cy="1500198"/>
          </a:xfrm>
          <a:prstGeom prst="rect">
            <a:avLst/>
          </a:prstGeom>
          <a:noFill/>
        </p:spPr>
      </p:pic>
      <p:sp>
        <p:nvSpPr>
          <p:cNvPr id="9" name="Прямоугольник с двумя скругленными противолежащими углами 8"/>
          <p:cNvSpPr/>
          <p:nvPr/>
        </p:nvSpPr>
        <p:spPr>
          <a:xfrm>
            <a:off x="785786" y="3786190"/>
            <a:ext cx="1571636" cy="914400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сила</a:t>
            </a:r>
            <a:endParaRPr lang="ru-RU" sz="2400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143109" y="4000504"/>
            <a:ext cx="6429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err="1" smtClean="0">
                <a:solidFill>
                  <a:schemeClr val="hlink"/>
                </a:solidFill>
                <a:latin typeface="Arial Black" pitchFamily="34" charset="0"/>
              </a:rPr>
              <a:t>х</a:t>
            </a:r>
            <a:endParaRPr lang="ru-RU" b="1" i="1" dirty="0">
              <a:solidFill>
                <a:schemeClr val="hlink"/>
              </a:solidFill>
              <a:latin typeface="Arial Black" pitchFamily="34" charset="0"/>
            </a:endParaRPr>
          </a:p>
        </p:txBody>
      </p:sp>
      <p:sp>
        <p:nvSpPr>
          <p:cNvPr id="11" name="Прямоугольник с двумя скругленными противолежащими углами 10"/>
          <p:cNvSpPr/>
          <p:nvPr/>
        </p:nvSpPr>
        <p:spPr>
          <a:xfrm>
            <a:off x="2714612" y="3786190"/>
            <a:ext cx="857256" cy="857256"/>
          </a:xfrm>
          <a:prstGeom prst="round2DiagRect">
            <a:avLst>
              <a:gd name="adj1" fmla="val 16667"/>
              <a:gd name="adj2" fmla="val 7463"/>
            </a:avLst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smtClean="0"/>
              <a:t>S</a:t>
            </a:r>
            <a:endParaRPr lang="ru-RU" sz="2800" b="1" dirty="0"/>
          </a:p>
        </p:txBody>
      </p:sp>
      <p:sp>
        <p:nvSpPr>
          <p:cNvPr id="12" name="Прямоугольник с двумя скругленными противолежащими углами 11"/>
          <p:cNvSpPr/>
          <p:nvPr/>
        </p:nvSpPr>
        <p:spPr>
          <a:xfrm>
            <a:off x="4000496" y="3714752"/>
            <a:ext cx="1571636" cy="857256"/>
          </a:xfrm>
          <a:prstGeom prst="round2DiagRect">
            <a:avLst/>
          </a:prstGeom>
          <a:solidFill>
            <a:srgbClr val="92D05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400" b="1" dirty="0" smtClean="0"/>
              <a:t>робота</a:t>
            </a:r>
            <a:endParaRPr lang="ru-RU" sz="2400" b="1" dirty="0"/>
          </a:p>
        </p:txBody>
      </p:sp>
      <p:sp>
        <p:nvSpPr>
          <p:cNvPr id="13" name="Стрелка вправо 12"/>
          <p:cNvSpPr/>
          <p:nvPr/>
        </p:nvSpPr>
        <p:spPr>
          <a:xfrm>
            <a:off x="3500430" y="4000504"/>
            <a:ext cx="642942" cy="484632"/>
          </a:xfrm>
          <a:prstGeom prst="rightArrow">
            <a:avLst/>
          </a:prstGeom>
          <a:solidFill>
            <a:srgbClr val="FF99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 rot="16200000" flipH="1">
            <a:off x="2571736" y="3857628"/>
            <a:ext cx="1143008" cy="85725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 rot="5400000">
            <a:off x="2536017" y="3821909"/>
            <a:ext cx="1143008" cy="92869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4071934" y="3571876"/>
            <a:ext cx="1285884" cy="1214446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rot="10800000" flipV="1">
            <a:off x="4000496" y="3571876"/>
            <a:ext cx="1357322" cy="1285884"/>
          </a:xfrm>
          <a:prstGeom prst="line">
            <a:avLst/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Прямоугольник 15"/>
          <p:cNvSpPr/>
          <p:nvPr/>
        </p:nvSpPr>
        <p:spPr>
          <a:xfrm>
            <a:off x="0" y="214290"/>
            <a:ext cx="8715403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Коли механічна робота не виконується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?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2" dur="2000"/>
                                        <p:tgtEl>
                                          <p:spTgt spid="317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2000"/>
                                        <p:tgtEl>
                                          <p:spTgt spid="65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CN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291"/>
            <a:ext cx="857256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000000"/>
                </a:solidFill>
                <a:latin typeface="+mn-lt"/>
              </a:rPr>
              <a:t/>
            </a:r>
            <a:br>
              <a:rPr lang="ru-RU" sz="2800" b="1" dirty="0" smtClean="0">
                <a:solidFill>
                  <a:srgbClr val="000000"/>
                </a:solidFill>
                <a:latin typeface="+mn-lt"/>
              </a:rPr>
            </a:br>
            <a:endParaRPr lang="ru-RU" sz="28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879287" y="1453150"/>
            <a:ext cx="314327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2.Коли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тіло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рухається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але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немає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діючої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на 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нього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сили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.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642910" y="3429000"/>
            <a:ext cx="371477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Наприклад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післе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вимкнення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двигунів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, ракета,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що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летить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у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відкритому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космосі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,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продовжує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рух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 по </a:t>
            </a:r>
            <a:r>
              <a:rPr lang="ru-RU" sz="2400" dirty="0" err="1" smtClean="0">
                <a:solidFill>
                  <a:srgbClr val="000000"/>
                </a:solidFill>
                <a:latin typeface="+mn-lt"/>
              </a:rPr>
              <a:t>інерції</a:t>
            </a:r>
            <a:r>
              <a:rPr lang="ru-RU" sz="2400" dirty="0" smtClean="0">
                <a:solidFill>
                  <a:srgbClr val="000000"/>
                </a:solidFill>
                <a:latin typeface="+mn-lt"/>
              </a:rPr>
              <a:t>.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14282" y="214290"/>
            <a:ext cx="8643997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Коли механічна робота не виконується</a:t>
            </a:r>
            <a:r>
              <a:rPr lang="en-US" sz="2800" b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+mn-lt"/>
              </a:rPr>
              <a:t>?</a:t>
            </a:r>
            <a:endParaRPr lang="ru-RU" sz="28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Механічна робота">
  <a:themeElements>
    <a:clrScheme name="new year4 3">
      <a:dk1>
        <a:srgbClr val="1A1A70"/>
      </a:dk1>
      <a:lt1>
        <a:srgbClr val="FFFFFF"/>
      </a:lt1>
      <a:dk2>
        <a:srgbClr val="243D8C"/>
      </a:dk2>
      <a:lt2>
        <a:srgbClr val="DDDDDD"/>
      </a:lt2>
      <a:accent1>
        <a:srgbClr val="3E78C6"/>
      </a:accent1>
      <a:accent2>
        <a:srgbClr val="84A1E8"/>
      </a:accent2>
      <a:accent3>
        <a:srgbClr val="FFFFFF"/>
      </a:accent3>
      <a:accent4>
        <a:srgbClr val="14145F"/>
      </a:accent4>
      <a:accent5>
        <a:srgbClr val="AFBEDF"/>
      </a:accent5>
      <a:accent6>
        <a:srgbClr val="7791D2"/>
      </a:accent6>
      <a:hlink>
        <a:srgbClr val="90B54D"/>
      </a:hlink>
      <a:folHlink>
        <a:srgbClr val="F3C43F"/>
      </a:folHlink>
    </a:clrScheme>
    <a:fontScheme name="new year4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new year4 1">
        <a:dk1>
          <a:srgbClr val="1D4940"/>
        </a:dk1>
        <a:lt1>
          <a:srgbClr val="FFFFFF"/>
        </a:lt1>
        <a:dk2>
          <a:srgbClr val="3F716F"/>
        </a:dk2>
        <a:lt2>
          <a:srgbClr val="DDDDDD"/>
        </a:lt2>
        <a:accent1>
          <a:srgbClr val="669E86"/>
        </a:accent1>
        <a:accent2>
          <a:srgbClr val="A2CAB4"/>
        </a:accent2>
        <a:accent3>
          <a:srgbClr val="FFFFFF"/>
        </a:accent3>
        <a:accent4>
          <a:srgbClr val="173D35"/>
        </a:accent4>
        <a:accent5>
          <a:srgbClr val="B8CCC3"/>
        </a:accent5>
        <a:accent6>
          <a:srgbClr val="92B7A3"/>
        </a:accent6>
        <a:hlink>
          <a:srgbClr val="8CA35F"/>
        </a:hlink>
        <a:folHlink>
          <a:srgbClr val="C1B05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year4 2">
        <a:dk1>
          <a:srgbClr val="2D4473"/>
        </a:dk1>
        <a:lt1>
          <a:srgbClr val="FFFFFF"/>
        </a:lt1>
        <a:dk2>
          <a:srgbClr val="2B6185"/>
        </a:dk2>
        <a:lt2>
          <a:srgbClr val="D3D9DD"/>
        </a:lt2>
        <a:accent1>
          <a:srgbClr val="638AA1"/>
        </a:accent1>
        <a:accent2>
          <a:srgbClr val="8CA8B5"/>
        </a:accent2>
        <a:accent3>
          <a:srgbClr val="FFFFFF"/>
        </a:accent3>
        <a:accent4>
          <a:srgbClr val="253961"/>
        </a:accent4>
        <a:accent5>
          <a:srgbClr val="B7C4CD"/>
        </a:accent5>
        <a:accent6>
          <a:srgbClr val="7E98A4"/>
        </a:accent6>
        <a:hlink>
          <a:srgbClr val="6FA2E7"/>
        </a:hlink>
        <a:folHlink>
          <a:srgbClr val="99C25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year4 3">
        <a:dk1>
          <a:srgbClr val="1A1A70"/>
        </a:dk1>
        <a:lt1>
          <a:srgbClr val="FFFFFF"/>
        </a:lt1>
        <a:dk2>
          <a:srgbClr val="243D8C"/>
        </a:dk2>
        <a:lt2>
          <a:srgbClr val="DDDDDD"/>
        </a:lt2>
        <a:accent1>
          <a:srgbClr val="3E78C6"/>
        </a:accent1>
        <a:accent2>
          <a:srgbClr val="84A1E8"/>
        </a:accent2>
        <a:accent3>
          <a:srgbClr val="FFFFFF"/>
        </a:accent3>
        <a:accent4>
          <a:srgbClr val="14145F"/>
        </a:accent4>
        <a:accent5>
          <a:srgbClr val="AFBEDF"/>
        </a:accent5>
        <a:accent6>
          <a:srgbClr val="7791D2"/>
        </a:accent6>
        <a:hlink>
          <a:srgbClr val="90B54D"/>
        </a:hlink>
        <a:folHlink>
          <a:srgbClr val="F3C43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Механічна робота</Template>
  <TotalTime>1354</TotalTime>
  <Words>749</Words>
  <Application>Microsoft Office PowerPoint</Application>
  <PresentationFormat>Екран (4:3)</PresentationFormat>
  <Paragraphs>158</Paragraphs>
  <Slides>24</Slides>
  <Notes>0</Notes>
  <HiddenSlides>0</HiddenSlides>
  <MMClips>0</MMClips>
  <ScaleCrop>false</ScaleCrop>
  <HeadingPairs>
    <vt:vector size="8" baseType="variant">
      <vt:variant>
        <vt:lpstr>Використані шрифти</vt:lpstr>
      </vt:variant>
      <vt:variant>
        <vt:i4>7</vt:i4>
      </vt:variant>
      <vt:variant>
        <vt:lpstr>Тема</vt:lpstr>
      </vt:variant>
      <vt:variant>
        <vt:i4>1</vt:i4>
      </vt:variant>
      <vt:variant>
        <vt:lpstr>Вбудовані сервери OLE</vt:lpstr>
      </vt:variant>
      <vt:variant>
        <vt:i4>2</vt:i4>
      </vt:variant>
      <vt:variant>
        <vt:lpstr>Заголовки слайдів</vt:lpstr>
      </vt:variant>
      <vt:variant>
        <vt:i4>24</vt:i4>
      </vt:variant>
    </vt:vector>
  </HeadingPairs>
  <TitlesOfParts>
    <vt:vector size="34" baseType="lpstr">
      <vt:lpstr>宋体</vt:lpstr>
      <vt:lpstr>Arial</vt:lpstr>
      <vt:lpstr>Arial Black</vt:lpstr>
      <vt:lpstr>Calibri</vt:lpstr>
      <vt:lpstr>Times New Roman</vt:lpstr>
      <vt:lpstr>Verdana</vt:lpstr>
      <vt:lpstr>Wingdings</vt:lpstr>
      <vt:lpstr>Механічна робота</vt:lpstr>
      <vt:lpstr>Image</vt:lpstr>
      <vt:lpstr>Формула</vt:lpstr>
      <vt:lpstr>Презентація PowerPoint</vt:lpstr>
      <vt:lpstr>Презентація PowerPoint</vt:lpstr>
      <vt:lpstr>Презентація PowerPoint</vt:lpstr>
      <vt:lpstr>        </vt:lpstr>
      <vt:lpstr>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Задача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Завдання на урок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Jekkipro</dc:creator>
  <cp:lastModifiedBy>RePack by Diakov</cp:lastModifiedBy>
  <cp:revision>170</cp:revision>
  <dcterms:created xsi:type="dcterms:W3CDTF">2011-01-29T06:31:50Z</dcterms:created>
  <dcterms:modified xsi:type="dcterms:W3CDTF">2021-04-01T13:09:46Z</dcterms:modified>
</cp:coreProperties>
</file>