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7"/>
  </p:notesMasterIdLst>
  <p:sldIdLst>
    <p:sldId id="265" r:id="rId2"/>
    <p:sldId id="257" r:id="rId3"/>
    <p:sldId id="258" r:id="rId4"/>
    <p:sldId id="266" r:id="rId5"/>
    <p:sldId id="278" r:id="rId6"/>
    <p:sldId id="267" r:id="rId7"/>
    <p:sldId id="268" r:id="rId8"/>
    <p:sldId id="270" r:id="rId9"/>
    <p:sldId id="271" r:id="rId10"/>
    <p:sldId id="272" r:id="rId11"/>
    <p:sldId id="277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81" d="100"/>
          <a:sy n="81" d="100"/>
        </p:scale>
        <p:origin x="10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27495-A3E3-4F32-8B1D-51D1ECAFC20B}" type="datetimeFigureOut">
              <a:rPr lang="uk-UA" smtClean="0"/>
              <a:pPr/>
              <a:t>02.02.2022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3E0FF-F204-436F-9092-0A4AD563C71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983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80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160361-C9C2-45C6-82ED-B251C4554DE3}" type="datetimeFigureOut">
              <a:rPr lang="uk-UA" smtClean="0"/>
              <a:pPr/>
              <a:t>02.02.2022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F5A57C-8F9B-4A8D-BF9C-756491104EB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60361-C9C2-45C6-82ED-B251C4554DE3}" type="datetimeFigureOut">
              <a:rPr lang="uk-UA" smtClean="0"/>
              <a:pPr/>
              <a:t>02.02.2022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5A57C-8F9B-4A8D-BF9C-756491104EB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3160361-C9C2-45C6-82ED-B251C4554DE3}" type="datetimeFigureOut">
              <a:rPr lang="uk-UA" smtClean="0"/>
              <a:pPr/>
              <a:t>02.02.2022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F5A57C-8F9B-4A8D-BF9C-756491104EB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60361-C9C2-45C6-82ED-B251C4554DE3}" type="datetimeFigureOut">
              <a:rPr lang="uk-UA" smtClean="0"/>
              <a:pPr/>
              <a:t>02.02.2022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5A57C-8F9B-4A8D-BF9C-756491104EB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160361-C9C2-45C6-82ED-B251C4554DE3}" type="datetimeFigureOut">
              <a:rPr lang="uk-UA" smtClean="0"/>
              <a:pPr/>
              <a:t>02.02.2022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F5A57C-8F9B-4A8D-BF9C-756491104EB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60361-C9C2-45C6-82ED-B251C4554DE3}" type="datetimeFigureOut">
              <a:rPr lang="uk-UA" smtClean="0"/>
              <a:pPr/>
              <a:t>02.02.2022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5A57C-8F9B-4A8D-BF9C-756491104EB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60361-C9C2-45C6-82ED-B251C4554DE3}" type="datetimeFigureOut">
              <a:rPr lang="uk-UA" smtClean="0"/>
              <a:pPr/>
              <a:t>02.02.2022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5A57C-8F9B-4A8D-BF9C-756491104EB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60361-C9C2-45C6-82ED-B251C4554DE3}" type="datetimeFigureOut">
              <a:rPr lang="uk-UA" smtClean="0"/>
              <a:pPr/>
              <a:t>02.02.2022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5A57C-8F9B-4A8D-BF9C-756491104EB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160361-C9C2-45C6-82ED-B251C4554DE3}" type="datetimeFigureOut">
              <a:rPr lang="uk-UA" smtClean="0"/>
              <a:pPr/>
              <a:t>02.02.2022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5A57C-8F9B-4A8D-BF9C-756491104EB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60361-C9C2-45C6-82ED-B251C4554DE3}" type="datetimeFigureOut">
              <a:rPr lang="uk-UA" smtClean="0"/>
              <a:pPr/>
              <a:t>02.02.2022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5A57C-8F9B-4A8D-BF9C-756491104EB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60361-C9C2-45C6-82ED-B251C4554DE3}" type="datetimeFigureOut">
              <a:rPr lang="uk-UA" smtClean="0"/>
              <a:pPr/>
              <a:t>02.02.2022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5A57C-8F9B-4A8D-BF9C-756491104EB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3160361-C9C2-45C6-82ED-B251C4554DE3}" type="datetimeFigureOut">
              <a:rPr lang="uk-UA" smtClean="0"/>
              <a:pPr/>
              <a:t>02.02.2022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F5A57C-8F9B-4A8D-BF9C-756491104EB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26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Relationship Id="rId22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323528" y="980728"/>
            <a:ext cx="7239000" cy="36724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 smtClean="0">
                <a:solidFill>
                  <a:schemeClr val="accent2"/>
                </a:solidFill>
              </a:rPr>
              <a:t>Узагальнення теми «Звичайні дроби»</a:t>
            </a:r>
            <a:br>
              <a:rPr lang="uk" dirty="0" smtClean="0">
                <a:solidFill>
                  <a:schemeClr val="accent2"/>
                </a:solidFill>
              </a:rPr>
            </a:br>
            <a:r>
              <a:rPr lang="uk" dirty="0">
                <a:solidFill>
                  <a:schemeClr val="accent2"/>
                </a:solidFill>
              </a:rPr>
              <a:t/>
            </a:r>
            <a:br>
              <a:rPr lang="uk" dirty="0">
                <a:solidFill>
                  <a:schemeClr val="accent2"/>
                </a:solidFill>
              </a:rPr>
            </a:br>
            <a:r>
              <a:rPr lang="uk" dirty="0" smtClean="0">
                <a:solidFill>
                  <a:schemeClr val="accent2"/>
                </a:solidFill>
              </a:rPr>
              <a:t>математика 5 клас </a:t>
            </a:r>
            <a:br>
              <a:rPr lang="uk" dirty="0" smtClean="0">
                <a:solidFill>
                  <a:schemeClr val="accent2"/>
                </a:solidFill>
              </a:rPr>
            </a:br>
            <a:r>
              <a:rPr lang="uk" dirty="0" smtClean="0">
                <a:solidFill>
                  <a:schemeClr val="accent2"/>
                </a:solidFill>
              </a:rPr>
              <a:t>03.03.2022р.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53" name="Google Shape;53;p8"/>
          <p:cNvSpPr txBox="1">
            <a:spLocks noGrp="1"/>
          </p:cNvSpPr>
          <p:nvPr>
            <p:ph idx="1"/>
          </p:nvPr>
        </p:nvSpPr>
        <p:spPr>
          <a:xfrm>
            <a:off x="6156176" y="9261648"/>
            <a:ext cx="7239000" cy="43924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i="1" dirty="0">
                <a:solidFill>
                  <a:schemeClr val="bg1"/>
                </a:solidFill>
              </a:rPr>
              <a:t>З усіх скарбів знання найцінніше, тому що воно не може </a:t>
            </a:r>
            <a:r>
              <a:rPr lang="uk" i="1" dirty="0" smtClean="0">
                <a:solidFill>
                  <a:schemeClr val="bg1"/>
                </a:solidFill>
              </a:rPr>
              <a:t>би </a:t>
            </a:r>
            <a:r>
              <a:rPr lang="uk" i="1" dirty="0">
                <a:solidFill>
                  <a:schemeClr val="bg1"/>
                </a:solidFill>
              </a:rPr>
              <a:t>ні вкраденим, ні загубленим, ні знищеним.</a:t>
            </a:r>
            <a:endParaRPr i="1" dirty="0">
              <a:solidFill>
                <a:schemeClr val="bg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i="1" dirty="0">
                <a:solidFill>
                  <a:schemeClr val="bg1"/>
                </a:solidFill>
              </a:rPr>
              <a:t>народна мудрість</a:t>
            </a:r>
            <a:endParaRPr sz="1200" i="1" dirty="0">
              <a:solidFill>
                <a:schemeClr val="bg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i="1" dirty="0"/>
              <a:t>   </a:t>
            </a:r>
            <a:endParaRPr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2"/>
                </a:solidFill>
              </a:rPr>
              <a:t>Фізкультурна хвилинка</a:t>
            </a: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463040"/>
            <a:ext cx="8593933" cy="48006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Виконайте кілька вправ самостійно</a:t>
            </a:r>
            <a:endParaRPr lang="uk-UA" dirty="0"/>
          </a:p>
        </p:txBody>
      </p:sp>
      <p:pic>
        <p:nvPicPr>
          <p:cNvPr id="5122" name="Picture 2" descr="http://shostka-dnz9.info/wp-content/uploads/2014/03/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857496"/>
            <a:ext cx="3743325" cy="37433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643934" y="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35600" cy="7651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2060"/>
                </a:solidFill>
              </a:rPr>
              <a:t>Розв'язування  задач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6021387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4000" b="1" dirty="0"/>
              <a:t>Знайди </a:t>
            </a:r>
            <a:r>
              <a:rPr lang="uk-UA" sz="4000" b="1" dirty="0" smtClean="0"/>
              <a:t>            </a:t>
            </a:r>
            <a:r>
              <a:rPr lang="uk-UA" sz="4000" b="1" dirty="0"/>
              <a:t>від числа </a:t>
            </a:r>
            <a:r>
              <a:rPr lang="uk-UA" sz="4000" b="1" dirty="0" smtClean="0"/>
              <a:t>64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4000" b="1" dirty="0"/>
              <a:t>Знайди  </a:t>
            </a:r>
            <a:r>
              <a:rPr lang="uk-UA" sz="4000" b="1" dirty="0" smtClean="0"/>
              <a:t>            від </a:t>
            </a:r>
            <a:r>
              <a:rPr lang="uk-UA" sz="4000" b="1" dirty="0"/>
              <a:t>числа </a:t>
            </a:r>
            <a:r>
              <a:rPr lang="uk-UA" sz="4000" b="1" dirty="0" smtClean="0"/>
              <a:t>72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4000" b="1" dirty="0"/>
              <a:t>Знайди число, якщо </a:t>
            </a:r>
            <a:endParaRPr lang="uk-UA" sz="4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/>
              <a:t>                     від </a:t>
            </a:r>
            <a:r>
              <a:rPr lang="uk-UA" sz="4000" b="1" dirty="0"/>
              <a:t>нього дорівнює </a:t>
            </a:r>
            <a:r>
              <a:rPr lang="uk-UA" sz="4000" b="1" dirty="0" smtClean="0"/>
              <a:t>24?</a:t>
            </a:r>
            <a:endParaRPr lang="ru-RU" sz="4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4000" b="1" dirty="0"/>
              <a:t>Знайди число, якщо  </a:t>
            </a:r>
            <a:endParaRPr lang="uk-UA" sz="4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/>
              <a:t>                     від </a:t>
            </a:r>
            <a:r>
              <a:rPr lang="uk-UA" sz="4000" b="1" dirty="0"/>
              <a:t>нього </a:t>
            </a:r>
            <a:r>
              <a:rPr lang="uk-UA" sz="4000" b="1" dirty="0" smtClean="0"/>
              <a:t>дорівнює 45?</a:t>
            </a:r>
            <a:endParaRPr lang="ru-RU" sz="4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411413" y="897138"/>
          <a:ext cx="1008459" cy="102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0" name="Формула" r:id="rId3" imgW="152280" imgH="393480" progId="Equation.3">
                  <p:embed/>
                </p:oleObj>
              </mc:Choice>
              <mc:Fallback>
                <p:oleObj name="Формула" r:id="rId3" imgW="1522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897138"/>
                        <a:ext cx="1008459" cy="102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2339975" y="2060848"/>
          <a:ext cx="1132723" cy="100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1" name="Формула" r:id="rId5" imgW="152280" imgH="393480" progId="Equation.3">
                  <p:embed/>
                </p:oleObj>
              </mc:Choice>
              <mc:Fallback>
                <p:oleObj name="Формула" r:id="rId5" imgW="15228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060848"/>
                        <a:ext cx="1132723" cy="10077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5292081" y="2780928"/>
          <a:ext cx="130090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2" name="Формула" r:id="rId7" imgW="152280" imgH="393480" progId="Equation.3">
                  <p:embed/>
                </p:oleObj>
              </mc:Choice>
              <mc:Fallback>
                <p:oleObj name="Формула" r:id="rId7" imgW="1522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1" y="2780928"/>
                        <a:ext cx="1300900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7"/>
          <p:cNvGraphicFramePr>
            <a:graphicFrameLocks noChangeAspect="1"/>
          </p:cNvGraphicFramePr>
          <p:nvPr/>
        </p:nvGraphicFramePr>
        <p:xfrm>
          <a:off x="5508104" y="4149080"/>
          <a:ext cx="1440160" cy="1082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3" name="Формула" r:id="rId9" imgW="152280" imgH="393480" progId="Equation.3">
                  <p:embed/>
                </p:oleObj>
              </mc:Choice>
              <mc:Fallback>
                <p:oleObj name="Формула" r:id="rId9" imgW="1522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149080"/>
                        <a:ext cx="1440160" cy="1082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Облако 10"/>
          <p:cNvSpPr/>
          <p:nvPr/>
        </p:nvSpPr>
        <p:spPr>
          <a:xfrm>
            <a:off x="7235825" y="404813"/>
            <a:ext cx="1620838" cy="1152525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rgbClr val="FFFF00"/>
                </a:solidFill>
              </a:rPr>
              <a:t>56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7524750" y="1844824"/>
            <a:ext cx="1619250" cy="115093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rgbClr val="C00000"/>
                </a:solidFill>
              </a:rPr>
              <a:t>32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7524750" y="3429000"/>
            <a:ext cx="1619250" cy="1150938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rgbClr val="0070C0"/>
                </a:solidFill>
              </a:rPr>
              <a:t>36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7596188" y="5705475"/>
            <a:ext cx="1547812" cy="115252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rgbClr val="002060"/>
                </a:solidFill>
              </a:rPr>
              <a:t>54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err="1" smtClean="0">
                <a:solidFill>
                  <a:schemeClr val="accent2"/>
                </a:solidFill>
              </a:rPr>
              <a:t>Корекційна</a:t>
            </a:r>
            <a:r>
              <a:rPr lang="uk-UA" b="1" dirty="0" smtClean="0">
                <a:solidFill>
                  <a:schemeClr val="accent2"/>
                </a:solidFill>
              </a:rPr>
              <a:t> хвилинка</a:t>
            </a:r>
            <a:endParaRPr lang="uk-UA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http://1.bp.blogspot.com/-IcYxm45ad1A/VR5xVXVfBNI/AAAAAAAADBo/K6merJDhWCs/s1600/math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6934" y="4698182"/>
            <a:ext cx="3267066" cy="215981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357298"/>
            <a:ext cx="486698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err="1" smtClean="0">
                <a:solidFill>
                  <a:schemeClr val="accent2"/>
                </a:solidFill>
              </a:rPr>
              <a:t>Корекційна</a:t>
            </a:r>
            <a:r>
              <a:rPr lang="uk-UA" b="1" dirty="0" smtClean="0">
                <a:solidFill>
                  <a:schemeClr val="accent2"/>
                </a:solidFill>
              </a:rPr>
              <a:t> хвилинка</a:t>
            </a:r>
            <a:endParaRPr lang="uk-UA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http://1.bp.blogspot.com/-IcYxm45ad1A/VR5xVXVfBNI/AAAAAAAADBo/K6merJDhWCs/s1600/math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6934" y="4698182"/>
            <a:ext cx="3267066" cy="215981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357298"/>
            <a:ext cx="755314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/>
                </a:solidFill>
              </a:rPr>
              <a:t>Рефлексія</a:t>
            </a:r>
            <a:r>
              <a:rPr lang="uk-UA" b="1" dirty="0" smtClean="0">
                <a:solidFill>
                  <a:schemeClr val="accent2"/>
                </a:solidFill>
              </a:rPr>
              <a:t>. Метод</a:t>
            </a:r>
            <a:r>
              <a:rPr lang="ru-RU" b="1" dirty="0" smtClean="0">
                <a:solidFill>
                  <a:schemeClr val="accent2"/>
                </a:solidFill>
              </a:rPr>
              <a:t>”</a:t>
            </a:r>
            <a:r>
              <a:rPr lang="uk-UA" b="1" dirty="0" smtClean="0">
                <a:solidFill>
                  <a:schemeClr val="accent2"/>
                </a:solidFill>
              </a:rPr>
              <a:t>Мікрофон</a:t>
            </a:r>
            <a:r>
              <a:rPr lang="ru-RU" b="1" dirty="0" smtClean="0">
                <a:solidFill>
                  <a:schemeClr val="accent2"/>
                </a:solidFill>
              </a:rPr>
              <a:t>”</a:t>
            </a: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142976" y="20574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На уроці я …</a:t>
            </a:r>
          </a:p>
          <a:p>
            <a:r>
              <a:rPr lang="uk-UA" dirty="0" smtClean="0"/>
              <a:t>Дізнався…</a:t>
            </a:r>
          </a:p>
          <a:p>
            <a:r>
              <a:rPr lang="uk-UA" dirty="0" smtClean="0"/>
              <a:t>Навчився...</a:t>
            </a:r>
          </a:p>
          <a:p>
            <a:r>
              <a:rPr lang="uk-UA" dirty="0" smtClean="0"/>
              <a:t>Зрозумів…</a:t>
            </a:r>
          </a:p>
          <a:p>
            <a:r>
              <a:rPr lang="uk-UA" dirty="0" smtClean="0"/>
              <a:t>Не вмів, а тепер умію…  </a:t>
            </a:r>
          </a:p>
          <a:p>
            <a:endParaRPr lang="uk-UA" dirty="0"/>
          </a:p>
        </p:txBody>
      </p:sp>
      <p:pic>
        <p:nvPicPr>
          <p:cNvPr id="2050" name="Picture 2" descr="http://www.clker.com/cliparts/g/G/C/9/R/0/microphone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72100" y="1571612"/>
            <a:ext cx="3571900" cy="2680827"/>
          </a:xfrm>
          <a:prstGeom prst="rect">
            <a:avLst/>
          </a:prstGeom>
          <a:noFill/>
        </p:spPr>
      </p:pic>
      <p:pic>
        <p:nvPicPr>
          <p:cNvPr id="6" name="Рисунок 5" descr="счастливая-сторона-emoticon-smiley-2761393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80" y="4581128"/>
            <a:ext cx="1944215" cy="1512168"/>
          </a:xfrm>
          <a:prstGeom prst="rect">
            <a:avLst/>
          </a:prstGeom>
        </p:spPr>
      </p:pic>
      <p:pic>
        <p:nvPicPr>
          <p:cNvPr id="7" name="Рисунок 6" descr="depositphotos_10118081-stock-photo-bored-smiley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39952" y="4581128"/>
            <a:ext cx="1584176" cy="15841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2"/>
                </a:solidFill>
              </a:rPr>
              <a:t>Домашнє завдання</a:t>
            </a: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1. Повторити теоретичний матеріал з теми </a:t>
            </a:r>
            <a:r>
              <a:rPr lang="ru-RU" dirty="0" smtClean="0"/>
              <a:t>«</a:t>
            </a:r>
            <a:r>
              <a:rPr lang="uk-UA" dirty="0" smtClean="0"/>
              <a:t>Звичайні дроби</a:t>
            </a:r>
            <a:r>
              <a:rPr lang="ru-RU" dirty="0" smtClean="0"/>
              <a:t>»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2. Підготуватися до самостійної  роботи</a:t>
            </a:r>
          </a:p>
          <a:p>
            <a:pPr>
              <a:buNone/>
            </a:pPr>
            <a:r>
              <a:rPr lang="uk-UA" dirty="0" smtClean="0"/>
              <a:t>3. Написати твір або казку, в якій би фігурували звичайні дроби</a:t>
            </a:r>
          </a:p>
          <a:p>
            <a:pPr>
              <a:buNone/>
            </a:pPr>
            <a:r>
              <a:rPr lang="uk-UA" dirty="0" smtClean="0"/>
              <a:t>4.Номери на вибір </a:t>
            </a:r>
          </a:p>
        </p:txBody>
      </p:sp>
      <p:pic>
        <p:nvPicPr>
          <p:cNvPr id="1026" name="Picture 2" descr="http://vignette2.wikia.nocookie.net/howtoprogram/images/9/9a/Home.png/revision/latest?cb=20130421234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447675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052736"/>
            <a:ext cx="3450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dirty="0" smtClean="0">
                <a:solidFill>
                  <a:schemeClr val="accent2"/>
                </a:solidFill>
              </a:rPr>
              <a:t>ГРА “ДАЛІ, ДАЛІ…”</a:t>
            </a:r>
            <a:endParaRPr lang="uk-UA" u="sng" dirty="0">
              <a:solidFill>
                <a:schemeClr val="accent2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Звичайний дріб записують за </a:t>
            </a:r>
            <a:r>
              <a:rPr lang="uk-UA" dirty="0" smtClean="0"/>
              <a:t>допомогою2-х </a:t>
            </a:r>
            <a:r>
              <a:rPr lang="uk-UA" dirty="0"/>
              <a:t>натуральних чисел та…</a:t>
            </a:r>
            <a:endParaRPr lang="uk-UA" dirty="0" smtClean="0"/>
          </a:p>
          <a:p>
            <a:r>
              <a:rPr lang="uk-UA" dirty="0" smtClean="0"/>
              <a:t>Чисельник показує…</a:t>
            </a:r>
            <a:endParaRPr lang="ru-RU" dirty="0" smtClean="0"/>
          </a:p>
          <a:p>
            <a:r>
              <a:rPr lang="uk-UA" dirty="0" smtClean="0"/>
              <a:t>Знаменник дробу показує…</a:t>
            </a:r>
          </a:p>
          <a:p>
            <a:r>
              <a:rPr lang="uk-UA" dirty="0" smtClean="0"/>
              <a:t>З двох дробів з однаковими чисельниками, більший той…</a:t>
            </a:r>
          </a:p>
          <a:p>
            <a:r>
              <a:rPr lang="uk-UA" dirty="0" smtClean="0"/>
              <a:t>Дріб називається правильним, якщо…</a:t>
            </a:r>
          </a:p>
          <a:p>
            <a:r>
              <a:rPr lang="uk-UA" dirty="0" smtClean="0"/>
              <a:t>Дріб називається неправильним, якщо…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ГРА “ ДАЛІ, </a:t>
            </a:r>
            <a:r>
              <a:rPr lang="uk-UA" dirty="0" err="1" smtClean="0">
                <a:solidFill>
                  <a:schemeClr val="accent2"/>
                </a:solidFill>
              </a:rPr>
              <a:t>ДАЛІ</a:t>
            </a:r>
            <a:r>
              <a:rPr lang="uk-UA" dirty="0" smtClean="0">
                <a:solidFill>
                  <a:schemeClr val="accent2"/>
                </a:solidFill>
              </a:rPr>
              <a:t>…”</a:t>
            </a: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 завжди більша за…</a:t>
            </a:r>
          </a:p>
          <a:p>
            <a:r>
              <a:rPr lang="uk-UA" dirty="0" smtClean="0"/>
              <a:t>1 завжди менша за…</a:t>
            </a:r>
          </a:p>
          <a:p>
            <a:r>
              <a:rPr lang="uk-UA" dirty="0" smtClean="0"/>
              <a:t>Будь-який правильний дріб менший за…</a:t>
            </a:r>
          </a:p>
          <a:p>
            <a:r>
              <a:rPr lang="uk-UA" dirty="0" smtClean="0"/>
              <a:t>Мішане число складається з…</a:t>
            </a:r>
          </a:p>
          <a:p>
            <a:r>
              <a:rPr lang="uk-UA" dirty="0" smtClean="0"/>
              <a:t>Щоб перетворити мішане число у неправильний дріб, потрібно …</a:t>
            </a:r>
          </a:p>
          <a:p>
            <a:r>
              <a:rPr lang="uk-UA" dirty="0" smtClean="0"/>
              <a:t>Щоб перетворити </a:t>
            </a:r>
            <a:r>
              <a:rPr lang="uk-UA" dirty="0"/>
              <a:t>неправильний дріб у мішане </a:t>
            </a:r>
            <a:r>
              <a:rPr lang="uk-UA" dirty="0" smtClean="0"/>
              <a:t>число, треба …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1. Який дріб зайвий?</a:t>
            </a:r>
            <a:endParaRPr lang="uk-UA" dirty="0">
              <a:solidFill>
                <a:schemeClr val="accent2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85"/>
          <a:stretch>
            <a:fillRect/>
          </a:stretch>
        </p:blipFill>
        <p:spPr bwMode="auto">
          <a:xfrm>
            <a:off x="2071670" y="2214554"/>
            <a:ext cx="5220492" cy="142876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668" r="-2137"/>
          <a:stretch>
            <a:fillRect/>
          </a:stretch>
        </p:blipFill>
        <p:spPr bwMode="auto">
          <a:xfrm>
            <a:off x="2071670" y="4500570"/>
            <a:ext cx="5770017" cy="1428760"/>
          </a:xfrm>
          <a:prstGeom prst="rect">
            <a:avLst/>
          </a:prstGeom>
          <a:noFill/>
        </p:spPr>
      </p:pic>
      <p:pic>
        <p:nvPicPr>
          <p:cNvPr id="10242" name="Picture 2" descr="http://zizaza.com/cache/icon_256/iconset/582351/582353/PNG/256/business_part_2/calculator_flat_calculator_icon_calculator_png_business_icon_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5643586"/>
            <a:ext cx="1214414" cy="12144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0"/>
            <a:ext cx="4320480" cy="3036952"/>
          </a:xfrm>
        </p:spPr>
        <p:txBody>
          <a:bodyPr>
            <a:normAutofit/>
          </a:bodyPr>
          <a:lstStyle/>
          <a:p>
            <a:r>
              <a:rPr lang="uk-UA" dirty="0" smtClean="0"/>
              <a:t>Назвіть правильні дроби:</a:t>
            </a:r>
            <a:endParaRPr lang="uk-UA" dirty="0"/>
          </a:p>
        </p:txBody>
      </p:sp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361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869160"/>
            <a:ext cx="7331724" cy="1368152"/>
          </a:xfrm>
          <a:prstGeom prst="rect">
            <a:avLst/>
          </a:prstGeom>
          <a:noFill/>
        </p:spPr>
      </p:pic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45720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7" name="AutoShape 5" descr="Результат пошуку зображень за запитом незнай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6199" name="Picture 7" descr="Результат пошуку зображень за запитом незнай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3035322" cy="3709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/>
                </a:solidFill>
              </a:rPr>
              <a:t>2.Порівняти дроби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2050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611560" y="1628800"/>
          <a:ext cx="47307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8" name="Формула" r:id="rId3" imgW="190440" imgH="393480" progId="Equation.3">
                  <p:embed/>
                </p:oleObj>
              </mc:Choice>
              <mc:Fallback>
                <p:oleObj name="Формула" r:id="rId3" imgW="1904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628800"/>
                        <a:ext cx="473075" cy="97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1763713" y="1628775"/>
          <a:ext cx="47307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9" name="Формула" r:id="rId5" imgW="190440" imgH="393480" progId="Equation.3">
                  <p:embed/>
                </p:oleObj>
              </mc:Choice>
              <mc:Fallback>
                <p:oleObj name="Формула" r:id="rId5" imgW="1904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628775"/>
                        <a:ext cx="473075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555875" y="1268413"/>
            <a:ext cx="0" cy="3455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940425" y="1484313"/>
            <a:ext cx="0" cy="3457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636588" y="3500438"/>
          <a:ext cx="56832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0" name="Формула" r:id="rId7" imgW="228600" imgH="393480" progId="Equation.3">
                  <p:embed/>
                </p:oleObj>
              </mc:Choice>
              <mc:Fallback>
                <p:oleObj name="Формула" r:id="rId7" imgW="2286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3500438"/>
                        <a:ext cx="568325" cy="97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6"/>
          <p:cNvGraphicFramePr>
            <a:graphicFrameLocks noChangeAspect="1"/>
          </p:cNvGraphicFramePr>
          <p:nvPr/>
        </p:nvGraphicFramePr>
        <p:xfrm>
          <a:off x="1763713" y="3500438"/>
          <a:ext cx="56832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1" name="Формула" r:id="rId9" imgW="228600" imgH="393480" progId="Equation.3">
                  <p:embed/>
                </p:oleObj>
              </mc:Choice>
              <mc:Fallback>
                <p:oleObj name="Формула" r:id="rId9" imgW="2286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500438"/>
                        <a:ext cx="568325" cy="97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7"/>
          <p:cNvGraphicFramePr>
            <a:graphicFrameLocks noChangeAspect="1"/>
          </p:cNvGraphicFramePr>
          <p:nvPr/>
        </p:nvGraphicFramePr>
        <p:xfrm>
          <a:off x="3313113" y="1628775"/>
          <a:ext cx="347662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2" name="Формула" r:id="rId11" imgW="139680" imgH="393480" progId="Equation.3">
                  <p:embed/>
                </p:oleObj>
              </mc:Choice>
              <mc:Fallback>
                <p:oleObj name="Формула" r:id="rId11" imgW="13968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13" y="1628775"/>
                        <a:ext cx="347662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8"/>
          <p:cNvGraphicFramePr>
            <a:graphicFrameLocks noChangeAspect="1"/>
          </p:cNvGraphicFramePr>
          <p:nvPr/>
        </p:nvGraphicFramePr>
        <p:xfrm>
          <a:off x="4603750" y="1628775"/>
          <a:ext cx="5048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3" name="Формула" r:id="rId13" imgW="203040" imgH="393480" progId="Equation.3">
                  <p:embed/>
                </p:oleObj>
              </mc:Choice>
              <mc:Fallback>
                <p:oleObj name="Формула" r:id="rId13" imgW="20304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1628775"/>
                        <a:ext cx="504825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9"/>
          <p:cNvGraphicFramePr>
            <a:graphicFrameLocks noChangeAspect="1"/>
          </p:cNvGraphicFramePr>
          <p:nvPr/>
        </p:nvGraphicFramePr>
        <p:xfrm>
          <a:off x="3347864" y="3501008"/>
          <a:ext cx="5048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4" name="Формула" r:id="rId15" imgW="203040" imgH="393480" progId="Equation.3">
                  <p:embed/>
                </p:oleObj>
              </mc:Choice>
              <mc:Fallback>
                <p:oleObj name="Формула" r:id="rId15" imgW="20304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501008"/>
                        <a:ext cx="504825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10"/>
          <p:cNvGraphicFramePr>
            <a:graphicFrameLocks noChangeAspect="1"/>
          </p:cNvGraphicFramePr>
          <p:nvPr/>
        </p:nvGraphicFramePr>
        <p:xfrm>
          <a:off x="4572000" y="3501008"/>
          <a:ext cx="50482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5" name="Формула" r:id="rId17" imgW="203040" imgH="393480" progId="Equation.3">
                  <p:embed/>
                </p:oleObj>
              </mc:Choice>
              <mc:Fallback>
                <p:oleObj name="Формула" r:id="rId17" imgW="20304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01008"/>
                        <a:ext cx="504825" cy="97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1"/>
          <p:cNvGraphicFramePr>
            <a:graphicFrameLocks noChangeAspect="1"/>
          </p:cNvGraphicFramePr>
          <p:nvPr/>
        </p:nvGraphicFramePr>
        <p:xfrm>
          <a:off x="7524328" y="1628800"/>
          <a:ext cx="506412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6" name="Формула" r:id="rId19" imgW="203040" imgH="393480" progId="Equation.3">
                  <p:embed/>
                </p:oleObj>
              </mc:Choice>
              <mc:Fallback>
                <p:oleObj name="Формула" r:id="rId19" imgW="20304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1628800"/>
                        <a:ext cx="506412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2"/>
          <p:cNvGraphicFramePr>
            <a:graphicFrameLocks noChangeAspect="1"/>
          </p:cNvGraphicFramePr>
          <p:nvPr/>
        </p:nvGraphicFramePr>
        <p:xfrm>
          <a:off x="6403975" y="1628775"/>
          <a:ext cx="5048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7" name="Формула" r:id="rId21" imgW="203040" imgH="393480" progId="Equation.3">
                  <p:embed/>
                </p:oleObj>
              </mc:Choice>
              <mc:Fallback>
                <p:oleObj name="Формула" r:id="rId21" imgW="20304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3975" y="1628775"/>
                        <a:ext cx="504825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3"/>
          <p:cNvGraphicFramePr>
            <a:graphicFrameLocks noChangeAspect="1"/>
          </p:cNvGraphicFramePr>
          <p:nvPr/>
        </p:nvGraphicFramePr>
        <p:xfrm>
          <a:off x="7524328" y="3429000"/>
          <a:ext cx="5683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8" name="Формула" r:id="rId23" imgW="228600" imgH="393480" progId="Equation.3">
                  <p:embed/>
                </p:oleObj>
              </mc:Choice>
              <mc:Fallback>
                <p:oleObj name="Формула" r:id="rId23" imgW="22860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3429000"/>
                        <a:ext cx="568325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4"/>
          <p:cNvGraphicFramePr>
            <a:graphicFrameLocks noChangeAspect="1"/>
          </p:cNvGraphicFramePr>
          <p:nvPr/>
        </p:nvGraphicFramePr>
        <p:xfrm>
          <a:off x="6443663" y="3429000"/>
          <a:ext cx="5683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9" name="Формула" r:id="rId25" imgW="228600" imgH="393480" progId="Equation.3">
                  <p:embed/>
                </p:oleObj>
              </mc:Choice>
              <mc:Fallback>
                <p:oleObj name="Формула" r:id="rId25" imgW="22860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429000"/>
                        <a:ext cx="568325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2"/>
                </a:solidFill>
              </a:rPr>
              <a:t>3</a:t>
            </a:r>
            <a:r>
              <a:rPr lang="uk-UA" dirty="0" smtClean="0">
                <a:solidFill>
                  <a:schemeClr val="accent2"/>
                </a:solidFill>
              </a:rPr>
              <a:t>. Виконайте дії:</a:t>
            </a: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255"/>
          <a:stretch>
            <a:fillRect/>
          </a:stretch>
        </p:blipFill>
        <p:spPr bwMode="auto">
          <a:xfrm>
            <a:off x="683568" y="1772816"/>
            <a:ext cx="6667547" cy="1000132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19" r="-8985" b="-11702"/>
          <a:stretch>
            <a:fillRect/>
          </a:stretch>
        </p:blipFill>
        <p:spPr bwMode="auto">
          <a:xfrm>
            <a:off x="395536" y="3429000"/>
            <a:ext cx="8280920" cy="11668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chemeClr val="accent2"/>
                </a:solidFill>
              </a:rPr>
              <a:t>4</a:t>
            </a:r>
            <a:r>
              <a:rPr lang="uk-UA" dirty="0" smtClean="0">
                <a:solidFill>
                  <a:schemeClr val="accent2"/>
                </a:solidFill>
              </a:rPr>
              <a:t>. Знайдіть помилку:</a:t>
            </a: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264" b="-962"/>
          <a:stretch>
            <a:fillRect/>
          </a:stretch>
        </p:blipFill>
        <p:spPr bwMode="auto">
          <a:xfrm>
            <a:off x="1357290" y="1714488"/>
            <a:ext cx="5143536" cy="1500198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881" r="30817" b="-5770"/>
          <a:stretch>
            <a:fillRect/>
          </a:stretch>
        </p:blipFill>
        <p:spPr bwMode="auto">
          <a:xfrm>
            <a:off x="3923928" y="3284984"/>
            <a:ext cx="3857652" cy="1571636"/>
          </a:xfrm>
          <a:prstGeom prst="rect">
            <a:avLst/>
          </a:prstGeom>
          <a:noFill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183" b="-15385"/>
          <a:stretch>
            <a:fillRect/>
          </a:stretch>
        </p:blipFill>
        <p:spPr bwMode="auto">
          <a:xfrm>
            <a:off x="3779912" y="5143488"/>
            <a:ext cx="4200459" cy="171451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643934" y="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b="1" dirty="0"/>
          </a:p>
        </p:txBody>
      </p:sp>
      <p:pic>
        <p:nvPicPr>
          <p:cNvPr id="133122" name="Picture 2" descr="Результат пошуку зображень за запитом сова з указко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37112"/>
            <a:ext cx="3672408" cy="20657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4392488"/>
          </a:xfrm>
        </p:spPr>
        <p:txBody>
          <a:bodyPr>
            <a:normAutofit/>
          </a:bodyPr>
          <a:lstStyle/>
          <a:p>
            <a:pPr lvl="0"/>
            <a:r>
              <a:rPr lang="uk-UA" dirty="0" smtClean="0">
                <a:solidFill>
                  <a:schemeClr val="accent2"/>
                </a:solidFill>
              </a:rPr>
              <a:t>5. </a:t>
            </a:r>
            <a:r>
              <a:rPr lang="uk-UA" dirty="0" smtClean="0"/>
              <a:t>	а)</a:t>
            </a:r>
            <a:r>
              <a:rPr lang="en-US" dirty="0" smtClean="0"/>
              <a:t> </a:t>
            </a:r>
            <a:r>
              <a:rPr lang="uk-UA" dirty="0" smtClean="0"/>
              <a:t>Виділіть </a:t>
            </a:r>
            <a:r>
              <a:rPr lang="uk-UA" dirty="0" smtClean="0"/>
              <a:t>цілу</a:t>
            </a:r>
            <a:r>
              <a:rPr lang="uk-UA" dirty="0"/>
              <a:t> </a:t>
            </a:r>
            <a:r>
              <a:rPr lang="uk-UA" dirty="0" smtClean="0"/>
              <a:t>частину</a:t>
            </a:r>
            <a:r>
              <a:rPr lang="en-US" dirty="0" smtClean="0"/>
              <a:t> </a:t>
            </a:r>
            <a:r>
              <a:rPr lang="uk-UA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	б)</a:t>
            </a:r>
            <a:r>
              <a:rPr lang="en-US" dirty="0" smtClean="0"/>
              <a:t> </a:t>
            </a:r>
            <a:r>
              <a:rPr lang="uk-UA" dirty="0" smtClean="0"/>
              <a:t>Запишіть у вигляді неправильного дробу</a:t>
            </a:r>
            <a:r>
              <a:rPr lang="en-US" dirty="0" smtClean="0"/>
              <a:t>: </a:t>
            </a:r>
            <a:endParaRPr lang="uk-UA" dirty="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857364"/>
            <a:ext cx="2426072" cy="1362962"/>
          </a:xfrm>
          <a:prstGeom prst="rect">
            <a:avLst/>
          </a:prstGeom>
          <a:noFill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4941168"/>
            <a:ext cx="2723764" cy="1451974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4924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2098" name="Picture 2" descr="Результат пошуку зображень за запитом сова з калькулятор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49654"/>
            <a:ext cx="2129766" cy="20083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213</TotalTime>
  <Words>249</Words>
  <Application>Microsoft Office PowerPoint</Application>
  <PresentationFormat>Екран (4:3)</PresentationFormat>
  <Paragraphs>53</Paragraphs>
  <Slides>15</Slides>
  <Notes>1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Формула</vt:lpstr>
      <vt:lpstr>Узагальнення теми «Звичайні дроби»  математика 5 клас  03.03.2022р.</vt:lpstr>
      <vt:lpstr>ГРА “ДАЛІ, ДАЛІ…”</vt:lpstr>
      <vt:lpstr>ГРА “ ДАЛІ, ДАЛІ…”</vt:lpstr>
      <vt:lpstr>1. Який дріб зайвий?</vt:lpstr>
      <vt:lpstr>Назвіть правильні дроби:</vt:lpstr>
      <vt:lpstr>2.Порівняти дроби</vt:lpstr>
      <vt:lpstr>3. Виконайте дії:</vt:lpstr>
      <vt:lpstr>4. Знайдіть помилку:</vt:lpstr>
      <vt:lpstr>5.  а) Виділіть цілу частину       б) Запишіть у вигляді неправильного дробу: </vt:lpstr>
      <vt:lpstr>Фізкультурна хвилинка</vt:lpstr>
      <vt:lpstr>Розв'язування  задач</vt:lpstr>
      <vt:lpstr>Корекційна хвилинка</vt:lpstr>
      <vt:lpstr>Корекційна хвилинка</vt:lpstr>
      <vt:lpstr>Рефлексія. Метод”Мікрофон”</vt:lpstr>
      <vt:lpstr>Домашнє завдання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“Звичайні дроби”</dc:title>
  <dc:creator>Пользователь Windows</dc:creator>
  <cp:lastModifiedBy>RePack by Diakov</cp:lastModifiedBy>
  <cp:revision>38</cp:revision>
  <dcterms:created xsi:type="dcterms:W3CDTF">2021-02-07T17:45:55Z</dcterms:created>
  <dcterms:modified xsi:type="dcterms:W3CDTF">2022-02-02T10:18:04Z</dcterms:modified>
</cp:coreProperties>
</file>