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62" r:id="rId5"/>
    <p:sldId id="274" r:id="rId6"/>
    <p:sldId id="276" r:id="rId7"/>
    <p:sldId id="278" r:id="rId8"/>
    <p:sldId id="277" r:id="rId9"/>
    <p:sldId id="269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98849" autoAdjust="0"/>
  </p:normalViewPr>
  <p:slideViewPr>
    <p:cSldViewPr>
      <p:cViewPr varScale="1">
        <p:scale>
          <a:sx n="43" d="100"/>
          <a:sy n="43" d="100"/>
        </p:scale>
        <p:origin x="51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notesViewPr>
    <p:cSldViewPr>
      <p:cViewPr varScale="1">
        <p:scale>
          <a:sx n="70" d="100"/>
          <a:sy n="70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74727-8734-4982-A36D-34D879D0DDDF}" type="datetimeFigureOut">
              <a:rPr lang="uk-UA" smtClean="0"/>
              <a:pPr/>
              <a:t>09.11.2021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C6ECA-CD6E-427C-BBE9-9408AA9AAAE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50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C6ECA-CD6E-427C-BBE9-9408AA9AAAE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0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51CF-934A-4FE4-91AE-D98B0A7F9F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/>
          <a:lstStyle/>
          <a:p>
            <a:pPr eaLnBrk="1" hangingPunct="1"/>
            <a:r>
              <a:rPr lang="uk-UA" sz="5400" b="1" dirty="0" smtClean="0">
                <a:solidFill>
                  <a:srgbClr val="002060"/>
                </a:solidFill>
              </a:rPr>
              <a:t>Відрізок і його </a:t>
            </a:r>
            <a:r>
              <a:rPr lang="uk-UA" sz="5400" b="1" dirty="0" smtClean="0">
                <a:solidFill>
                  <a:srgbClr val="002060"/>
                </a:solidFill>
              </a:rPr>
              <a:t>довжина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/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математика 5 клас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11.11.2021</a:t>
            </a:r>
            <a:endParaRPr lang="uk-UA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399256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Старовинні </a:t>
            </a:r>
            <a:r>
              <a:rPr lang="uk-UA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міри</a:t>
            </a:r>
            <a:r>
              <a:rPr lang="ru-RU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довжини</a:t>
            </a:r>
            <a:r>
              <a:rPr lang="ru-RU" sz="2400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сажень</a:t>
            </a:r>
            <a:r>
              <a:rPr lang="ru-RU" sz="2000" dirty="0" smtClean="0"/>
              <a:t>(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крутеневий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косий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Крутеневий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сажень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1 м 76 см -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відстань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між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розкинутими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сторони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руками.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Косий сажень – 2 м 48 см - відстань від каблука правої ноги до кінчиків пальців витягнутої вверх лівої руки.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5" name="Picture 3" descr="C:\Documents and Settings\Бельчонок и Мышонок\Мои документы\Мои рисунки\untitled1.bmp"/>
          <p:cNvPicPr>
            <a:picLocks noChangeAspect="1" noChangeArrowheads="1"/>
          </p:cNvPicPr>
          <p:nvPr/>
        </p:nvPicPr>
        <p:blipFill>
          <a:blip r:embed="rId2" cstate="print"/>
          <a:srcRect t="14463"/>
          <a:stretch>
            <a:fillRect/>
          </a:stretch>
        </p:blipFill>
        <p:spPr bwMode="auto">
          <a:xfrm>
            <a:off x="1043608" y="3284984"/>
            <a:ext cx="2895600" cy="27399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Documents and Settings\Бельчонок и Мышонок\Мои документы\Мои рисунки\dli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2398276" cy="2857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Аршин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слово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прийшло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зі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сходу(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персидського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"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лікоть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"). 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Аршин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рівний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71см.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Arial Black" pitchFamily="34" charset="0"/>
              </a:rPr>
              <a:t>Лікоть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відстань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кінця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пальців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до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зігнутого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ліктя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b="1" dirty="0" smtClean="0">
              <a:solidFill>
                <a:srgbClr val="003399"/>
              </a:solidFill>
            </a:endParaRPr>
          </a:p>
        </p:txBody>
      </p:sp>
      <p:pic>
        <p:nvPicPr>
          <p:cNvPr id="5" name="Picture 3" descr="C:\Documents and Settings\Бельчонок и Мышонок\Мои документы\Мои рисунки\arshi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552" y="2780928"/>
            <a:ext cx="3733800" cy="31315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Бельчонок и Мышонок\Мои документы\Мои рисунки\untitled.bmp"/>
          <p:cNvPicPr>
            <a:picLocks noChangeAspect="1" noChangeArrowheads="1"/>
          </p:cNvPicPr>
          <p:nvPr/>
        </p:nvPicPr>
        <p:blipFill>
          <a:blip r:embed="rId3" cstate="print"/>
          <a:srcRect t="8701"/>
          <a:stretch>
            <a:fillRect/>
          </a:stretch>
        </p:blipFill>
        <p:spPr bwMode="auto">
          <a:xfrm>
            <a:off x="5715000" y="2590801"/>
            <a:ext cx="2226939" cy="3505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’</a:t>
            </a:r>
            <a:r>
              <a:rPr lang="ru-RU" sz="2400" dirty="0" err="1" smtClean="0">
                <a:solidFill>
                  <a:srgbClr val="7030A0"/>
                </a:solidFill>
                <a:latin typeface="Arial Black" pitchFamily="34" charset="0"/>
              </a:rPr>
              <a:t>ядь</a:t>
            </a:r>
            <a:r>
              <a:rPr lang="uk-UA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рівна відстані між розтягнутими великим і вказівним пальцями.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Вер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шок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спочатку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дорівнювала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довжині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фаланги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вказівного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пальця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4" name="Рисунок 3" descr="http://www.rcio.rsu.ru/webp/class1/potok78/Ignatenko/images/RUK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2819400"/>
            <a:ext cx="3841749" cy="2514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314700" cy="130150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1"/>
            <a:ext cx="8229600" cy="99059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Римі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вживанні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міра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тисячі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подвійних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кроків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дістала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миля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 l="1667" t="14444" r="2500"/>
          <a:stretch>
            <a:fillRect/>
          </a:stretch>
        </p:blipFill>
        <p:spPr bwMode="auto">
          <a:xfrm>
            <a:off x="899592" y="1268760"/>
            <a:ext cx="70866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609329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1 </a:t>
            </a:r>
            <a:r>
              <a:rPr lang="ru-RU" sz="3200" b="1" kern="0" dirty="0" err="1">
                <a:solidFill>
                  <a:srgbClr val="000000"/>
                </a:solidFill>
                <a:latin typeface="Arial"/>
              </a:rPr>
              <a:t>морська</a:t>
            </a: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 миля </a:t>
            </a:r>
            <a:r>
              <a:rPr lang="ru-RU" sz="3200" b="1" kern="0" dirty="0" err="1">
                <a:solidFill>
                  <a:srgbClr val="000000"/>
                </a:solidFill>
                <a:latin typeface="Arial"/>
              </a:rPr>
              <a:t>дорівнює</a:t>
            </a:r>
            <a:r>
              <a:rPr lang="ru-RU" sz="3200" b="1" kern="0" dirty="0">
                <a:solidFill>
                  <a:srgbClr val="000000"/>
                </a:solidFill>
                <a:latin typeface="Arial"/>
              </a:rPr>
              <a:t> 1 км 852 м</a:t>
            </a:r>
            <a:r>
              <a:rPr lang="ru-RU" sz="3200" kern="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endParaRPr lang="ru-RU" sz="2000" b="1" dirty="0" smtClean="0">
              <a:solidFill>
                <a:srgbClr val="003399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14400"/>
            <a:ext cx="3733800" cy="4572000"/>
          </a:xfrm>
        </p:spPr>
        <p:txBody>
          <a:bodyPr/>
          <a:lstStyle/>
          <a:p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Японії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існувала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міра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називається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кінським</a:t>
            </a:r>
            <a:r>
              <a:rPr lang="ru-RU" sz="2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черевиком. 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Вона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дорівнювала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шляху,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впродовж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якого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зношувалася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солом'яна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підошва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прив'язана</a:t>
            </a:r>
            <a:r>
              <a:rPr lang="ru-RU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копит коня. </a:t>
            </a:r>
            <a:endParaRPr lang="ru-RU" sz="2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048000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1219200"/>
            <a:ext cx="4803095" cy="3505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Спробуйте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вирішити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старовинні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завдання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Селянин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поїхав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села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ярмарок.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Від'їхавши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верст,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зупинився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заїжджому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дворі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погодувати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коня.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Звідси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19верст.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Скільки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верст повинен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проїхати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селянин,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щоб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потрапити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місто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ярмарок?</a:t>
            </a:r>
          </a:p>
          <a:p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Біля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хати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ростуть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дві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берези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Хата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ою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аршин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дна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береза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вища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хату на 2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аршини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береза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два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аршинами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вища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першу.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Якої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висо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береза?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Домашнє завдання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000" dirty="0" smtClean="0">
                <a:solidFill>
                  <a:schemeClr val="tx1"/>
                </a:solidFill>
                <a:latin typeface="Calibri"/>
              </a:rPr>
              <a:t>Вивчити параграф 17</a:t>
            </a:r>
          </a:p>
          <a:p>
            <a:pPr>
              <a:buNone/>
            </a:pPr>
            <a:r>
              <a:rPr lang="uk-UA" sz="4000" dirty="0" smtClean="0">
                <a:solidFill>
                  <a:schemeClr val="tx1"/>
                </a:solidFill>
                <a:latin typeface="Calibri"/>
              </a:rPr>
              <a:t>№579,583,585,589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ДЯКУЮ ЗА УРОК!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E:\MOI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4176464" cy="37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43608" y="620688"/>
            <a:ext cx="7045146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матеріал 17 параграфа вашого підручника</a:t>
            </a:r>
          </a:p>
          <a:p>
            <a:r>
              <a:rPr lang="uk-UA" dirty="0" smtClean="0"/>
              <a:t>Виконайте №576,578,584</a:t>
            </a:r>
          </a:p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ТЕПЕР МОЖНА ПЕРЕГЛЯНУТИ ПРЕЗЕНТАЦІЮ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Прилади для вимірювання довжини</a:t>
            </a:r>
            <a:endParaRPr lang="uk-UA" dirty="0"/>
          </a:p>
        </p:txBody>
      </p:sp>
      <p:pic>
        <p:nvPicPr>
          <p:cNvPr id="5123" name="Picture 3" descr="D:\З Інета\okn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7459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З Інета\len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З Інета\Photoxpress_5343084-300x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2260054" cy="2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З Інета\linei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9" y="2318133"/>
            <a:ext cx="3233602" cy="11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З Інета\up3689-_________1-12703167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36" y="2132856"/>
            <a:ext cx="2459498" cy="18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Скільки відрізків ви бачите?</a:t>
            </a:r>
            <a:endParaRPr lang="uk-UA" b="1" dirty="0">
              <a:solidFill>
                <a:srgbClr val="66006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89" y="2090738"/>
            <a:ext cx="6146736" cy="321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Назвати найкоротший та найдовший відрізки</a:t>
            </a:r>
            <a:endParaRPr lang="uk-UA" b="1" dirty="0">
              <a:solidFill>
                <a:srgbClr val="66006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814470" cy="37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Порівняйте відрізки</a:t>
            </a:r>
            <a:endParaRPr lang="uk-UA" b="1" dirty="0">
              <a:solidFill>
                <a:srgbClr val="660066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048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3416">
            <a:off x="4931914" y="3267024"/>
            <a:ext cx="29710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Заповнити пропуски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chemeClr val="tx1"/>
                </a:solidFill>
              </a:rPr>
              <a:t>3 см 5 мм = … </a:t>
            </a:r>
            <a:r>
              <a:rPr lang="uk-UA" sz="4400" b="1" dirty="0" err="1" smtClean="0">
                <a:solidFill>
                  <a:schemeClr val="tx1"/>
                </a:solidFill>
              </a:rPr>
              <a:t>мм</a:t>
            </a:r>
            <a:endParaRPr lang="uk-UA" sz="4400" b="1" dirty="0" smtClean="0">
              <a:solidFill>
                <a:schemeClr val="tx1"/>
              </a:solidFill>
            </a:endParaRPr>
          </a:p>
          <a:p>
            <a:r>
              <a:rPr lang="uk-UA" sz="4400" b="1" dirty="0" smtClean="0">
                <a:solidFill>
                  <a:schemeClr val="tx1"/>
                </a:solidFill>
              </a:rPr>
              <a:t>8 дм 9 см = … </a:t>
            </a:r>
            <a:r>
              <a:rPr lang="uk-UA" sz="4400" b="1" dirty="0" err="1" smtClean="0">
                <a:solidFill>
                  <a:schemeClr val="tx1"/>
                </a:solidFill>
              </a:rPr>
              <a:t>см</a:t>
            </a:r>
            <a:endParaRPr lang="uk-UA" sz="4400" b="1" dirty="0" smtClean="0">
              <a:solidFill>
                <a:schemeClr val="tx1"/>
              </a:solidFill>
            </a:endParaRPr>
          </a:p>
          <a:p>
            <a:r>
              <a:rPr lang="uk-UA" sz="4400" b="1" dirty="0" smtClean="0">
                <a:solidFill>
                  <a:schemeClr val="tx1"/>
                </a:solidFill>
              </a:rPr>
              <a:t>1 дм 3 мм = … </a:t>
            </a:r>
            <a:r>
              <a:rPr lang="uk-UA" sz="4400" b="1" dirty="0" err="1" smtClean="0">
                <a:solidFill>
                  <a:schemeClr val="tx1"/>
                </a:solidFill>
              </a:rPr>
              <a:t>мм</a:t>
            </a:r>
            <a:endParaRPr lang="uk-UA" sz="4400" b="1" dirty="0" smtClean="0">
              <a:solidFill>
                <a:schemeClr val="tx1"/>
              </a:solidFill>
            </a:endParaRPr>
          </a:p>
          <a:p>
            <a:r>
              <a:rPr lang="uk-UA" sz="4400" b="1" dirty="0" smtClean="0">
                <a:solidFill>
                  <a:schemeClr val="tx1"/>
                </a:solidFill>
              </a:rPr>
              <a:t>7 км 80 м = … </a:t>
            </a:r>
            <a:r>
              <a:rPr lang="uk-UA" sz="4400" b="1" dirty="0" err="1" smtClean="0">
                <a:solidFill>
                  <a:schemeClr val="tx1"/>
                </a:solidFill>
              </a:rPr>
              <a:t>м</a:t>
            </a:r>
            <a:endParaRPr lang="uk-U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ФІЗКУЛЬТХВИЛИНКА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yrok.net.ua/_ld/36/5712009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333750" cy="3333750"/>
          </a:xfrm>
          <a:prstGeom prst="rect">
            <a:avLst/>
          </a:prstGeom>
          <a:noFill/>
        </p:spPr>
      </p:pic>
      <p:pic>
        <p:nvPicPr>
          <p:cNvPr id="4100" name="Picture 4" descr="http://static.skaip.org/img/emoticons/180x180/f6fcff/hendan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309634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3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5207</TotalTime>
  <Words>245</Words>
  <Application>Microsoft Office PowerPoint</Application>
  <PresentationFormat>Екран (4:3)</PresentationFormat>
  <Paragraphs>31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Tahoma</vt:lpstr>
      <vt:lpstr>10069046</vt:lpstr>
      <vt:lpstr>Відрізок і його довжина  математика 5 клас 11.11.2021</vt:lpstr>
      <vt:lpstr>Презентація PowerPoint</vt:lpstr>
      <vt:lpstr>Завдання на урок</vt:lpstr>
      <vt:lpstr>Прилади для вимірювання довжини</vt:lpstr>
      <vt:lpstr>Скільки відрізків ви бачите?</vt:lpstr>
      <vt:lpstr>Назвати найкоротший та найдовший відрізки</vt:lpstr>
      <vt:lpstr>Порівняйте відрізки</vt:lpstr>
      <vt:lpstr>Заповнити пропуски</vt:lpstr>
      <vt:lpstr>ФІЗКУЛЬТХВИЛИНКА</vt:lpstr>
      <vt:lpstr>Старовинні міри довжини сажень(крутеневий, косий)  Крутеневий сажень – 1 м 76 см - відстань між розкинутими в сторони руками. Косий сажень – 2 м 48 см - відстань від каблука правої ноги до кінчиків пальців витягнутої вверх лівої руки.    </vt:lpstr>
      <vt:lpstr>Аршин  - це слово прийшло зі сходу(з персидського - "лікоть").  Аршин рівний 71см.  Лікоть  - відстань від кінця пальців до зігнутого ліктя.  </vt:lpstr>
      <vt:lpstr>П’ядь - рівна відстані між розтягнутими великим і вказівним пальцями. Вершок - спочатку дорівнювала довжині фаланги вказівного пальця. </vt:lpstr>
      <vt:lpstr>Презентація PowerPoint</vt:lpstr>
      <vt:lpstr>Презентація PowerPoint</vt:lpstr>
      <vt:lpstr>Презентація PowerPoint</vt:lpstr>
      <vt:lpstr>Домашнє завдання</vt:lpstr>
      <vt:lpstr>ДЯКУЮ ЗА УРОК!</vt:lpstr>
    </vt:vector>
  </TitlesOfParts>
  <Company>URTISI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100</cp:revision>
  <dcterms:created xsi:type="dcterms:W3CDTF">2011-08-18T13:52:20Z</dcterms:created>
  <dcterms:modified xsi:type="dcterms:W3CDTF">2021-11-09T14:32:04Z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