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80" r:id="rId3"/>
    <p:sldId id="300" r:id="rId4"/>
    <p:sldId id="289" r:id="rId5"/>
    <p:sldId id="290" r:id="rId6"/>
    <p:sldId id="291" r:id="rId7"/>
    <p:sldId id="259" r:id="rId8"/>
    <p:sldId id="260" r:id="rId9"/>
    <p:sldId id="292" r:id="rId10"/>
    <p:sldId id="293" r:id="rId11"/>
    <p:sldId id="295" r:id="rId12"/>
    <p:sldId id="297" r:id="rId13"/>
    <p:sldId id="270" r:id="rId14"/>
    <p:sldId id="299" r:id="rId15"/>
    <p:sldId id="268" r:id="rId16"/>
    <p:sldId id="29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660"/>
  </p:normalViewPr>
  <p:slideViewPr>
    <p:cSldViewPr>
      <p:cViewPr varScale="1">
        <p:scale>
          <a:sx n="67" d="100"/>
          <a:sy n="67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4290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764B74-F2FB-4E6C-8EDD-4494546B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5761-2FB6-402D-A094-3C701A0DC960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1DDF40-F528-42D3-8ACC-E397A54C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3F59484-3643-4DE0-8063-1A227761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1A4CD-4073-4A02-8D1B-288CCFC9CD09}" type="slidenum">
              <a:rPr lang="ru-RU" altLang="x-none"/>
              <a:pPr/>
              <a:t>‹№›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60243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8F31703-2EAF-4C07-A5C7-554A41E9A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EB7E-F4E7-4BE5-9F5D-37D17285D80B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AFF771-C0C5-44F2-97B8-7188E5A7C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E720D5-A31A-4DB4-90E8-ED710925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4ABB3-48DC-44DE-9928-23708C31DE8F}" type="slidenum">
              <a:rPr lang="ru-RU" altLang="x-none"/>
              <a:pPr/>
              <a:t>‹№›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11122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A6F1D4-C5AA-4C5F-9E1A-32B5D9F4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2C205-0B92-455F-BB9E-05E39A4570CB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DCBD22-2A25-4013-B440-AB505935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A0600C-F22B-464A-9CAD-FC27BEA5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9305C-39E3-47CA-BF69-081EA74929C4}" type="slidenum">
              <a:rPr lang="ru-RU" altLang="x-none"/>
              <a:pPr/>
              <a:t>‹№›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40588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B5CDE5F-04B7-45D3-BAB8-F0013643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AA64-A811-489D-AAE3-F25BF469D4FF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D59A6E-AE1C-4884-836C-F7938383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9400D0-4403-40E0-A8FD-50AF7CD8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CE28E-729F-4DDA-9F4D-BC5C016027EB}" type="slidenum">
              <a:rPr lang="ru-RU" altLang="x-none"/>
              <a:pPr/>
              <a:t>‹№›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6037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E6C6F8-0034-4558-867C-CBCD4B32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BC8CB-8375-4B57-973D-6ED0B4CD5E9A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3FEED8-701F-43DA-9444-9F2EB016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6CEB40-3A3E-432C-9962-DCE154B8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0CA57-40C7-45FE-8161-A241EC280F60}" type="slidenum">
              <a:rPr lang="ru-RU" altLang="x-none"/>
              <a:pPr/>
              <a:t>‹№›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90064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7AC6DD7A-BE0C-4B59-93F0-9D5B0B14F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E9DC0-DB05-496A-86B3-3FF621B73C8A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3ADB69E3-FD9F-43EB-A791-783AD97C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2FC64B36-2B84-4491-92A9-D5817D83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DB205-3CF2-4BE9-A687-5201B70A78E7}" type="slidenum">
              <a:rPr lang="ru-RU" altLang="x-none"/>
              <a:pPr/>
              <a:t>‹№›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18562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AC08B3B1-4ACD-41D9-B20C-2695180C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F524-5F38-4CF1-BA94-98864DEA393A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C1B0BC36-EE5F-4EB3-BA31-D92D2F49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E853A369-1074-4315-9EB8-F2BEC8FD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5E76B-3D34-439C-A28D-7C15FD659D3C}" type="slidenum">
              <a:rPr lang="ru-RU" altLang="x-none"/>
              <a:pPr/>
              <a:t>‹№›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83539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039C191E-6EA1-4DF8-AD00-24836E7E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F9C07-B445-4E45-ACF9-67D5D836706E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3B3FA759-A4B3-4A53-890C-E3D58C10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4005A659-EDC6-48DB-927A-9744AAE4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F5A81-8CC9-4621-9B02-0E9304C870D7}" type="slidenum">
              <a:rPr lang="ru-RU" altLang="x-none"/>
              <a:pPr/>
              <a:t>‹№›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41223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95D27A28-3A18-4A5F-828A-8253EEBA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D3D1F-7D90-41AF-B0E3-316C49556813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40217C6E-9F9B-4F75-A979-72503AE7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1CA85168-3DBA-4F90-8C4C-92BC91B9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B957D-C114-4DD3-B70F-48DFB80ED3D6}" type="slidenum">
              <a:rPr lang="ru-RU" altLang="x-none"/>
              <a:pPr/>
              <a:t>‹№›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85461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E79BE0FC-C772-447A-8C28-967A63F3F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6A34B-A2C0-4120-8F9D-244AE483FF43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21DD711A-0DB8-4F51-9889-924C64C2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B55C68E2-447A-4AE6-AA81-6A34B12D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A4B63-79B1-4A12-8C59-F056DD855A06}" type="slidenum">
              <a:rPr lang="ru-RU" altLang="x-none"/>
              <a:pPr/>
              <a:t>‹№›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65957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C02E5AEE-D8CF-461C-857E-E8DA9E2B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6095-6F00-4FBA-86B9-8EE637DEA2BC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68AB692D-0FBE-4F75-9017-53F47EF4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57A04FB4-6519-4B29-AFE3-4279895B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E3CE6-0363-421A-BA21-4D0F28AC5634}" type="slidenum">
              <a:rPr lang="ru-RU" altLang="x-none"/>
              <a:pPr/>
              <a:t>‹№›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39091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877C72-B75F-492C-8064-3EB3D154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="" xmlns:a16="http://schemas.microsoft.com/office/drawing/2014/main" id="{69131FC6-4BD2-436C-879E-B646D9B75E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  <a:p>
            <a:pPr lvl="2"/>
            <a:r>
              <a:rPr lang="ru-RU" altLang="x-none"/>
              <a:t>Третий уровень</a:t>
            </a:r>
          </a:p>
          <a:p>
            <a:pPr lvl="3"/>
            <a:r>
              <a:rPr lang="ru-RU" altLang="x-none"/>
              <a:t>Четвертый уровень</a:t>
            </a:r>
          </a:p>
          <a:p>
            <a:pPr lvl="4"/>
            <a:r>
              <a:rPr lang="ru-RU" altLang="x-none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580893-C263-4BAC-BC70-88152F3C3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F5C497-C13C-48CA-A6B3-B978CABE87C3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6A5379-93E5-4F12-9DF6-5964FE707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7E4AB0-88BB-4996-907C-41F857961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79FC26B-B358-4E0C-8463-91646C0471DB}" type="slidenum">
              <a:rPr lang="ru-RU" altLang="x-none"/>
              <a:pPr/>
              <a:t>‹№›</a:t>
            </a:fld>
            <a:endParaRPr lang="ru-R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arningapps.org/display?v=p1y8fr8yk18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7C8547-ECEB-4335-8857-F54AA7971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00050"/>
            <a:ext cx="757237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i="1" dirty="0">
                <a:latin typeface="Arial" charset="0"/>
                <a:cs typeface="Arial" charset="0"/>
              </a:rPr>
              <a:t>Епіграф:</a:t>
            </a:r>
            <a:endParaRPr lang="ru-RU" dirty="0"/>
          </a:p>
        </p:txBody>
      </p:sp>
      <p:sp>
        <p:nvSpPr>
          <p:cNvPr id="4099" name="Содержимое 2">
            <a:extLst>
              <a:ext uri="{FF2B5EF4-FFF2-40B4-BE49-F238E27FC236}">
                <a16:creationId xmlns="" xmlns:a16="http://schemas.microsoft.com/office/drawing/2014/main" id="{2CF2A97D-6BDC-4C20-A3DB-9AB22C9D5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3075"/>
            <a:ext cx="8229600" cy="37576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altLang="x-none" sz="4000"/>
              <a:t>«Предмет математики настільки серйозний, що не можна втрачати нагоди зробити його трішки цікавішим» </a:t>
            </a:r>
          </a:p>
          <a:p>
            <a:pPr eaLnBrk="1" hangingPunct="1">
              <a:buFontTx/>
              <a:buNone/>
            </a:pPr>
            <a:r>
              <a:rPr lang="uk-UA" altLang="x-none" sz="4000"/>
              <a:t>                            Блез Паскаль</a:t>
            </a:r>
            <a:endParaRPr lang="ru-RU" altLang="x-none" sz="4000"/>
          </a:p>
          <a:p>
            <a:pPr eaLnBrk="1" hangingPunct="1"/>
            <a:endParaRPr lang="ru-RU" altLang="x-none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DA0B25-DBAB-44F9-9A5C-747FAC9A4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E724227-A573-40F2-B8C2-82ED8206A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86227" y="548680"/>
            <a:ext cx="737154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76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806C56-B2EF-4C66-A71D-AA4AC6B9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Фізкультхвилинка</a:t>
            </a:r>
            <a:endParaRPr lang="x-none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Відпочиньте 2-3 хвилинки</a:t>
            </a:r>
          </a:p>
          <a:p>
            <a:r>
              <a:rPr lang="uk-UA" dirty="0" smtClean="0"/>
              <a:t>Виконайте кілька вправ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54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4B668F-ACE6-4D87-B556-43BE63EA5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0" y="692696"/>
            <a:ext cx="7572375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Замок </a:t>
            </a:r>
            <a:r>
              <a:rPr lang="uk-UA" dirty="0" err="1" smtClean="0"/>
              <a:t>математичнго</a:t>
            </a:r>
            <a:r>
              <a:rPr lang="uk-UA" dirty="0" smtClean="0"/>
              <a:t> королівства  </a:t>
            </a:r>
            <a:r>
              <a:rPr lang="uk-UA" dirty="0"/>
              <a:t>складається з  чотирьох кімнат. Знайди площу замку </a:t>
            </a:r>
            <a:r>
              <a:rPr lang="uk-UA" dirty="0" smtClean="0"/>
              <a:t>королівства</a:t>
            </a:r>
            <a:endParaRPr lang="x-none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356C2053-C80D-4211-9667-2D21DD00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09056" y="2276872"/>
            <a:ext cx="632588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0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628CF0-347A-413C-8DF3-7CE3D846D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/>
              <a:t>Задача</a:t>
            </a:r>
            <a:endParaRPr lang="ru-RU" dirty="0"/>
          </a:p>
        </p:txBody>
      </p:sp>
      <p:sp>
        <p:nvSpPr>
          <p:cNvPr id="5123" name="Содержимое 2">
            <a:extLst>
              <a:ext uri="{FF2B5EF4-FFF2-40B4-BE49-F238E27FC236}">
                <a16:creationId xmlns="" xmlns:a16="http://schemas.microsoft.com/office/drawing/2014/main" id="{5CFA93E1-E1A9-430B-B36C-050DDD43C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altLang="x-none" sz="3600"/>
              <a:t>Ремонтуючи клас влітку, необхідно було розрахувати кількість фарби для підлоги. Скільки потрібно банок по 2,8 кг, якщо на 1 м</a:t>
            </a:r>
            <a:r>
              <a:rPr lang="uk-UA" altLang="x-none" sz="3600" baseline="30000"/>
              <a:t>2</a:t>
            </a:r>
            <a:r>
              <a:rPr lang="uk-UA" altLang="x-none" sz="3600"/>
              <a:t> приблизно витрачається 120 г фарби. </a:t>
            </a:r>
            <a:endParaRPr lang="ru-RU" altLang="x-none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2F162-3CD8-4318-80F2-512597DC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Домашнє завдання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BF6F34-9299-4F71-8993-0C5959FBC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/>
              <a:t>Обчисліть площу своєї кімнати та загальну довжину плінтусів у ній.</a:t>
            </a:r>
          </a:p>
          <a:p>
            <a:pPr marL="514350" indent="-514350">
              <a:buAutoNum type="arabicPeriod"/>
            </a:pPr>
            <a:r>
              <a:rPr lang="uk-UA" dirty="0"/>
              <a:t> В</a:t>
            </a:r>
            <a:r>
              <a:rPr lang="uk-UA" dirty="0" smtClean="0"/>
              <a:t>ивчити параграф 24</a:t>
            </a:r>
          </a:p>
          <a:p>
            <a:pPr marL="514350" indent="-514350">
              <a:buAutoNum type="arabicPeriod"/>
            </a:pPr>
            <a:r>
              <a:rPr lang="uk-UA" dirty="0" smtClean="0"/>
              <a:t>Виконати №787,789,791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838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9A5212-89F1-4C4F-B5CC-AB7786CC1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/>
              <a:t>Дякую</a:t>
            </a:r>
            <a:r>
              <a:rPr lang="ru-RU" dirty="0"/>
              <a:t> за урок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0595762-6FD4-4AB2-9617-D40727371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88" y="34290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До </a:t>
            </a:r>
            <a:r>
              <a:rPr lang="ru-RU" dirty="0" err="1"/>
              <a:t>побачення</a:t>
            </a:r>
            <a:r>
              <a:rPr lang="ru-RU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A8A2E0-6C01-4582-9913-AE500B4F1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DE9340-95AE-44FD-B63E-3F2DF7701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7397"/>
          <a:stretch/>
        </p:blipFill>
        <p:spPr bwMode="auto">
          <a:xfrm>
            <a:off x="1024419" y="404664"/>
            <a:ext cx="714798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33328CF-5039-49FC-8AB4-900B2AE43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2060" b="82381"/>
          <a:stretch/>
        </p:blipFill>
        <p:spPr bwMode="auto">
          <a:xfrm>
            <a:off x="5850653" y="1430618"/>
            <a:ext cx="2321747" cy="142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06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0FA3A5-F4B5-442B-86C2-3F4629685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404664"/>
            <a:ext cx="7572375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Пригадаймо  геометричні</a:t>
            </a:r>
            <a:br>
              <a:rPr lang="uk-UA" dirty="0"/>
            </a:br>
            <a:r>
              <a:rPr lang="uk-UA" dirty="0"/>
              <a:t>фігури</a:t>
            </a:r>
            <a:endParaRPr lang="x-none" dirty="0"/>
          </a:p>
        </p:txBody>
      </p:sp>
      <p:pic>
        <p:nvPicPr>
          <p:cNvPr id="3" name="Рисунок 2">
            <a:hlinkClick r:id="rId2"/>
            <a:extLst>
              <a:ext uri="{FF2B5EF4-FFF2-40B4-BE49-F238E27FC236}">
                <a16:creationId xmlns="" xmlns:a16="http://schemas.microsoft.com/office/drawing/2014/main" id="{383C4846-FABD-4EF4-A6A2-0EC1DE83D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27600" r="25588" b="15000"/>
          <a:stretch/>
        </p:blipFill>
        <p:spPr>
          <a:xfrm>
            <a:off x="2051720" y="1772816"/>
            <a:ext cx="504056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Математика 5 клас 29.11.2021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6000" dirty="0" smtClean="0"/>
              <a:t>Площа прямокутника</a:t>
            </a:r>
          </a:p>
          <a:p>
            <a:r>
              <a:rPr lang="uk-UA" sz="6000" dirty="0" smtClean="0"/>
              <a:t> і квадрата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15163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AA3E45-7307-4F45-AC29-F8B5CDDD6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5C1D288-DE38-4ECA-8D34-0F4FE0C8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t="2120" r="313" b="9680"/>
          <a:stretch/>
        </p:blipFill>
        <p:spPr>
          <a:xfrm>
            <a:off x="1022722" y="332656"/>
            <a:ext cx="709855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717C388-A965-4723-9DE4-9D798AA64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10895" r="13775" b="12200"/>
          <a:stretch/>
        </p:blipFill>
        <p:spPr>
          <a:xfrm>
            <a:off x="1043608" y="260648"/>
            <a:ext cx="6889805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B4FA6B9-3B65-457C-8B19-2C225BCD0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1" t="12200" r="17712" b="33200"/>
          <a:stretch/>
        </p:blipFill>
        <p:spPr>
          <a:xfrm>
            <a:off x="721372" y="274638"/>
            <a:ext cx="7636815" cy="488255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949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6C7113-6D49-41EC-9271-D6072BEF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/>
              <a:t>Властивості площі</a:t>
            </a:r>
            <a:endParaRPr lang="ru-RU" dirty="0"/>
          </a:p>
        </p:txBody>
      </p:sp>
      <p:sp>
        <p:nvSpPr>
          <p:cNvPr id="9219" name="Содержимое 2">
            <a:extLst>
              <a:ext uri="{FF2B5EF4-FFF2-40B4-BE49-F238E27FC236}">
                <a16:creationId xmlns="" xmlns:a16="http://schemas.microsoft.com/office/drawing/2014/main" id="{57C0651A-8F1B-4257-90E1-760E214BC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3" y="1600200"/>
            <a:ext cx="7615237" cy="4525963"/>
          </a:xfrm>
        </p:spPr>
        <p:txBody>
          <a:bodyPr/>
          <a:lstStyle/>
          <a:p>
            <a:pPr eaLnBrk="1" hangingPunct="1"/>
            <a:r>
              <a:rPr lang="uk-UA" altLang="x-none" sz="3000"/>
              <a:t>Площа – це додатна величина. </a:t>
            </a:r>
            <a:endParaRPr lang="ru-RU" altLang="x-none" sz="3000"/>
          </a:p>
          <a:p>
            <a:pPr eaLnBrk="1" hangingPunct="1"/>
            <a:r>
              <a:rPr lang="uk-UA" altLang="x-none" sz="3000"/>
              <a:t>Рівні фігури мають рівні площі.</a:t>
            </a:r>
            <a:endParaRPr lang="ru-RU" altLang="x-none" sz="3000"/>
          </a:p>
          <a:p>
            <a:pPr eaLnBrk="1" hangingPunct="1"/>
            <a:r>
              <a:rPr lang="uk-UA" altLang="x-none" sz="3000"/>
              <a:t>Якщо фігура розбивається на частини, що є простими фігурами, то площа цієї фігури дорівнює сумі площ її частин.</a:t>
            </a:r>
            <a:endParaRPr lang="ru-RU" altLang="x-none" sz="3000"/>
          </a:p>
          <a:p>
            <a:pPr eaLnBrk="1" hangingPunct="1"/>
            <a:r>
              <a:rPr lang="uk-UA" altLang="x-none" sz="3000"/>
              <a:t>Площа квадрата зі стороною, що дорівнює одиниці вимірювання, дорівнює одиниці.</a:t>
            </a:r>
            <a:endParaRPr lang="ru-RU" altLang="x-none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891501-A9FE-44D0-AB9E-18988C678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/>
              <a:t>Одиниці площі</a:t>
            </a:r>
            <a:endParaRPr lang="ru-RU" dirty="0"/>
          </a:p>
        </p:txBody>
      </p:sp>
      <p:sp>
        <p:nvSpPr>
          <p:cNvPr id="10243" name="Содержимое 2">
            <a:extLst>
              <a:ext uri="{FF2B5EF4-FFF2-40B4-BE49-F238E27FC236}">
                <a16:creationId xmlns="" xmlns:a16="http://schemas.microsoft.com/office/drawing/2014/main" id="{14D1C518-479D-4CF0-91FA-395EE9C80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38" y="1600200"/>
            <a:ext cx="7472362" cy="4525963"/>
          </a:xfrm>
        </p:spPr>
        <p:txBody>
          <a:bodyPr/>
          <a:lstStyle/>
          <a:p>
            <a:pPr eaLnBrk="1" hangingPunct="1"/>
            <a:r>
              <a:rPr lang="uk-UA" altLang="x-none" dirty="0"/>
              <a:t>1 см</a:t>
            </a:r>
            <a:r>
              <a:rPr lang="uk-UA" altLang="x-none" baseline="30000" dirty="0"/>
              <a:t>2</a:t>
            </a:r>
            <a:r>
              <a:rPr lang="uk-UA" altLang="x-none" dirty="0"/>
              <a:t> = 100 мм</a:t>
            </a:r>
            <a:r>
              <a:rPr lang="uk-UA" altLang="x-none" baseline="30000" dirty="0"/>
              <a:t>2</a:t>
            </a:r>
            <a:endParaRPr lang="uk-UA" altLang="x-none" dirty="0"/>
          </a:p>
          <a:p>
            <a:pPr eaLnBrk="1" hangingPunct="1"/>
            <a:r>
              <a:rPr lang="uk-UA" altLang="x-none" dirty="0"/>
              <a:t>1 дм</a:t>
            </a:r>
            <a:r>
              <a:rPr lang="uk-UA" altLang="x-none" baseline="30000" dirty="0"/>
              <a:t>2</a:t>
            </a:r>
            <a:r>
              <a:rPr lang="uk-UA" altLang="x-none" dirty="0"/>
              <a:t> = 100 см</a:t>
            </a:r>
            <a:r>
              <a:rPr lang="uk-UA" altLang="x-none" baseline="30000" dirty="0"/>
              <a:t>2</a:t>
            </a:r>
          </a:p>
          <a:p>
            <a:pPr eaLnBrk="1" hangingPunct="1"/>
            <a:r>
              <a:rPr lang="uk-UA" altLang="x-none" baseline="30000" dirty="0"/>
              <a:t> </a:t>
            </a:r>
            <a:r>
              <a:rPr lang="uk-UA" altLang="x-none" dirty="0"/>
              <a:t>1 м</a:t>
            </a:r>
            <a:r>
              <a:rPr lang="uk-UA" altLang="x-none" baseline="30000" dirty="0"/>
              <a:t>2</a:t>
            </a:r>
            <a:r>
              <a:rPr lang="uk-UA" altLang="x-none" dirty="0"/>
              <a:t> = 100 дм</a:t>
            </a:r>
            <a:r>
              <a:rPr lang="uk-UA" altLang="x-none" baseline="30000" dirty="0"/>
              <a:t>2</a:t>
            </a:r>
            <a:endParaRPr lang="uk-UA" altLang="x-none" dirty="0"/>
          </a:p>
          <a:p>
            <a:pPr eaLnBrk="1" hangingPunct="1"/>
            <a:r>
              <a:rPr lang="uk-UA" altLang="x-none" dirty="0"/>
              <a:t>1 а = 100 м</a:t>
            </a:r>
            <a:r>
              <a:rPr lang="uk-UA" altLang="x-none" baseline="30000" dirty="0"/>
              <a:t>2</a:t>
            </a:r>
            <a:r>
              <a:rPr lang="uk-UA" altLang="x-none" dirty="0"/>
              <a:t>  </a:t>
            </a:r>
          </a:p>
          <a:p>
            <a:pPr eaLnBrk="1" hangingPunct="1"/>
            <a:r>
              <a:rPr lang="uk-UA" altLang="x-none" dirty="0"/>
              <a:t>1 га = 100 а або 10000 м</a:t>
            </a:r>
            <a:r>
              <a:rPr lang="uk-UA" altLang="x-none" baseline="30000" dirty="0"/>
              <a:t>2</a:t>
            </a:r>
            <a:r>
              <a:rPr lang="uk-UA" altLang="x-none" dirty="0"/>
              <a:t> </a:t>
            </a:r>
          </a:p>
          <a:p>
            <a:pPr eaLnBrk="1" hangingPunct="1"/>
            <a:r>
              <a:rPr lang="uk-UA" altLang="x-none" dirty="0"/>
              <a:t>1 км</a:t>
            </a:r>
            <a:r>
              <a:rPr lang="uk-UA" altLang="x-none" baseline="30000" dirty="0"/>
              <a:t>2</a:t>
            </a:r>
            <a:r>
              <a:rPr lang="uk-UA" altLang="x-none" dirty="0"/>
              <a:t> = 100 га</a:t>
            </a:r>
          </a:p>
          <a:p>
            <a:pPr eaLnBrk="1" hangingPunct="1"/>
            <a:endParaRPr lang="ru-RU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60C40F-5271-47A8-AE1B-EC489924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6A300706-6665-4331-B81E-61D94766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449822"/>
            <a:ext cx="6857652" cy="470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18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c кноп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ЛИСТ НА КНОПКАХ</Template>
  <TotalTime>762</TotalTime>
  <Words>191</Words>
  <Application>Microsoft Office PowerPoint</Application>
  <PresentationFormat>Екран (4:3)</PresentationFormat>
  <Paragraphs>31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9" baseType="lpstr">
      <vt:lpstr>Arial</vt:lpstr>
      <vt:lpstr>Calibri</vt:lpstr>
      <vt:lpstr>Презентация c кнопками</vt:lpstr>
      <vt:lpstr>Епіграф:</vt:lpstr>
      <vt:lpstr>Пригадаймо  геометричні фігури</vt:lpstr>
      <vt:lpstr>Математика 5 клас 29.11.2021</vt:lpstr>
      <vt:lpstr>Презентація PowerPoint</vt:lpstr>
      <vt:lpstr>Презентація PowerPoint</vt:lpstr>
      <vt:lpstr>Презентація PowerPoint</vt:lpstr>
      <vt:lpstr>Властивості площі</vt:lpstr>
      <vt:lpstr>Одиниці площі</vt:lpstr>
      <vt:lpstr>Презентація PowerPoint</vt:lpstr>
      <vt:lpstr>Презентація PowerPoint</vt:lpstr>
      <vt:lpstr>Фізкультхвилинка</vt:lpstr>
      <vt:lpstr>Замок математичнго королівства  складається з  чотирьох кімнат. Знайди площу замку королівства</vt:lpstr>
      <vt:lpstr>Задача</vt:lpstr>
      <vt:lpstr>Домашнє завдання</vt:lpstr>
      <vt:lpstr>Дякую за урок</vt:lpstr>
      <vt:lpstr>Презентація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площі</dc:title>
  <dc:creator>Admin</dc:creator>
  <cp:lastModifiedBy>RePack by Diakov</cp:lastModifiedBy>
  <cp:revision>35</cp:revision>
  <dcterms:created xsi:type="dcterms:W3CDTF">2013-10-27T15:16:33Z</dcterms:created>
  <dcterms:modified xsi:type="dcterms:W3CDTF">2021-11-26T14:41:28Z</dcterms:modified>
</cp:coreProperties>
</file>