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353" r:id="rId2"/>
    <p:sldId id="375" r:id="rId3"/>
    <p:sldId id="376" r:id="rId4"/>
    <p:sldId id="377" r:id="rId5"/>
    <p:sldId id="378" r:id="rId6"/>
    <p:sldId id="379" r:id="rId7"/>
    <p:sldId id="380" r:id="rId8"/>
    <p:sldId id="381" r:id="rId9"/>
    <p:sldId id="382" r:id="rId10"/>
    <p:sldId id="383" r:id="rId11"/>
    <p:sldId id="384" r:id="rId12"/>
    <p:sldId id="385" r:id="rId13"/>
    <p:sldId id="386" r:id="rId14"/>
    <p:sldId id="387" r:id="rId15"/>
    <p:sldId id="388" r:id="rId16"/>
    <p:sldId id="389" r:id="rId17"/>
    <p:sldId id="390" r:id="rId18"/>
    <p:sldId id="391" r:id="rId19"/>
    <p:sldId id="392" r:id="rId20"/>
    <p:sldId id="393" r:id="rId21"/>
    <p:sldId id="394" r:id="rId22"/>
    <p:sldId id="395" r:id="rId23"/>
    <p:sldId id="396" r:id="rId24"/>
    <p:sldId id="397" r:id="rId25"/>
    <p:sldId id="398" r:id="rId26"/>
    <p:sldId id="399" r:id="rId27"/>
    <p:sldId id="400" r:id="rId28"/>
    <p:sldId id="401" r:id="rId29"/>
    <p:sldId id="402" r:id="rId30"/>
    <p:sldId id="403" r:id="rId31"/>
    <p:sldId id="404" r:id="rId32"/>
    <p:sldId id="405" r:id="rId33"/>
    <p:sldId id="406" r:id="rId34"/>
    <p:sldId id="407" r:id="rId35"/>
    <p:sldId id="408" r:id="rId3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E1E4"/>
    <a:srgbClr val="CCCCFF"/>
    <a:srgbClr val="0000FF"/>
    <a:srgbClr val="66FF33"/>
    <a:srgbClr val="FFFF00"/>
    <a:srgbClr val="00FFFF"/>
    <a:srgbClr val="FFFF66"/>
    <a:srgbClr val="66FFFF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084" autoAdjust="0"/>
    <p:restoredTop sz="92381" autoAdjust="0"/>
  </p:normalViewPr>
  <p:slideViewPr>
    <p:cSldViewPr>
      <p:cViewPr varScale="1">
        <p:scale>
          <a:sx n="79" d="100"/>
          <a:sy n="79" d="100"/>
        </p:scale>
        <p:origin x="84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934C2-1CBD-4A03-99A7-CCCE24BE9A62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BFA2D-04F3-4B33-9F18-FFD2D35B150A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0266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3B3D26-A669-4F5B-9AE7-3294450B75CD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966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EB5C9-5398-48EA-A0B4-581E9AD55311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3996-F00F-433B-8846-5D3973988416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7B76A-0555-40D7-8C6D-626793FCEEAF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9F10E-747B-439F-A816-43504494E04C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3EB22-9C27-4975-B9FC-260434E6DD02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96B79-AF6F-4F6C-BE25-07A7772BAD83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E3F50-712F-4AC5-AE64-2019B8648AFD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742B5-9813-43CA-940F-6D6ADD5A63BB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77044D-1AF8-479F-B7EB-E304CF390047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7B33F-0E78-4B4B-8175-1CB1F817367F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03B6B-BB6A-49D3-9B54-E00CC4801DBE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AA21D-DCBA-48BB-8850-4E2187AED07E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54437CA-C324-4C43-8068-912D1BD3E822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jpeg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7" Type="http://schemas.openxmlformats.org/officeDocument/2006/relationships/image" Target="../media/image2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wmf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7" Type="http://schemas.openxmlformats.org/officeDocument/2006/relationships/image" Target="../media/image2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wmf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2.wmf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FF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Text Box 27"/>
          <p:cNvSpPr txBox="1">
            <a:spLocks noChangeArrowheads="1"/>
          </p:cNvSpPr>
          <p:nvPr/>
        </p:nvSpPr>
        <p:spPr bwMode="auto">
          <a:xfrm>
            <a:off x="250825" y="981075"/>
            <a:ext cx="284250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dirty="0">
                <a:solidFill>
                  <a:srgbClr val="003300"/>
                </a:solidFill>
              </a:rPr>
              <a:t>Тема </a:t>
            </a:r>
            <a:r>
              <a:rPr lang="ru-RU" sz="4000" dirty="0" smtClean="0">
                <a:solidFill>
                  <a:srgbClr val="003300"/>
                </a:solidFill>
              </a:rPr>
              <a:t>уроку</a:t>
            </a:r>
            <a:endParaRPr lang="ru-RU" sz="4000" dirty="0">
              <a:solidFill>
                <a:srgbClr val="003300"/>
              </a:solidFill>
            </a:endParaRPr>
          </a:p>
        </p:txBody>
      </p:sp>
      <p:graphicFrame>
        <p:nvGraphicFramePr>
          <p:cNvPr id="2050" name="Object 29"/>
          <p:cNvGraphicFramePr>
            <a:graphicFrameLocks noChangeAspect="1"/>
          </p:cNvGraphicFramePr>
          <p:nvPr/>
        </p:nvGraphicFramePr>
        <p:xfrm>
          <a:off x="3276600" y="18796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3" imgW="914400" imgH="198720" progId="">
                  <p:embed/>
                </p:oleObj>
              </mc:Choice>
              <mc:Fallback>
                <p:oleObj name="Equation" r:id="rId3" imgW="914400" imgH="198720" progId="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8796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64" name="Picture 30" descr="рисунок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6325" y="260350"/>
            <a:ext cx="240665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 Box 28"/>
          <p:cNvSpPr txBox="1">
            <a:spLocks noChangeArrowheads="1"/>
          </p:cNvSpPr>
          <p:nvPr/>
        </p:nvSpPr>
        <p:spPr bwMode="auto">
          <a:xfrm>
            <a:off x="323850" y="1700213"/>
            <a:ext cx="8198078" cy="4370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6000" i="1" dirty="0" smtClean="0"/>
              <a:t>   </a:t>
            </a:r>
            <a:r>
              <a:rPr lang="uk-UA" sz="6600" b="1" i="1" dirty="0" smtClean="0">
                <a:solidFill>
                  <a:srgbClr val="0000FF"/>
                </a:solidFill>
              </a:rPr>
              <a:t>Порівняння</a:t>
            </a:r>
          </a:p>
          <a:p>
            <a:r>
              <a:rPr lang="uk-UA" sz="6600" b="1" i="1" dirty="0" smtClean="0">
                <a:solidFill>
                  <a:srgbClr val="0000FF"/>
                </a:solidFill>
              </a:rPr>
              <a:t>           десяткових </a:t>
            </a:r>
          </a:p>
          <a:p>
            <a:r>
              <a:rPr lang="uk-UA" sz="6600" b="1" i="1" dirty="0" smtClean="0">
                <a:solidFill>
                  <a:srgbClr val="0000FF"/>
                </a:solidFill>
              </a:rPr>
              <a:t>                      </a:t>
            </a:r>
            <a:r>
              <a:rPr lang="uk-UA" sz="6600" b="1" i="1" dirty="0" err="1" smtClean="0">
                <a:solidFill>
                  <a:srgbClr val="0000FF"/>
                </a:solidFill>
              </a:rPr>
              <a:t>дробів</a:t>
            </a:r>
            <a:endParaRPr lang="uk-UA" sz="6600" b="1" i="1" dirty="0" smtClean="0">
              <a:solidFill>
                <a:srgbClr val="0000FF"/>
              </a:solidFill>
            </a:endParaRPr>
          </a:p>
          <a:p>
            <a:r>
              <a:rPr lang="uk-UA" sz="4000" b="1" i="1" dirty="0" smtClean="0">
                <a:solidFill>
                  <a:srgbClr val="FF0000"/>
                </a:solidFill>
              </a:rPr>
              <a:t>Математика 5 клас</a:t>
            </a:r>
          </a:p>
          <a:p>
            <a:r>
              <a:rPr lang="uk-UA" sz="4000" b="1" i="1" dirty="0" smtClean="0">
                <a:solidFill>
                  <a:srgbClr val="FF0000"/>
                </a:solidFill>
              </a:rPr>
              <a:t>11.02.2022р.</a:t>
            </a:r>
            <a:endParaRPr lang="uk-UA" sz="4000" b="1" i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131840" y="332656"/>
            <a:ext cx="3096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66"/>
                </a:solidFill>
              </a:rPr>
              <a:t>8,52</a:t>
            </a:r>
            <a:r>
              <a:rPr lang="ru-RU" sz="4800" b="1" dirty="0" smtClean="0">
                <a:solidFill>
                  <a:srgbClr val="C00000"/>
                </a:solidFill>
              </a:rPr>
              <a:t> </a:t>
            </a:r>
            <a:r>
              <a:rPr lang="ru-RU" sz="4800" b="1" dirty="0" smtClean="0"/>
              <a:t>?</a:t>
            </a:r>
            <a:r>
              <a:rPr lang="ru-RU" sz="4800" b="1" dirty="0" smtClean="0">
                <a:solidFill>
                  <a:srgbClr val="C00000"/>
                </a:solidFill>
              </a:rPr>
              <a:t> </a:t>
            </a:r>
            <a:r>
              <a:rPr lang="ru-RU" sz="4800" b="1" dirty="0" smtClean="0">
                <a:solidFill>
                  <a:srgbClr val="FF0066"/>
                </a:solidFill>
              </a:rPr>
              <a:t>7,9</a:t>
            </a:r>
            <a:endParaRPr lang="ru-RU" sz="4800" b="1" dirty="0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1628775"/>
            <a:ext cx="8713788" cy="2016125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uk-UA" sz="2800" dirty="0" smtClean="0"/>
              <a:t>   </a:t>
            </a:r>
            <a:r>
              <a:rPr lang="uk-UA" dirty="0" smtClean="0"/>
              <a:t>Якщо десятковий дріб закінчується нулями, то ці нулі можна відкинути; значення дробу при цьому не зміниться.</a:t>
            </a:r>
            <a:endParaRPr lang="uk-UA" sz="2800" dirty="0" smtClean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468313" y="3789363"/>
            <a:ext cx="6408737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600"/>
              <a:t>2,7</a:t>
            </a:r>
            <a:r>
              <a:rPr lang="ru-RU" sz="6600">
                <a:solidFill>
                  <a:schemeClr val="hlink"/>
                </a:solidFill>
              </a:rPr>
              <a:t>000000</a:t>
            </a:r>
            <a:r>
              <a:rPr lang="ru-RU" sz="6600"/>
              <a:t> =</a:t>
            </a:r>
          </a:p>
          <a:p>
            <a:r>
              <a:rPr lang="en-US" sz="6600"/>
              <a:t>    </a:t>
            </a:r>
            <a:r>
              <a:rPr lang="ru-RU" sz="6600"/>
              <a:t>8,004</a:t>
            </a:r>
            <a:r>
              <a:rPr lang="ru-RU" sz="6600">
                <a:solidFill>
                  <a:schemeClr val="hlink"/>
                </a:solidFill>
              </a:rPr>
              <a:t>0</a:t>
            </a:r>
            <a:r>
              <a:rPr lang="ru-RU" sz="6600"/>
              <a:t> =</a:t>
            </a:r>
            <a:endParaRPr lang="ru-RU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6156325" y="3789363"/>
            <a:ext cx="1350963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600"/>
              <a:t>2,7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4932363" y="4797425"/>
            <a:ext cx="236855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600"/>
              <a:t>8,004</a:t>
            </a:r>
            <a:r>
              <a:rPr lang="ru-RU" sz="2400"/>
              <a:t> </a:t>
            </a:r>
          </a:p>
          <a:p>
            <a:endParaRPr lang="ru-RU" sz="2400"/>
          </a:p>
        </p:txBody>
      </p:sp>
      <p:sp>
        <p:nvSpPr>
          <p:cNvPr id="7" name="WordArt 3"/>
          <p:cNvSpPr>
            <a:spLocks noChangeArrowheads="1" noChangeShapeType="1" noTextEdit="1"/>
          </p:cNvSpPr>
          <p:nvPr/>
        </p:nvSpPr>
        <p:spPr bwMode="auto">
          <a:xfrm>
            <a:off x="323850" y="260350"/>
            <a:ext cx="8351838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00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Властивості десяткових дробів</a:t>
            </a:r>
            <a:endParaRPr lang="uk-UA" sz="3600" kern="10" dirty="0">
              <a:ln w="9525">
                <a:noFill/>
                <a:round/>
                <a:headEnd/>
                <a:tailEnd/>
              </a:ln>
              <a:solidFill>
                <a:srgbClr val="00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76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76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500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500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500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76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76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500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500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500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/>
      <p:bldP spid="614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30212" y="1412776"/>
            <a:ext cx="8713788" cy="14398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uk-UA" dirty="0" smtClean="0"/>
              <a:t>   </a:t>
            </a:r>
            <a:r>
              <a:rPr lang="uk-UA" sz="3600" dirty="0" smtClean="0"/>
              <a:t>Із двох десяткових дробів більшим є той, у якого </a:t>
            </a:r>
            <a:r>
              <a:rPr lang="uk-UA" sz="3600" b="1" dirty="0" smtClean="0">
                <a:solidFill>
                  <a:srgbClr val="0033CC"/>
                </a:solidFill>
              </a:rPr>
              <a:t>ціла частина </a:t>
            </a:r>
            <a:r>
              <a:rPr lang="uk-UA" sz="3600" dirty="0" smtClean="0"/>
              <a:t>більша.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755650" y="3429000"/>
            <a:ext cx="4537075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lang="ru-RU" sz="6000"/>
              <a:t>12,2    4,89</a:t>
            </a:r>
            <a:endParaRPr lang="ru-RU" sz="6000" u="sng"/>
          </a:p>
          <a:p>
            <a:pPr>
              <a:lnSpc>
                <a:spcPct val="125000"/>
              </a:lnSpc>
            </a:pPr>
            <a:r>
              <a:rPr lang="ru-RU" sz="6000"/>
              <a:t>3,987   8,2 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6046788" y="3357563"/>
            <a:ext cx="3097212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lang="ru-RU" sz="6000" dirty="0"/>
              <a:t>(          </a:t>
            </a:r>
            <a:r>
              <a:rPr lang="ru-RU" sz="6000" dirty="0" smtClean="0"/>
              <a:t>)</a:t>
            </a:r>
            <a:endParaRPr lang="ru-RU" sz="6000" dirty="0"/>
          </a:p>
          <a:p>
            <a:pPr>
              <a:lnSpc>
                <a:spcPct val="125000"/>
              </a:lnSpc>
            </a:pPr>
            <a:r>
              <a:rPr lang="ru-RU" sz="6000" dirty="0"/>
              <a:t>  (        ) 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755650" y="3644900"/>
            <a:ext cx="42052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 u="sng">
                <a:solidFill>
                  <a:srgbClr val="0000FF"/>
                </a:solidFill>
              </a:rPr>
              <a:t>12</a:t>
            </a:r>
            <a:r>
              <a:rPr lang="ru-RU" sz="6000"/>
              <a:t>,2    </a:t>
            </a:r>
            <a:r>
              <a:rPr lang="ru-RU" sz="6000" u="sng">
                <a:solidFill>
                  <a:srgbClr val="0000FF"/>
                </a:solidFill>
              </a:rPr>
              <a:t>4</a:t>
            </a:r>
            <a:r>
              <a:rPr lang="ru-RU" sz="6000"/>
              <a:t>,89;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755650" y="4724400"/>
            <a:ext cx="3994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 u="sng">
                <a:solidFill>
                  <a:srgbClr val="0000FF"/>
                </a:solidFill>
              </a:rPr>
              <a:t>3</a:t>
            </a:r>
            <a:r>
              <a:rPr lang="ru-RU" sz="6000"/>
              <a:t>,987   </a:t>
            </a:r>
            <a:r>
              <a:rPr lang="ru-RU" sz="6000" u="sng">
                <a:solidFill>
                  <a:srgbClr val="0000FF"/>
                </a:solidFill>
              </a:rPr>
              <a:t>8</a:t>
            </a:r>
            <a:r>
              <a:rPr lang="ru-RU" sz="6000"/>
              <a:t>,2;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7380288" y="3429000"/>
            <a:ext cx="6032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 b="1">
                <a:sym typeface="Symbol" pitchFamily="18" charset="2"/>
              </a:rPr>
              <a:t>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7380288" y="3429000"/>
            <a:ext cx="6032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 b="1" dirty="0">
                <a:sym typeface="Symbol" pitchFamily="18" charset="2"/>
              </a:rPr>
              <a:t>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7308850" y="4652963"/>
            <a:ext cx="6286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/>
              <a:t>&lt;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7308850" y="4652963"/>
            <a:ext cx="6683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/>
              <a:t>&lt;</a:t>
            </a:r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755650" y="3644900"/>
            <a:ext cx="10318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>
                <a:solidFill>
                  <a:srgbClr val="0000FF"/>
                </a:solidFill>
              </a:rPr>
              <a:t>12</a:t>
            </a:r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3059113" y="3644900"/>
            <a:ext cx="6080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755650" y="4724400"/>
            <a:ext cx="6080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3276600" y="4724400"/>
            <a:ext cx="6080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>
                <a:solidFill>
                  <a:srgbClr val="0000FF"/>
                </a:solidFill>
              </a:rPr>
              <a:t>8</a:t>
            </a:r>
          </a:p>
        </p:txBody>
      </p:sp>
      <p:sp>
        <p:nvSpPr>
          <p:cNvPr id="16" name="WordArt 3"/>
          <p:cNvSpPr>
            <a:spLocks noChangeArrowheads="1" noChangeShapeType="1" noTextEdit="1"/>
          </p:cNvSpPr>
          <p:nvPr/>
        </p:nvSpPr>
        <p:spPr bwMode="auto">
          <a:xfrm>
            <a:off x="323850" y="260350"/>
            <a:ext cx="8351838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00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Порівняння десяткових дробів</a:t>
            </a:r>
            <a:endParaRPr lang="uk-UA" sz="3600" kern="10" dirty="0">
              <a:ln w="9525">
                <a:noFill/>
                <a:round/>
                <a:headEnd/>
                <a:tailEnd/>
              </a:ln>
              <a:solidFill>
                <a:srgbClr val="00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36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36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36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36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63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3802 -0.01042 L 0.61077 -0.01042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36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63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94444E-6 -1.11111E-6 L 0.54167 -0.02083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7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" y="-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360"/>
                            </p:stCondLst>
                            <p:childTnLst>
                              <p:par>
                                <p:cTn id="32" presetID="2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236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5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4.16667E-6 0.01065 L -0.54479 0.0213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2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36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860"/>
                            </p:stCondLst>
                            <p:childTnLst>
                              <p:par>
                                <p:cTn id="4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86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63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22222E-6 1.48148E-6 L 0.65174 -0.01019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7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6" y="-5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9860"/>
                            </p:stCondLst>
                            <p:childTnLst>
                              <p:par>
                                <p:cTn id="60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1.48148E-6 L 0.51007 -0.01019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" y="-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1860"/>
                            </p:stCondLst>
                            <p:childTnLst>
                              <p:par>
                                <p:cTn id="63" presetID="2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386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4860"/>
                            </p:stCondLst>
                            <p:childTnLst>
                              <p:par>
                                <p:cTn id="72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0.01065 L -0.50694 0.01088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uild="p"/>
      <p:bldP spid="7174" grpId="0"/>
      <p:bldP spid="7176" grpId="0"/>
      <p:bldP spid="7178" grpId="0"/>
      <p:bldP spid="7179" grpId="0" build="allAtOnce"/>
      <p:bldP spid="7180" grpId="0"/>
      <p:bldP spid="7181" grpId="0" build="allAtOnce"/>
      <p:bldP spid="7183" grpId="0"/>
      <p:bldP spid="7183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512" y="1268413"/>
            <a:ext cx="8713787" cy="1800225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uk-UA" dirty="0" smtClean="0"/>
              <a:t>   Якщо цілі частини рівні, тоді </a:t>
            </a:r>
            <a:r>
              <a:rPr lang="uk-UA" b="1" dirty="0" smtClean="0">
                <a:solidFill>
                  <a:srgbClr val="0033CC"/>
                </a:solidFill>
              </a:rPr>
              <a:t>порівнюють</a:t>
            </a:r>
            <a:r>
              <a:rPr lang="uk-UA" dirty="0" smtClean="0"/>
              <a:t> дробові частини </a:t>
            </a:r>
            <a:r>
              <a:rPr lang="uk-UA" b="1" dirty="0" smtClean="0">
                <a:solidFill>
                  <a:srgbClr val="0033CC"/>
                </a:solidFill>
              </a:rPr>
              <a:t>порозрядно</a:t>
            </a:r>
            <a:r>
              <a:rPr lang="uk-UA" dirty="0" smtClean="0"/>
              <a:t>, починаючи з найстаршого розряду.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755650" y="3429000"/>
            <a:ext cx="5329238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/>
              <a:t>3,47 </a:t>
            </a:r>
            <a:r>
              <a:rPr lang="ru-RU" sz="6000" b="1">
                <a:sym typeface="Symbol" pitchFamily="18" charset="2"/>
              </a:rPr>
              <a:t>   </a:t>
            </a:r>
            <a:r>
              <a:rPr lang="ru-RU" sz="6000"/>
              <a:t>3,29</a:t>
            </a:r>
          </a:p>
          <a:p>
            <a:r>
              <a:rPr lang="ru-RU" sz="6000"/>
              <a:t>0,69</a:t>
            </a:r>
            <a:r>
              <a:rPr lang="ru-RU" sz="6000">
                <a:solidFill>
                  <a:srgbClr val="008080"/>
                </a:solidFill>
              </a:rPr>
              <a:t>    </a:t>
            </a:r>
            <a:r>
              <a:rPr lang="ru-RU" sz="6000"/>
              <a:t>0,678</a:t>
            </a:r>
          </a:p>
          <a:p>
            <a:r>
              <a:rPr lang="ru-RU" sz="6000"/>
              <a:t>5,837</a:t>
            </a:r>
            <a:r>
              <a:rPr lang="ru-RU" sz="6000">
                <a:solidFill>
                  <a:srgbClr val="008080"/>
                </a:solidFill>
              </a:rPr>
              <a:t> </a:t>
            </a:r>
            <a:r>
              <a:rPr lang="ru-RU" sz="6000"/>
              <a:t>  5,838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6516688" y="3357563"/>
            <a:ext cx="2627312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/>
              <a:t>(</a:t>
            </a:r>
            <a:r>
              <a:rPr lang="ru-RU" sz="6000">
                <a:solidFill>
                  <a:srgbClr val="008080"/>
                </a:solidFill>
              </a:rPr>
              <a:t>4    2</a:t>
            </a:r>
            <a:r>
              <a:rPr lang="ru-RU" sz="6000"/>
              <a:t>)</a:t>
            </a:r>
          </a:p>
          <a:p>
            <a:r>
              <a:rPr lang="ru-RU" sz="6000"/>
              <a:t>(</a:t>
            </a:r>
            <a:r>
              <a:rPr lang="ru-RU" sz="6000">
                <a:solidFill>
                  <a:srgbClr val="008080"/>
                </a:solidFill>
              </a:rPr>
              <a:t>9    7</a:t>
            </a:r>
            <a:r>
              <a:rPr lang="ru-RU" sz="6000"/>
              <a:t>)</a:t>
            </a:r>
          </a:p>
          <a:p>
            <a:r>
              <a:rPr lang="ru-RU" sz="6000"/>
              <a:t>(</a:t>
            </a:r>
            <a:r>
              <a:rPr lang="ru-RU" sz="6000">
                <a:solidFill>
                  <a:srgbClr val="008080"/>
                </a:solidFill>
              </a:rPr>
              <a:t>7    8</a:t>
            </a:r>
            <a:r>
              <a:rPr lang="ru-RU" sz="6000"/>
              <a:t>)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755650" y="3429000"/>
            <a:ext cx="3994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/>
              <a:t>3,</a:t>
            </a:r>
            <a:r>
              <a:rPr lang="ru-RU" sz="6000" u="sng">
                <a:solidFill>
                  <a:srgbClr val="008080"/>
                </a:solidFill>
              </a:rPr>
              <a:t>4</a:t>
            </a:r>
            <a:r>
              <a:rPr lang="ru-RU" sz="6000"/>
              <a:t>7    3,</a:t>
            </a:r>
            <a:r>
              <a:rPr lang="ru-RU" sz="6000" u="sng">
                <a:solidFill>
                  <a:srgbClr val="008080"/>
                </a:solidFill>
              </a:rPr>
              <a:t>2</a:t>
            </a:r>
            <a:r>
              <a:rPr lang="ru-RU" sz="6000"/>
              <a:t>9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7451725" y="3284538"/>
            <a:ext cx="6032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 b="1">
                <a:sym typeface="Symbol" pitchFamily="18" charset="2"/>
              </a:rPr>
              <a:t>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7451725" y="3284538"/>
            <a:ext cx="6032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 b="1">
                <a:sym typeface="Symbol" pitchFamily="18" charset="2"/>
              </a:rPr>
              <a:t>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7451725" y="4221163"/>
            <a:ext cx="6032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 b="1">
                <a:sym typeface="Symbol" pitchFamily="18" charset="2"/>
              </a:rPr>
              <a:t>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7451725" y="4221163"/>
            <a:ext cx="6032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 b="1">
                <a:sym typeface="Symbol" pitchFamily="18" charset="2"/>
              </a:rPr>
              <a:t>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7380288" y="5229225"/>
            <a:ext cx="6286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/>
              <a:t>&lt;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7380288" y="5229225"/>
            <a:ext cx="6286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/>
              <a:t>&lt;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755650" y="4365625"/>
            <a:ext cx="44180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/>
              <a:t>0,6</a:t>
            </a:r>
            <a:r>
              <a:rPr lang="ru-RU" sz="6000" u="sng">
                <a:solidFill>
                  <a:srgbClr val="008080"/>
                </a:solidFill>
              </a:rPr>
              <a:t>9</a:t>
            </a:r>
            <a:r>
              <a:rPr lang="ru-RU" sz="6000">
                <a:solidFill>
                  <a:srgbClr val="008080"/>
                </a:solidFill>
              </a:rPr>
              <a:t>    </a:t>
            </a:r>
            <a:r>
              <a:rPr lang="ru-RU" sz="6000"/>
              <a:t>0,6</a:t>
            </a:r>
            <a:r>
              <a:rPr lang="ru-RU" sz="6000" u="sng">
                <a:solidFill>
                  <a:srgbClr val="008080"/>
                </a:solidFill>
              </a:rPr>
              <a:t>7</a:t>
            </a:r>
            <a:r>
              <a:rPr lang="ru-RU" sz="6000"/>
              <a:t>8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755650" y="5229225"/>
            <a:ext cx="46307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/>
              <a:t>5,83</a:t>
            </a:r>
            <a:r>
              <a:rPr lang="ru-RU" sz="6000" u="sng">
                <a:solidFill>
                  <a:srgbClr val="008080"/>
                </a:solidFill>
              </a:rPr>
              <a:t>7</a:t>
            </a:r>
            <a:r>
              <a:rPr lang="ru-RU" sz="6000">
                <a:solidFill>
                  <a:srgbClr val="008080"/>
                </a:solidFill>
              </a:rPr>
              <a:t> </a:t>
            </a:r>
            <a:r>
              <a:rPr lang="ru-RU" sz="6000"/>
              <a:t>  5,83</a:t>
            </a:r>
            <a:r>
              <a:rPr lang="ru-RU" sz="6000" u="sng">
                <a:solidFill>
                  <a:srgbClr val="008080"/>
                </a:solidFill>
              </a:rPr>
              <a:t>8</a:t>
            </a:r>
          </a:p>
        </p:txBody>
      </p:sp>
      <p:sp>
        <p:nvSpPr>
          <p:cNvPr id="16" name="WordArt 3"/>
          <p:cNvSpPr>
            <a:spLocks noChangeArrowheads="1" noChangeShapeType="1" noTextEdit="1"/>
          </p:cNvSpPr>
          <p:nvPr/>
        </p:nvSpPr>
        <p:spPr bwMode="auto">
          <a:xfrm>
            <a:off x="323850" y="260350"/>
            <a:ext cx="8351838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00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Порівняння десяткових дробів</a:t>
            </a:r>
            <a:endParaRPr lang="uk-UA" sz="3600" kern="10" dirty="0">
              <a:ln w="9525">
                <a:noFill/>
                <a:round/>
                <a:headEnd/>
                <a:tailEnd/>
              </a:ln>
              <a:solidFill>
                <a:srgbClr val="00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6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6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6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600"/>
                            </p:stCondLst>
                            <p:childTnLst>
                              <p:par>
                                <p:cTn id="2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6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600"/>
                            </p:stCondLst>
                            <p:childTnLst>
                              <p:par>
                                <p:cTn id="31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81481E-6 L -0.54479 0.00024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6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600"/>
                            </p:stCondLst>
                            <p:childTnLst>
                              <p:par>
                                <p:cTn id="37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16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16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2600"/>
                            </p:stCondLst>
                            <p:childTnLst>
                              <p:par>
                                <p:cTn id="46" presetID="2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46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600"/>
                            </p:stCondLst>
                            <p:childTnLst>
                              <p:par>
                                <p:cTn id="55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111E-6 L -0.54479 1.11111E-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76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8100"/>
                            </p:stCondLst>
                            <p:childTnLst>
                              <p:par>
                                <p:cTn id="61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91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910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100"/>
                            </p:stCondLst>
                            <p:childTnLst>
                              <p:par>
                                <p:cTn id="70" presetID="2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21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3100"/>
                            </p:stCondLst>
                            <p:childTnLst>
                              <p:par>
                                <p:cTn id="79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3.7037E-7 L -0.50694 0.00023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uild="p"/>
      <p:bldP spid="8198" grpId="0"/>
      <p:bldP spid="8199" grpId="0"/>
      <p:bldP spid="8200" grpId="0"/>
      <p:bldP spid="8200" grpId="1"/>
      <p:bldP spid="8201" grpId="0"/>
      <p:bldP spid="8202" grpId="0"/>
      <p:bldP spid="8202" grpId="1"/>
      <p:bldP spid="8203" grpId="0"/>
      <p:bldP spid="8204" grpId="0"/>
      <p:bldP spid="8204" grpId="1"/>
      <p:bldP spid="820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AutoShape 3"/>
          <p:cNvSpPr>
            <a:spLocks noChangeArrowheads="1"/>
          </p:cNvSpPr>
          <p:nvPr/>
        </p:nvSpPr>
        <p:spPr bwMode="auto">
          <a:xfrm flipV="1">
            <a:off x="4932363" y="188913"/>
            <a:ext cx="3960812" cy="1628775"/>
          </a:xfrm>
          <a:prstGeom prst="cloudCallout">
            <a:avLst>
              <a:gd name="adj1" fmla="val -79704"/>
              <a:gd name="adj2" fmla="val -53023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pPr algn="ctr"/>
            <a:endParaRPr lang="ru-RU"/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3851275" y="2420938"/>
            <a:ext cx="5040313" cy="1368425"/>
          </a:xfrm>
          <a:prstGeom prst="wedgeRectCallout">
            <a:avLst>
              <a:gd name="adj1" fmla="val -38407"/>
              <a:gd name="adj2" fmla="val 48491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3924300" y="2636838"/>
            <a:ext cx="48402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 b="1" dirty="0"/>
              <a:t>17,32      18,2</a:t>
            </a:r>
          </a:p>
        </p:txBody>
      </p:sp>
      <p:sp>
        <p:nvSpPr>
          <p:cNvPr id="69639" name="AutoShape 7"/>
          <p:cNvSpPr>
            <a:spLocks noChangeArrowheads="1"/>
          </p:cNvSpPr>
          <p:nvPr/>
        </p:nvSpPr>
        <p:spPr bwMode="auto">
          <a:xfrm rot="2092469">
            <a:off x="900113" y="4437063"/>
            <a:ext cx="1771650" cy="1681162"/>
          </a:xfrm>
          <a:prstGeom prst="irregularSeal2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9640" name="Text Box 8"/>
          <p:cNvSpPr txBox="1">
            <a:spLocks noChangeArrowheads="1"/>
          </p:cNvSpPr>
          <p:nvPr/>
        </p:nvSpPr>
        <p:spPr bwMode="auto">
          <a:xfrm>
            <a:off x="1403350" y="4651375"/>
            <a:ext cx="71755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7200" b="1" dirty="0"/>
              <a:t>&lt;</a:t>
            </a:r>
            <a:endParaRPr lang="ru-RU" sz="7200" b="1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924300" y="4437063"/>
            <a:ext cx="1771650" cy="1681162"/>
            <a:chOff x="2472" y="2795"/>
            <a:chExt cx="1116" cy="1059"/>
          </a:xfrm>
          <a:solidFill>
            <a:srgbClr val="00CCFF"/>
          </a:solidFill>
        </p:grpSpPr>
        <p:sp>
          <p:nvSpPr>
            <p:cNvPr id="33806" name="AutoShape 10"/>
            <p:cNvSpPr>
              <a:spLocks noChangeArrowheads="1"/>
            </p:cNvSpPr>
            <p:nvPr/>
          </p:nvSpPr>
          <p:spPr bwMode="auto">
            <a:xfrm rot="2092469">
              <a:off x="2472" y="2795"/>
              <a:ext cx="1116" cy="1059"/>
            </a:xfrm>
            <a:prstGeom prst="irregularSeal2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07" name="Text Box 11"/>
            <p:cNvSpPr txBox="1">
              <a:spLocks noChangeArrowheads="1"/>
            </p:cNvSpPr>
            <p:nvPr/>
          </p:nvSpPr>
          <p:spPr bwMode="auto">
            <a:xfrm>
              <a:off x="2744" y="2931"/>
              <a:ext cx="452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7200" b="1" dirty="0"/>
                <a:t>=</a:t>
              </a:r>
              <a:endParaRPr lang="ru-RU" sz="7200" b="1" dirty="0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6732588" y="4365625"/>
            <a:ext cx="1771650" cy="1681163"/>
            <a:chOff x="4241" y="2750"/>
            <a:chExt cx="1116" cy="1059"/>
          </a:xfrm>
          <a:solidFill>
            <a:srgbClr val="00CCFF"/>
          </a:solidFill>
        </p:grpSpPr>
        <p:sp>
          <p:nvSpPr>
            <p:cNvPr id="33804" name="AutoShape 13"/>
            <p:cNvSpPr>
              <a:spLocks noChangeArrowheads="1"/>
            </p:cNvSpPr>
            <p:nvPr/>
          </p:nvSpPr>
          <p:spPr bwMode="auto">
            <a:xfrm rot="2092469">
              <a:off x="4241" y="2750"/>
              <a:ext cx="1116" cy="1059"/>
            </a:xfrm>
            <a:prstGeom prst="irregularSeal2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05" name="Text Box 14"/>
            <p:cNvSpPr txBox="1">
              <a:spLocks noChangeArrowheads="1"/>
            </p:cNvSpPr>
            <p:nvPr/>
          </p:nvSpPr>
          <p:spPr bwMode="auto">
            <a:xfrm>
              <a:off x="4513" y="2886"/>
              <a:ext cx="452" cy="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7200" b="1" dirty="0"/>
                <a:t>&gt;</a:t>
              </a:r>
              <a:endParaRPr lang="ru-RU" sz="7200" b="1" dirty="0"/>
            </a:p>
          </p:txBody>
        </p:sp>
      </p:grpSp>
      <p:sp>
        <p:nvSpPr>
          <p:cNvPr id="33803" name="AutoShape 1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16913" y="6165850"/>
            <a:ext cx="539750" cy="4318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6" name="Picture 30" descr="рисунок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11560" y="692696"/>
            <a:ext cx="2757964" cy="299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5292080" y="549275"/>
            <a:ext cx="324036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3200" dirty="0" smtClean="0"/>
              <a:t>Який знак треба поставити</a:t>
            </a:r>
            <a:r>
              <a:rPr lang="uk-UA" sz="2800" dirty="0" smtClean="0"/>
              <a:t>?</a:t>
            </a:r>
            <a:endParaRPr lang="uk-UA" sz="28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96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96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9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696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81481E-6 L 0.52778 -0.30671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696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400" y="-1530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640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69639" grpId="0" animBg="1"/>
      <p:bldP spid="69639" grpId="1" animBg="1"/>
      <p:bldP spid="6964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AutoShape 3"/>
          <p:cNvSpPr>
            <a:spLocks noChangeArrowheads="1"/>
          </p:cNvSpPr>
          <p:nvPr/>
        </p:nvSpPr>
        <p:spPr bwMode="auto">
          <a:xfrm flipV="1">
            <a:off x="4932363" y="188913"/>
            <a:ext cx="3960812" cy="1628775"/>
          </a:xfrm>
          <a:prstGeom prst="cloudCallout">
            <a:avLst>
              <a:gd name="adj1" fmla="val -79704"/>
              <a:gd name="adj2" fmla="val -53023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pPr algn="ctr"/>
            <a:endParaRPr lang="ru-RU"/>
          </a:p>
        </p:txBody>
      </p:sp>
      <p:sp>
        <p:nvSpPr>
          <p:cNvPr id="34821" name="AutoShape 5"/>
          <p:cNvSpPr>
            <a:spLocks noChangeArrowheads="1"/>
          </p:cNvSpPr>
          <p:nvPr/>
        </p:nvSpPr>
        <p:spPr bwMode="auto">
          <a:xfrm>
            <a:off x="3851275" y="2420938"/>
            <a:ext cx="5040313" cy="1368425"/>
          </a:xfrm>
          <a:prstGeom prst="wedgeRectCallout">
            <a:avLst>
              <a:gd name="adj1" fmla="val -38407"/>
              <a:gd name="adj2" fmla="val 48491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3924300" y="2636838"/>
            <a:ext cx="48402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000" b="1"/>
              <a:t>1,328</a:t>
            </a:r>
            <a:r>
              <a:rPr lang="ru-RU" sz="6000" b="1"/>
              <a:t>      </a:t>
            </a:r>
            <a:r>
              <a:rPr lang="en-US" sz="6000" b="1"/>
              <a:t>1,31</a:t>
            </a:r>
            <a:endParaRPr lang="ru-RU" sz="6000" b="1"/>
          </a:p>
        </p:txBody>
      </p:sp>
      <p:sp>
        <p:nvSpPr>
          <p:cNvPr id="72711" name="AutoShape 7"/>
          <p:cNvSpPr>
            <a:spLocks noChangeArrowheads="1"/>
          </p:cNvSpPr>
          <p:nvPr/>
        </p:nvSpPr>
        <p:spPr bwMode="auto">
          <a:xfrm rot="2092469">
            <a:off x="6659563" y="4437063"/>
            <a:ext cx="1771650" cy="1681162"/>
          </a:xfrm>
          <a:prstGeom prst="irregularSeal2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2712" name="Text Box 8"/>
          <p:cNvSpPr txBox="1">
            <a:spLocks noChangeArrowheads="1"/>
          </p:cNvSpPr>
          <p:nvPr/>
        </p:nvSpPr>
        <p:spPr bwMode="auto">
          <a:xfrm>
            <a:off x="7164388" y="4652963"/>
            <a:ext cx="71755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7200" b="1"/>
              <a:t>&gt;</a:t>
            </a:r>
            <a:endParaRPr lang="ru-RU" sz="7200" b="1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924300" y="4437063"/>
            <a:ext cx="1771650" cy="1681162"/>
            <a:chOff x="2472" y="2795"/>
            <a:chExt cx="1116" cy="1059"/>
          </a:xfrm>
          <a:solidFill>
            <a:srgbClr val="00CCFF"/>
          </a:solidFill>
        </p:grpSpPr>
        <p:sp>
          <p:nvSpPr>
            <p:cNvPr id="34830" name="AutoShape 10"/>
            <p:cNvSpPr>
              <a:spLocks noChangeArrowheads="1"/>
            </p:cNvSpPr>
            <p:nvPr/>
          </p:nvSpPr>
          <p:spPr bwMode="auto">
            <a:xfrm rot="2092469">
              <a:off x="2472" y="2795"/>
              <a:ext cx="1116" cy="1059"/>
            </a:xfrm>
            <a:prstGeom prst="irregularSeal2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31" name="Text Box 11"/>
            <p:cNvSpPr txBox="1">
              <a:spLocks noChangeArrowheads="1"/>
            </p:cNvSpPr>
            <p:nvPr/>
          </p:nvSpPr>
          <p:spPr bwMode="auto">
            <a:xfrm>
              <a:off x="2744" y="2931"/>
              <a:ext cx="452" cy="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7200" b="1" dirty="0"/>
                <a:t>=</a:t>
              </a:r>
              <a:endParaRPr lang="ru-RU" sz="7200" b="1" dirty="0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258888" y="4365625"/>
            <a:ext cx="1771650" cy="1681163"/>
            <a:chOff x="4241" y="2750"/>
            <a:chExt cx="1116" cy="1059"/>
          </a:xfrm>
          <a:solidFill>
            <a:srgbClr val="00CCFF"/>
          </a:solidFill>
        </p:grpSpPr>
        <p:sp>
          <p:nvSpPr>
            <p:cNvPr id="34828" name="AutoShape 13"/>
            <p:cNvSpPr>
              <a:spLocks noChangeArrowheads="1"/>
            </p:cNvSpPr>
            <p:nvPr/>
          </p:nvSpPr>
          <p:spPr bwMode="auto">
            <a:xfrm rot="2092469">
              <a:off x="4241" y="2750"/>
              <a:ext cx="1116" cy="1059"/>
            </a:xfrm>
            <a:prstGeom prst="irregularSeal2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29" name="Text Box 14"/>
            <p:cNvSpPr txBox="1">
              <a:spLocks noChangeArrowheads="1"/>
            </p:cNvSpPr>
            <p:nvPr/>
          </p:nvSpPr>
          <p:spPr bwMode="auto">
            <a:xfrm>
              <a:off x="4513" y="2886"/>
              <a:ext cx="452" cy="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7200" b="1" dirty="0"/>
                <a:t>&lt;</a:t>
              </a:r>
              <a:endParaRPr lang="ru-RU" sz="7200" b="1" dirty="0"/>
            </a:p>
          </p:txBody>
        </p:sp>
      </p:grpSp>
      <p:sp>
        <p:nvSpPr>
          <p:cNvPr id="34827" name="AutoShape 1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16913" y="6165850"/>
            <a:ext cx="539750" cy="4318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6" name="Picture 30" descr="рисунок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11560" y="692696"/>
            <a:ext cx="2757964" cy="299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5292080" y="549275"/>
            <a:ext cx="324036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3200" dirty="0" smtClean="0"/>
              <a:t>Який знак треба поставити</a:t>
            </a:r>
            <a:r>
              <a:rPr lang="uk-UA" sz="2800" dirty="0" smtClean="0"/>
              <a:t>?</a:t>
            </a:r>
            <a:endParaRPr lang="uk-UA" sz="28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727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3.7037E-6 L -0.11007 -0.30695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00" y="-1530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12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72711" grpId="0" animBg="1"/>
      <p:bldP spid="72711" grpId="1" animBg="1"/>
      <p:bldP spid="727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AutoShape 3"/>
          <p:cNvSpPr>
            <a:spLocks noChangeArrowheads="1"/>
          </p:cNvSpPr>
          <p:nvPr/>
        </p:nvSpPr>
        <p:spPr bwMode="auto">
          <a:xfrm flipV="1">
            <a:off x="4932363" y="188913"/>
            <a:ext cx="3960812" cy="1628775"/>
          </a:xfrm>
          <a:prstGeom prst="cloudCallout">
            <a:avLst>
              <a:gd name="adj1" fmla="val -79704"/>
              <a:gd name="adj2" fmla="val -53023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pPr algn="ctr"/>
            <a:endParaRPr lang="ru-RU"/>
          </a:p>
        </p:txBody>
      </p:sp>
      <p:sp>
        <p:nvSpPr>
          <p:cNvPr id="35845" name="AutoShape 5"/>
          <p:cNvSpPr>
            <a:spLocks noChangeArrowheads="1"/>
          </p:cNvSpPr>
          <p:nvPr/>
        </p:nvSpPr>
        <p:spPr bwMode="auto">
          <a:xfrm>
            <a:off x="3851275" y="2420938"/>
            <a:ext cx="5040313" cy="1368425"/>
          </a:xfrm>
          <a:prstGeom prst="wedgeRectCallout">
            <a:avLst>
              <a:gd name="adj1" fmla="val -38407"/>
              <a:gd name="adj2" fmla="val 48491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4427538" y="2636838"/>
            <a:ext cx="39925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000" b="1"/>
              <a:t>3,40</a:t>
            </a:r>
            <a:r>
              <a:rPr lang="ru-RU" sz="6000" b="1"/>
              <a:t>      </a:t>
            </a:r>
            <a:r>
              <a:rPr lang="en-US" sz="6000" b="1"/>
              <a:t>3,4</a:t>
            </a:r>
            <a:endParaRPr lang="ru-RU" sz="6000" b="1"/>
          </a:p>
        </p:txBody>
      </p:sp>
      <p:sp>
        <p:nvSpPr>
          <p:cNvPr id="70663" name="AutoShape 7"/>
          <p:cNvSpPr>
            <a:spLocks noChangeArrowheads="1"/>
          </p:cNvSpPr>
          <p:nvPr/>
        </p:nvSpPr>
        <p:spPr bwMode="auto">
          <a:xfrm rot="2092469">
            <a:off x="3924300" y="4508500"/>
            <a:ext cx="1771650" cy="1681163"/>
          </a:xfrm>
          <a:prstGeom prst="irregularSeal2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4427538" y="4724400"/>
            <a:ext cx="71755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7200" b="1" dirty="0"/>
              <a:t>=</a:t>
            </a:r>
            <a:endParaRPr lang="ru-RU" sz="7200" b="1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971550" y="4508500"/>
            <a:ext cx="1771650" cy="1681163"/>
            <a:chOff x="2472" y="2795"/>
            <a:chExt cx="1116" cy="1059"/>
          </a:xfrm>
          <a:solidFill>
            <a:srgbClr val="00CCFF"/>
          </a:solidFill>
        </p:grpSpPr>
        <p:sp>
          <p:nvSpPr>
            <p:cNvPr id="35854" name="AutoShape 10"/>
            <p:cNvSpPr>
              <a:spLocks noChangeArrowheads="1"/>
            </p:cNvSpPr>
            <p:nvPr/>
          </p:nvSpPr>
          <p:spPr bwMode="auto">
            <a:xfrm rot="2092469">
              <a:off x="2472" y="2795"/>
              <a:ext cx="1116" cy="1059"/>
            </a:xfrm>
            <a:prstGeom prst="irregularSeal2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5855" name="Text Box 11"/>
            <p:cNvSpPr txBox="1">
              <a:spLocks noChangeArrowheads="1"/>
            </p:cNvSpPr>
            <p:nvPr/>
          </p:nvSpPr>
          <p:spPr bwMode="auto">
            <a:xfrm>
              <a:off x="2744" y="2931"/>
              <a:ext cx="452" cy="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7200" b="1" dirty="0"/>
                <a:t>&lt;</a:t>
              </a:r>
              <a:endParaRPr lang="ru-RU" sz="7200" b="1" dirty="0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6732588" y="4365625"/>
            <a:ext cx="1771650" cy="1681163"/>
            <a:chOff x="4241" y="2750"/>
            <a:chExt cx="1116" cy="1059"/>
          </a:xfrm>
          <a:solidFill>
            <a:srgbClr val="00CCFF"/>
          </a:solidFill>
        </p:grpSpPr>
        <p:sp>
          <p:nvSpPr>
            <p:cNvPr id="35852" name="AutoShape 13"/>
            <p:cNvSpPr>
              <a:spLocks noChangeArrowheads="1"/>
            </p:cNvSpPr>
            <p:nvPr/>
          </p:nvSpPr>
          <p:spPr bwMode="auto">
            <a:xfrm rot="2092469">
              <a:off x="4241" y="2750"/>
              <a:ext cx="1116" cy="1059"/>
            </a:xfrm>
            <a:prstGeom prst="irregularSeal2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5853" name="Text Box 14"/>
            <p:cNvSpPr txBox="1">
              <a:spLocks noChangeArrowheads="1"/>
            </p:cNvSpPr>
            <p:nvPr/>
          </p:nvSpPr>
          <p:spPr bwMode="auto">
            <a:xfrm>
              <a:off x="4513" y="2886"/>
              <a:ext cx="452" cy="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7200" b="1" dirty="0"/>
                <a:t>&gt;</a:t>
              </a:r>
              <a:endParaRPr lang="ru-RU" sz="7200" b="1" dirty="0"/>
            </a:p>
          </p:txBody>
        </p:sp>
      </p:grpSp>
      <p:sp>
        <p:nvSpPr>
          <p:cNvPr id="35851" name="AutoShape 1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16913" y="6165850"/>
            <a:ext cx="539750" cy="4318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6" name="Picture 30" descr="рисунок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11560" y="692696"/>
            <a:ext cx="2757964" cy="299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5292080" y="549275"/>
            <a:ext cx="324036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3200" dirty="0" smtClean="0"/>
              <a:t>Який знак треба поставити</a:t>
            </a:r>
            <a:r>
              <a:rPr lang="uk-UA" sz="2800" dirty="0" smtClean="0"/>
              <a:t>?</a:t>
            </a:r>
            <a:endParaRPr lang="uk-UA" sz="28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706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96296E-6 L 0.19705 -0.3173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00" y="-1590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64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70663" grpId="0" animBg="1"/>
      <p:bldP spid="70663" grpId="1" animBg="1"/>
      <p:bldP spid="7066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AutoShape 3"/>
          <p:cNvSpPr>
            <a:spLocks noChangeArrowheads="1"/>
          </p:cNvSpPr>
          <p:nvPr/>
        </p:nvSpPr>
        <p:spPr bwMode="auto">
          <a:xfrm flipV="1">
            <a:off x="4932363" y="188913"/>
            <a:ext cx="3960812" cy="1628775"/>
          </a:xfrm>
          <a:prstGeom prst="cloudCallout">
            <a:avLst>
              <a:gd name="adj1" fmla="val -79704"/>
              <a:gd name="adj2" fmla="val -53023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pPr algn="ctr"/>
            <a:endParaRPr lang="ru-RU"/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3851275" y="2420938"/>
            <a:ext cx="5040313" cy="1368425"/>
          </a:xfrm>
          <a:prstGeom prst="wedgeRectCallout">
            <a:avLst>
              <a:gd name="adj1" fmla="val -38407"/>
              <a:gd name="adj2" fmla="val 48491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3924300" y="2636838"/>
            <a:ext cx="39925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000" b="1"/>
              <a:t>6,78</a:t>
            </a:r>
            <a:r>
              <a:rPr lang="ru-RU" sz="6000" b="1"/>
              <a:t>      </a:t>
            </a:r>
            <a:r>
              <a:rPr lang="en-US" sz="6000" b="1"/>
              <a:t>6,7</a:t>
            </a:r>
            <a:endParaRPr lang="ru-RU" sz="6000" b="1"/>
          </a:p>
        </p:txBody>
      </p:sp>
      <p:sp>
        <p:nvSpPr>
          <p:cNvPr id="74759" name="AutoShape 7"/>
          <p:cNvSpPr>
            <a:spLocks noChangeArrowheads="1"/>
          </p:cNvSpPr>
          <p:nvPr/>
        </p:nvSpPr>
        <p:spPr bwMode="auto">
          <a:xfrm rot="2092469">
            <a:off x="6659563" y="4437063"/>
            <a:ext cx="1771650" cy="1681162"/>
          </a:xfrm>
          <a:prstGeom prst="irregularSeal2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4760" name="Text Box 8"/>
          <p:cNvSpPr txBox="1">
            <a:spLocks noChangeArrowheads="1"/>
          </p:cNvSpPr>
          <p:nvPr/>
        </p:nvSpPr>
        <p:spPr bwMode="auto">
          <a:xfrm>
            <a:off x="7164388" y="4652963"/>
            <a:ext cx="71755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7200" b="1"/>
              <a:t>&gt;</a:t>
            </a:r>
            <a:endParaRPr lang="ru-RU" sz="7200" b="1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924300" y="4437063"/>
            <a:ext cx="1771650" cy="1681162"/>
            <a:chOff x="2472" y="2795"/>
            <a:chExt cx="1116" cy="1059"/>
          </a:xfrm>
        </p:grpSpPr>
        <p:sp>
          <p:nvSpPr>
            <p:cNvPr id="36878" name="AutoShape 10"/>
            <p:cNvSpPr>
              <a:spLocks noChangeArrowheads="1"/>
            </p:cNvSpPr>
            <p:nvPr/>
          </p:nvSpPr>
          <p:spPr bwMode="auto">
            <a:xfrm rot="2092469">
              <a:off x="2472" y="2795"/>
              <a:ext cx="1116" cy="1059"/>
            </a:xfrm>
            <a:prstGeom prst="irregularSeal2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879" name="Text Box 11"/>
            <p:cNvSpPr txBox="1">
              <a:spLocks noChangeArrowheads="1"/>
            </p:cNvSpPr>
            <p:nvPr/>
          </p:nvSpPr>
          <p:spPr bwMode="auto">
            <a:xfrm>
              <a:off x="2744" y="2931"/>
              <a:ext cx="452" cy="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7200" b="1" dirty="0"/>
                <a:t>=</a:t>
              </a:r>
              <a:endParaRPr lang="ru-RU" sz="7200" b="1" dirty="0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258888" y="4365625"/>
            <a:ext cx="1771650" cy="1681163"/>
            <a:chOff x="4241" y="2750"/>
            <a:chExt cx="1116" cy="1059"/>
          </a:xfrm>
          <a:solidFill>
            <a:srgbClr val="00CCFF"/>
          </a:solidFill>
        </p:grpSpPr>
        <p:sp>
          <p:nvSpPr>
            <p:cNvPr id="36876" name="AutoShape 13"/>
            <p:cNvSpPr>
              <a:spLocks noChangeArrowheads="1"/>
            </p:cNvSpPr>
            <p:nvPr/>
          </p:nvSpPr>
          <p:spPr bwMode="auto">
            <a:xfrm rot="2092469">
              <a:off x="4241" y="2750"/>
              <a:ext cx="1116" cy="1059"/>
            </a:xfrm>
            <a:prstGeom prst="irregularSeal2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877" name="Text Box 14"/>
            <p:cNvSpPr txBox="1">
              <a:spLocks noChangeArrowheads="1"/>
            </p:cNvSpPr>
            <p:nvPr/>
          </p:nvSpPr>
          <p:spPr bwMode="auto">
            <a:xfrm>
              <a:off x="4513" y="2886"/>
              <a:ext cx="452" cy="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7200" b="1" dirty="0"/>
                <a:t>&lt;</a:t>
              </a:r>
              <a:endParaRPr lang="ru-RU" sz="7200" b="1" dirty="0"/>
            </a:p>
          </p:txBody>
        </p:sp>
      </p:grpSp>
      <p:sp>
        <p:nvSpPr>
          <p:cNvPr id="36875" name="AutoShape 1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16913" y="6165850"/>
            <a:ext cx="539750" cy="4318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6" name="Picture 30" descr="рисунок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11560" y="692696"/>
            <a:ext cx="2757964" cy="299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5292080" y="549275"/>
            <a:ext cx="324036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3200" dirty="0" smtClean="0"/>
              <a:t>Який знак треба поставити</a:t>
            </a:r>
            <a:r>
              <a:rPr lang="uk-UA" sz="2800" dirty="0" smtClean="0"/>
              <a:t>?</a:t>
            </a:r>
            <a:endParaRPr lang="uk-UA" sz="28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747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3.7037E-6 L -0.14948 -0.30695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747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00" y="-15300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60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74758" grpId="0"/>
      <p:bldP spid="74759" grpId="0" animBg="1"/>
      <p:bldP spid="74759" grpId="1" animBg="1"/>
      <p:bldP spid="7476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AutoShape 3"/>
          <p:cNvSpPr>
            <a:spLocks noChangeArrowheads="1"/>
          </p:cNvSpPr>
          <p:nvPr/>
        </p:nvSpPr>
        <p:spPr bwMode="auto">
          <a:xfrm>
            <a:off x="4643438" y="1628775"/>
            <a:ext cx="4321175" cy="5040313"/>
          </a:xfrm>
          <a:prstGeom prst="wedgeRectCallout">
            <a:avLst>
              <a:gd name="adj1" fmla="val -49412"/>
              <a:gd name="adj2" fmla="val 49463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37892" name="AutoShape 4"/>
          <p:cNvSpPr>
            <a:spLocks noChangeArrowheads="1"/>
          </p:cNvSpPr>
          <p:nvPr/>
        </p:nvSpPr>
        <p:spPr bwMode="auto">
          <a:xfrm>
            <a:off x="3708400" y="260350"/>
            <a:ext cx="4824413" cy="1152525"/>
          </a:xfrm>
          <a:prstGeom prst="cloudCallout">
            <a:avLst>
              <a:gd name="adj1" fmla="val -55463"/>
              <a:gd name="adj2" fmla="val 204546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4192588" y="515938"/>
            <a:ext cx="36254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800" smtClean="0"/>
              <a:t>Який знак сховався?</a:t>
            </a:r>
            <a:endParaRPr lang="uk-UA" sz="2800"/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4140200" y="1700213"/>
            <a:ext cx="5205413" cy="536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120000"/>
              </a:lnSpc>
            </a:pPr>
            <a:r>
              <a:rPr lang="ru-RU" sz="3600" dirty="0"/>
              <a:t>8,5   </a:t>
            </a:r>
            <a:r>
              <a:rPr lang="en-US" sz="3600" dirty="0"/>
              <a:t>&lt;</a:t>
            </a:r>
            <a:r>
              <a:rPr lang="ru-RU" sz="3600" dirty="0"/>
              <a:t>    9,3</a:t>
            </a:r>
          </a:p>
          <a:p>
            <a:pPr marL="342900" indent="-342900" algn="ctr">
              <a:lnSpc>
                <a:spcPct val="120000"/>
              </a:lnSpc>
            </a:pPr>
            <a:r>
              <a:rPr lang="ru-RU" sz="3600" dirty="0"/>
              <a:t>1,53   </a:t>
            </a:r>
            <a:r>
              <a:rPr lang="en-US" sz="3600" dirty="0"/>
              <a:t>&gt;</a:t>
            </a:r>
            <a:r>
              <a:rPr lang="ru-RU" sz="3600" dirty="0"/>
              <a:t>    1,35</a:t>
            </a:r>
          </a:p>
          <a:p>
            <a:pPr marL="342900" indent="-342900" algn="ctr">
              <a:lnSpc>
                <a:spcPct val="120000"/>
              </a:lnSpc>
            </a:pPr>
            <a:r>
              <a:rPr lang="ru-RU" sz="3600" dirty="0"/>
              <a:t>18,450   </a:t>
            </a:r>
            <a:r>
              <a:rPr lang="en-US" sz="3600" dirty="0"/>
              <a:t>&gt;</a:t>
            </a:r>
            <a:r>
              <a:rPr lang="ru-RU" sz="3600" dirty="0"/>
              <a:t>    18,445</a:t>
            </a:r>
          </a:p>
          <a:p>
            <a:pPr marL="342900" indent="-342900" algn="ctr">
              <a:lnSpc>
                <a:spcPct val="120000"/>
              </a:lnSpc>
            </a:pPr>
            <a:r>
              <a:rPr lang="ru-RU" sz="3600" dirty="0"/>
              <a:t>0,061</a:t>
            </a:r>
            <a:r>
              <a:rPr lang="en-US" sz="3600" dirty="0"/>
              <a:t> </a:t>
            </a:r>
            <a:r>
              <a:rPr lang="ru-RU" sz="3600" dirty="0"/>
              <a:t>  </a:t>
            </a:r>
            <a:r>
              <a:rPr lang="en-US" sz="3600" dirty="0"/>
              <a:t>&lt;</a:t>
            </a:r>
            <a:r>
              <a:rPr lang="ru-RU" sz="3600" dirty="0"/>
              <a:t>     0,063</a:t>
            </a:r>
          </a:p>
          <a:p>
            <a:pPr marL="342900" indent="-342900" algn="ctr">
              <a:lnSpc>
                <a:spcPct val="120000"/>
              </a:lnSpc>
            </a:pPr>
            <a:r>
              <a:rPr lang="ru-RU" sz="3600" dirty="0"/>
              <a:t>2,56    </a:t>
            </a:r>
            <a:r>
              <a:rPr lang="en-US" sz="3600" dirty="0"/>
              <a:t>=</a:t>
            </a:r>
            <a:r>
              <a:rPr lang="ru-RU" sz="3600" dirty="0"/>
              <a:t>   2,560</a:t>
            </a:r>
          </a:p>
          <a:p>
            <a:pPr marL="342900" indent="-342900">
              <a:lnSpc>
                <a:spcPct val="120000"/>
              </a:lnSpc>
            </a:pPr>
            <a:r>
              <a:rPr lang="ru-RU" sz="3600" dirty="0"/>
              <a:t>       263,1  </a:t>
            </a:r>
            <a:r>
              <a:rPr lang="en-US" sz="3600" dirty="0"/>
              <a:t>&gt;</a:t>
            </a:r>
            <a:r>
              <a:rPr lang="ru-RU" sz="3600" dirty="0"/>
              <a:t>     263</a:t>
            </a:r>
          </a:p>
          <a:p>
            <a:pPr marL="342900" indent="-342900" algn="ctr">
              <a:lnSpc>
                <a:spcPct val="120000"/>
              </a:lnSpc>
            </a:pPr>
            <a:r>
              <a:rPr lang="ru-RU" sz="3600" dirty="0"/>
              <a:t>24,9  </a:t>
            </a:r>
            <a:r>
              <a:rPr lang="en-US" sz="3600" dirty="0"/>
              <a:t> </a:t>
            </a:r>
            <a:r>
              <a:rPr lang="ru-RU" sz="3600" dirty="0"/>
              <a:t> </a:t>
            </a:r>
            <a:r>
              <a:rPr lang="en-US" sz="3600" dirty="0"/>
              <a:t>&lt;</a:t>
            </a:r>
            <a:r>
              <a:rPr lang="ru-RU" sz="3600" dirty="0"/>
              <a:t>    24,91</a:t>
            </a:r>
          </a:p>
          <a:p>
            <a:pPr marL="342900" indent="-342900">
              <a:lnSpc>
                <a:spcPct val="120000"/>
              </a:lnSpc>
              <a:buFontTx/>
              <a:buAutoNum type="arabicPlain" startAt="263"/>
            </a:pPr>
            <a:endParaRPr lang="ru-RU" sz="3600" dirty="0"/>
          </a:p>
        </p:txBody>
      </p:sp>
      <p:pic>
        <p:nvPicPr>
          <p:cNvPr id="53255" name="Picture 7" descr="gerbera01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3663" y="1844675"/>
            <a:ext cx="512762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6" name="Picture 8" descr="lbug"/>
          <p:cNvPicPr preferRelativeResize="0"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1837532">
            <a:off x="6443663" y="2565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7" name="Picture 9" descr="gerbera05"/>
          <p:cNvPicPr preferRelativeResize="0"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3663" y="3213100"/>
            <a:ext cx="525462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8" name="Picture 10" descr="MCj0436899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25" y="3860800"/>
            <a:ext cx="5969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9" name="Picture 11" descr="gerbera05"/>
          <p:cNvPicPr preferRelativeResize="0"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3663" y="4508500"/>
            <a:ext cx="525462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60" name="Picture 12" descr="MCj0424836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72225" y="5157788"/>
            <a:ext cx="5730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61" name="Picture 13" descr="gerbera01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3663" y="5805488"/>
            <a:ext cx="512762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30" descr="рисунок 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11560" y="692696"/>
            <a:ext cx="2757964" cy="299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" decel="100000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/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/>
                                        <p:tgtEl>
                                          <p:spTgt spid="53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/>
                                        <p:tgtEl>
                                          <p:spTgt spid="53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2000"/>
                                        <p:tgtEl>
                                          <p:spTgt spid="532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2000"/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/>
                                        <p:tgtEl>
                                          <p:spTgt spid="53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/>
                                        <p:tgtEl>
                                          <p:spTgt spid="53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4643438" y="1628775"/>
            <a:ext cx="4321175" cy="4464050"/>
          </a:xfrm>
          <a:prstGeom prst="wedgeRectCallout">
            <a:avLst>
              <a:gd name="adj1" fmla="val -50847"/>
              <a:gd name="adj2" fmla="val 5028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131078" name="Text Box 6"/>
          <p:cNvSpPr txBox="1">
            <a:spLocks noChangeArrowheads="1"/>
          </p:cNvSpPr>
          <p:nvPr/>
        </p:nvSpPr>
        <p:spPr bwMode="auto">
          <a:xfrm>
            <a:off x="4140200" y="1700213"/>
            <a:ext cx="5205413" cy="536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120000"/>
              </a:lnSpc>
            </a:pPr>
            <a:r>
              <a:rPr lang="ru-RU" sz="3600" dirty="0"/>
              <a:t>9,4   </a:t>
            </a:r>
            <a:r>
              <a:rPr lang="en-US" sz="3600" dirty="0"/>
              <a:t>&lt;</a:t>
            </a:r>
            <a:r>
              <a:rPr lang="ru-RU" sz="3600" dirty="0"/>
              <a:t>    9,6</a:t>
            </a:r>
          </a:p>
          <a:p>
            <a:pPr marL="342900" indent="-342900" algn="ctr">
              <a:lnSpc>
                <a:spcPct val="120000"/>
              </a:lnSpc>
            </a:pPr>
            <a:r>
              <a:rPr lang="ru-RU" sz="3600" dirty="0"/>
              <a:t>5,5   </a:t>
            </a:r>
            <a:r>
              <a:rPr lang="en-US" sz="3600" dirty="0"/>
              <a:t>&gt;</a:t>
            </a:r>
            <a:r>
              <a:rPr lang="ru-RU" sz="3600" dirty="0"/>
              <a:t>    4,8</a:t>
            </a:r>
          </a:p>
          <a:p>
            <a:pPr marL="342900" indent="-342900" algn="ctr">
              <a:lnSpc>
                <a:spcPct val="120000"/>
              </a:lnSpc>
            </a:pPr>
            <a:r>
              <a:rPr lang="ru-RU" sz="3600" dirty="0"/>
              <a:t>  6,3   </a:t>
            </a:r>
            <a:r>
              <a:rPr lang="en-US" sz="3600" dirty="0"/>
              <a:t>&lt;</a:t>
            </a:r>
            <a:r>
              <a:rPr lang="ru-RU" sz="3600" dirty="0"/>
              <a:t>    6,31</a:t>
            </a:r>
          </a:p>
          <a:p>
            <a:pPr marL="342900" indent="-342900" algn="ctr">
              <a:lnSpc>
                <a:spcPct val="120000"/>
              </a:lnSpc>
            </a:pPr>
            <a:r>
              <a:rPr lang="ru-RU" sz="3600" dirty="0"/>
              <a:t>  3,29</a:t>
            </a:r>
            <a:r>
              <a:rPr lang="en-US" sz="3600" dirty="0"/>
              <a:t> </a:t>
            </a:r>
            <a:r>
              <a:rPr lang="ru-RU" sz="3600" dirty="0"/>
              <a:t>  </a:t>
            </a:r>
            <a:r>
              <a:rPr lang="en-US" sz="3600" dirty="0"/>
              <a:t>&lt;</a:t>
            </a:r>
            <a:r>
              <a:rPr lang="ru-RU" sz="3600" dirty="0"/>
              <a:t>    3,316</a:t>
            </a:r>
          </a:p>
          <a:p>
            <a:pPr marL="342900" indent="-342900" algn="ctr">
              <a:lnSpc>
                <a:spcPct val="120000"/>
              </a:lnSpc>
            </a:pPr>
            <a:r>
              <a:rPr lang="ru-RU" sz="3600" dirty="0"/>
              <a:t>  0,3   </a:t>
            </a:r>
            <a:r>
              <a:rPr lang="en-US" sz="3600" dirty="0"/>
              <a:t>&gt;</a:t>
            </a:r>
            <a:r>
              <a:rPr lang="ru-RU" sz="3600" dirty="0"/>
              <a:t>    0,08</a:t>
            </a:r>
          </a:p>
          <a:p>
            <a:pPr marL="342900" indent="-342900">
              <a:lnSpc>
                <a:spcPct val="120000"/>
              </a:lnSpc>
            </a:pPr>
            <a:r>
              <a:rPr lang="ru-RU" sz="3600" dirty="0"/>
              <a:t>          7,2   </a:t>
            </a:r>
            <a:r>
              <a:rPr lang="en-US" sz="3600" dirty="0"/>
              <a:t>&gt;</a:t>
            </a:r>
            <a:r>
              <a:rPr lang="ru-RU" sz="3600" dirty="0"/>
              <a:t>    7,094</a:t>
            </a:r>
          </a:p>
          <a:p>
            <a:pPr marL="342900" indent="-342900" algn="ctr">
              <a:lnSpc>
                <a:spcPct val="120000"/>
              </a:lnSpc>
            </a:pPr>
            <a:endParaRPr lang="ru-RU" sz="3600" dirty="0"/>
          </a:p>
          <a:p>
            <a:pPr marL="342900" indent="-342900">
              <a:lnSpc>
                <a:spcPct val="120000"/>
              </a:lnSpc>
              <a:buFontTx/>
              <a:buAutoNum type="arabicPlain" startAt="263"/>
            </a:pPr>
            <a:endParaRPr lang="ru-RU" sz="3600" dirty="0"/>
          </a:p>
        </p:txBody>
      </p:sp>
      <p:pic>
        <p:nvPicPr>
          <p:cNvPr id="131079" name="Picture 7" descr="gerbera01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3663" y="1844675"/>
            <a:ext cx="512762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1080" name="Picture 8" descr="lbug"/>
          <p:cNvPicPr preferRelativeResize="0"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1837532">
            <a:off x="6443663" y="2565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1081" name="Picture 9" descr="gerbera05"/>
          <p:cNvPicPr preferRelativeResize="0"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3663" y="3213100"/>
            <a:ext cx="525462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1082" name="Picture 10" descr="MCj0436899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25" y="3860800"/>
            <a:ext cx="5969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1083" name="Picture 11" descr="MCj0424836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72225" y="5157788"/>
            <a:ext cx="5730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1084" name="Picture 12" descr="gerbera01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3663" y="4508500"/>
            <a:ext cx="512762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0" descr="рисунок 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11560" y="692696"/>
            <a:ext cx="2757964" cy="299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AutoShape 4"/>
          <p:cNvSpPr>
            <a:spLocks noChangeArrowheads="1"/>
          </p:cNvSpPr>
          <p:nvPr/>
        </p:nvSpPr>
        <p:spPr bwMode="auto">
          <a:xfrm>
            <a:off x="3708400" y="260350"/>
            <a:ext cx="4824413" cy="1152525"/>
          </a:xfrm>
          <a:prstGeom prst="cloudCallout">
            <a:avLst>
              <a:gd name="adj1" fmla="val -55463"/>
              <a:gd name="adj2" fmla="val 204546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4192588" y="515938"/>
            <a:ext cx="36254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800" smtClean="0"/>
              <a:t>Який знак сховався?</a:t>
            </a:r>
            <a:endParaRPr lang="uk-UA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310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310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1310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decel="100000"/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2000"/>
                                        <p:tgtEl>
                                          <p:spTgt spid="1310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2000"/>
                                        <p:tgtEl>
                                          <p:spTgt spid="1310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/>
                                        <p:tgtEl>
                                          <p:spTgt spid="131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/>
                                        <p:tgtEl>
                                          <p:spTgt spid="131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1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0" descr="рисунок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323528" y="2708920"/>
            <a:ext cx="2757964" cy="299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 flipV="1">
            <a:off x="3635896" y="332925"/>
            <a:ext cx="5257279" cy="2952057"/>
          </a:xfrm>
          <a:prstGeom prst="cloudCallout">
            <a:avLst>
              <a:gd name="adj1" fmla="val -74901"/>
              <a:gd name="adj2" fmla="val -53023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pPr algn="ctr"/>
            <a:endParaRPr lang="ru-RU" sz="240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851920" y="1124744"/>
            <a:ext cx="468052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3600" b="1" dirty="0" smtClean="0">
                <a:solidFill>
                  <a:srgbClr val="0033CC"/>
                </a:solidFill>
              </a:rPr>
              <a:t>Пригадай правила та доповни речення.</a:t>
            </a:r>
            <a:endParaRPr lang="uk-UA" sz="3200" b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251520" y="260648"/>
            <a:ext cx="5400600" cy="3888432"/>
          </a:xfrm>
          <a:prstGeom prst="cloudCallout">
            <a:avLst>
              <a:gd name="adj1" fmla="val 64446"/>
              <a:gd name="adj2" fmla="val 44505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12292" name="TextBox 6"/>
          <p:cNvSpPr txBox="1">
            <a:spLocks noChangeArrowheads="1"/>
          </p:cNvSpPr>
          <p:nvPr/>
        </p:nvSpPr>
        <p:spPr bwMode="auto">
          <a:xfrm>
            <a:off x="899592" y="764704"/>
            <a:ext cx="417646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0033CC"/>
                </a:solidFill>
              </a:rPr>
              <a:t>Сьогодні ти навчишся порівнювати десяткові дроби, але спочатку треба згадати, що ти вже знаєш про ці дроби.</a:t>
            </a:r>
            <a:endParaRPr lang="uk-UA" sz="2800" b="1" dirty="0">
              <a:solidFill>
                <a:srgbClr val="0033CC"/>
              </a:solidFill>
            </a:endParaRPr>
          </a:p>
        </p:txBody>
      </p:sp>
      <p:pic>
        <p:nvPicPr>
          <p:cNvPr id="5" name="Picture 30" descr="рисунок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72198" y="3143247"/>
            <a:ext cx="2714644" cy="2922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0" descr="рисунок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323528" y="3212976"/>
            <a:ext cx="2757964" cy="299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 flipV="1">
            <a:off x="3419872" y="332922"/>
            <a:ext cx="5473303" cy="5688365"/>
          </a:xfrm>
          <a:prstGeom prst="cloudCallout">
            <a:avLst>
              <a:gd name="adj1" fmla="val -56825"/>
              <a:gd name="adj2" fmla="val -18881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pPr algn="ctr"/>
            <a:endParaRPr lang="ru-RU" sz="240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779912" y="1124744"/>
            <a:ext cx="468052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3600" dirty="0" smtClean="0"/>
              <a:t>Якщо до десяткового дробу приписати праворуч будь-яку кількість нулів, то …</a:t>
            </a:r>
            <a:endParaRPr lang="uk-UA" sz="3200" b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0" descr="рисунок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323528" y="3212976"/>
            <a:ext cx="2757964" cy="299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 flipV="1">
            <a:off x="3419872" y="332922"/>
            <a:ext cx="5473303" cy="5688365"/>
          </a:xfrm>
          <a:prstGeom prst="cloudCallout">
            <a:avLst>
              <a:gd name="adj1" fmla="val -56825"/>
              <a:gd name="adj2" fmla="val -18881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pPr algn="ctr"/>
            <a:endParaRPr lang="ru-RU" sz="240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779912" y="1124744"/>
            <a:ext cx="468052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3600" dirty="0" smtClean="0"/>
              <a:t>Якщо до десяткового дробу приписати праворуч будь-яку кількість нулів, то </a:t>
            </a:r>
            <a:r>
              <a:rPr lang="uk-UA" sz="3600" dirty="0" smtClean="0">
                <a:solidFill>
                  <a:srgbClr val="0033CC"/>
                </a:solidFill>
              </a:rPr>
              <a:t>одержимо дріб, який дорівнює даному.</a:t>
            </a:r>
            <a:endParaRPr lang="uk-UA" sz="3200" b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0" descr="рисунок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323528" y="3212976"/>
            <a:ext cx="2757964" cy="299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 flipV="1">
            <a:off x="3419872" y="332922"/>
            <a:ext cx="5473303" cy="5688365"/>
          </a:xfrm>
          <a:prstGeom prst="cloudCallout">
            <a:avLst>
              <a:gd name="adj1" fmla="val -56825"/>
              <a:gd name="adj2" fmla="val -18881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pPr algn="ctr"/>
            <a:endParaRPr lang="ru-RU" sz="240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995936" y="1340768"/>
            <a:ext cx="432048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3600" dirty="0" smtClean="0"/>
              <a:t>Якщо десятковий дріб закінчується нулями, то …</a:t>
            </a:r>
            <a:endParaRPr lang="uk-UA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0" descr="рисунок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323528" y="3212976"/>
            <a:ext cx="2757964" cy="299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 flipV="1">
            <a:off x="3419872" y="332922"/>
            <a:ext cx="5473303" cy="5688365"/>
          </a:xfrm>
          <a:prstGeom prst="cloudCallout">
            <a:avLst>
              <a:gd name="adj1" fmla="val -56825"/>
              <a:gd name="adj2" fmla="val -18881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pPr algn="ctr"/>
            <a:endParaRPr lang="ru-RU" sz="240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995936" y="1340768"/>
            <a:ext cx="432048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3600" dirty="0" smtClean="0"/>
              <a:t>Якщо десятковий дріб закінчується нулями, то </a:t>
            </a:r>
            <a:r>
              <a:rPr lang="uk-UA" sz="3600" dirty="0" smtClean="0">
                <a:solidFill>
                  <a:srgbClr val="0033CC"/>
                </a:solidFill>
              </a:rPr>
              <a:t>ці нулі можна відкинути; </a:t>
            </a:r>
            <a:r>
              <a:rPr lang="uk-UA" sz="3600" dirty="0" smtClean="0"/>
              <a:t>значення дробу при цьому не зміниться.</a:t>
            </a:r>
            <a:endParaRPr lang="uk-UA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0" descr="рисунок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323528" y="3212976"/>
            <a:ext cx="2757964" cy="299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 flipV="1">
            <a:off x="3419872" y="332922"/>
            <a:ext cx="5473303" cy="3888166"/>
          </a:xfrm>
          <a:prstGeom prst="cloudCallout">
            <a:avLst>
              <a:gd name="adj1" fmla="val -60659"/>
              <a:gd name="adj2" fmla="val -37387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pPr algn="ctr"/>
            <a:endParaRPr lang="ru-RU" sz="240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995936" y="1340768"/>
            <a:ext cx="432048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3600" dirty="0" smtClean="0"/>
              <a:t>Із двох десяткових дробів </a:t>
            </a:r>
            <a:r>
              <a:rPr lang="uk-UA" sz="3600" b="1" dirty="0" smtClean="0">
                <a:solidFill>
                  <a:srgbClr val="FF3399"/>
                </a:solidFill>
              </a:rPr>
              <a:t>більшим</a:t>
            </a:r>
            <a:r>
              <a:rPr lang="uk-UA" sz="3600" dirty="0" smtClean="0"/>
              <a:t> є той, у якого </a:t>
            </a:r>
            <a:r>
              <a:rPr lang="uk-UA" sz="3600" b="1" dirty="0" smtClean="0"/>
              <a:t>…</a:t>
            </a:r>
            <a:endParaRPr lang="uk-UA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0" descr="рисунок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323528" y="3212976"/>
            <a:ext cx="2757964" cy="299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 flipV="1">
            <a:off x="3419872" y="332922"/>
            <a:ext cx="5473303" cy="3888166"/>
          </a:xfrm>
          <a:prstGeom prst="cloudCallout">
            <a:avLst>
              <a:gd name="adj1" fmla="val -60659"/>
              <a:gd name="adj2" fmla="val -37387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pPr algn="ctr"/>
            <a:endParaRPr lang="ru-RU" sz="240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995936" y="1340768"/>
            <a:ext cx="432048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3600" dirty="0" smtClean="0"/>
              <a:t>Із двох десяткових дробів </a:t>
            </a:r>
            <a:r>
              <a:rPr lang="uk-UA" sz="3600" b="1" dirty="0" smtClean="0">
                <a:solidFill>
                  <a:srgbClr val="FF3399"/>
                </a:solidFill>
              </a:rPr>
              <a:t>більшим</a:t>
            </a:r>
            <a:r>
              <a:rPr lang="uk-UA" sz="3600" dirty="0" smtClean="0"/>
              <a:t> є той, у якого </a:t>
            </a:r>
            <a:r>
              <a:rPr lang="uk-UA" sz="3600" b="1" dirty="0" smtClean="0">
                <a:solidFill>
                  <a:srgbClr val="0033CC"/>
                </a:solidFill>
              </a:rPr>
              <a:t>ціла частина </a:t>
            </a:r>
            <a:r>
              <a:rPr lang="uk-UA" sz="3600" dirty="0" smtClean="0"/>
              <a:t>більша.</a:t>
            </a:r>
            <a:endParaRPr lang="uk-UA" sz="3200" b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0" descr="рисунок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323528" y="3212976"/>
            <a:ext cx="2757964" cy="299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 flipV="1">
            <a:off x="3419872" y="332922"/>
            <a:ext cx="5473303" cy="3888166"/>
          </a:xfrm>
          <a:prstGeom prst="cloudCallout">
            <a:avLst>
              <a:gd name="adj1" fmla="val -60659"/>
              <a:gd name="adj2" fmla="val -37387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pPr algn="ctr"/>
            <a:endParaRPr lang="ru-RU" sz="240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995936" y="1340768"/>
            <a:ext cx="432048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3600" dirty="0" smtClean="0"/>
              <a:t>Із двох десяткових дробів </a:t>
            </a:r>
            <a:r>
              <a:rPr lang="uk-UA" sz="3600" b="1" dirty="0" smtClean="0">
                <a:solidFill>
                  <a:srgbClr val="FF3399"/>
                </a:solidFill>
              </a:rPr>
              <a:t>меншим </a:t>
            </a:r>
            <a:r>
              <a:rPr lang="uk-UA" sz="3600" dirty="0" smtClean="0"/>
              <a:t>є той, у якого </a:t>
            </a:r>
            <a:r>
              <a:rPr lang="uk-UA" sz="3600" b="1" dirty="0" smtClean="0"/>
              <a:t>…</a:t>
            </a:r>
            <a:endParaRPr lang="uk-UA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0" descr="рисунок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323528" y="3212976"/>
            <a:ext cx="2757964" cy="299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 flipV="1">
            <a:off x="3419872" y="332922"/>
            <a:ext cx="5473303" cy="3888166"/>
          </a:xfrm>
          <a:prstGeom prst="cloudCallout">
            <a:avLst>
              <a:gd name="adj1" fmla="val -60659"/>
              <a:gd name="adj2" fmla="val -37387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pPr algn="ctr"/>
            <a:endParaRPr lang="ru-RU" sz="240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995936" y="1340768"/>
            <a:ext cx="432048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3600" dirty="0" smtClean="0"/>
              <a:t>Із двох десяткових дробів </a:t>
            </a:r>
            <a:r>
              <a:rPr lang="uk-UA" sz="3600" b="1" dirty="0" smtClean="0">
                <a:solidFill>
                  <a:srgbClr val="FF3399"/>
                </a:solidFill>
              </a:rPr>
              <a:t>меншим </a:t>
            </a:r>
            <a:r>
              <a:rPr lang="uk-UA" sz="3600" dirty="0" smtClean="0"/>
              <a:t>є той, у якого </a:t>
            </a:r>
            <a:r>
              <a:rPr lang="uk-UA" sz="3600" b="1" dirty="0" smtClean="0">
                <a:solidFill>
                  <a:srgbClr val="0033CC"/>
                </a:solidFill>
              </a:rPr>
              <a:t>ціла частина </a:t>
            </a:r>
            <a:r>
              <a:rPr lang="uk-UA" sz="3600" dirty="0" smtClean="0"/>
              <a:t>менша</a:t>
            </a:r>
            <a:r>
              <a:rPr lang="uk-UA" sz="3600" dirty="0" smtClean="0">
                <a:solidFill>
                  <a:srgbClr val="0033CC"/>
                </a:solidFill>
              </a:rPr>
              <a:t>.</a:t>
            </a:r>
            <a:endParaRPr lang="uk-UA" sz="3200" b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0" descr="рисунок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323528" y="3212976"/>
            <a:ext cx="2757964" cy="299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 flipV="1">
            <a:off x="3419872" y="332922"/>
            <a:ext cx="5473303" cy="5544350"/>
          </a:xfrm>
          <a:prstGeom prst="cloudCallout">
            <a:avLst>
              <a:gd name="adj1" fmla="val -59837"/>
              <a:gd name="adj2" fmla="val -20354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pPr algn="ctr"/>
            <a:endParaRPr lang="ru-RU" sz="240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491880" y="1258882"/>
            <a:ext cx="511256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3600" dirty="0" smtClean="0"/>
              <a:t>Якщо цілі частини рівні, тоді </a:t>
            </a:r>
            <a:r>
              <a:rPr lang="uk-UA" sz="3600" b="1" dirty="0" smtClean="0"/>
              <a:t>…</a:t>
            </a:r>
            <a:endParaRPr lang="uk-UA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0" descr="рисунок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323528" y="3212976"/>
            <a:ext cx="2757964" cy="299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 flipV="1">
            <a:off x="3419872" y="332922"/>
            <a:ext cx="5473303" cy="5544350"/>
          </a:xfrm>
          <a:prstGeom prst="cloudCallout">
            <a:avLst>
              <a:gd name="adj1" fmla="val -59837"/>
              <a:gd name="adj2" fmla="val -20354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pPr algn="ctr"/>
            <a:endParaRPr lang="ru-RU" sz="240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491880" y="1258882"/>
            <a:ext cx="511256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3600" dirty="0" smtClean="0"/>
              <a:t>Якщо цілі частини рівні, тоді </a:t>
            </a:r>
            <a:r>
              <a:rPr lang="uk-UA" sz="3600" b="1" dirty="0" smtClean="0">
                <a:solidFill>
                  <a:srgbClr val="0033CC"/>
                </a:solidFill>
              </a:rPr>
              <a:t>порівнюють</a:t>
            </a:r>
            <a:r>
              <a:rPr lang="uk-UA" sz="3600" dirty="0" smtClean="0"/>
              <a:t> дробові частини </a:t>
            </a:r>
            <a:r>
              <a:rPr lang="uk-UA" sz="3600" b="1" dirty="0" smtClean="0">
                <a:solidFill>
                  <a:srgbClr val="0033CC"/>
                </a:solidFill>
              </a:rPr>
              <a:t>порозрядно</a:t>
            </a:r>
            <a:r>
              <a:rPr lang="uk-UA" sz="3600" dirty="0" smtClean="0"/>
              <a:t>, починаючи з найстаршого </a:t>
            </a:r>
          </a:p>
          <a:p>
            <a:pPr algn="ctr"/>
            <a:r>
              <a:rPr lang="uk-UA" sz="3600" dirty="0" smtClean="0"/>
              <a:t>розряду.</a:t>
            </a:r>
            <a:endParaRPr lang="uk-UA" sz="3200" b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229600" cy="1224037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ru-RU" dirty="0"/>
              <a:t>    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uk-UA" dirty="0" smtClean="0"/>
              <a:t>звичайний дріб, можна записати у вигляді </a:t>
            </a:r>
            <a:r>
              <a:rPr lang="uk-UA" b="1" dirty="0" smtClean="0">
                <a:solidFill>
                  <a:srgbClr val="9900FF"/>
                </a:solidFill>
              </a:rPr>
              <a:t>десяткового дробу?</a:t>
            </a:r>
          </a:p>
          <a:p>
            <a:pPr marL="609600" indent="-609600">
              <a:buFontTx/>
              <a:buNone/>
            </a:pPr>
            <a:endParaRPr lang="uk-UA" b="1" dirty="0" smtClean="0">
              <a:solidFill>
                <a:srgbClr val="9900FF"/>
              </a:solidFill>
            </a:endParaRPr>
          </a:p>
          <a:p>
            <a:pPr marL="609600" indent="-609600">
              <a:buFontTx/>
              <a:buNone/>
            </a:pPr>
            <a:endParaRPr lang="uk-UA" b="1" dirty="0" smtClean="0">
              <a:solidFill>
                <a:srgbClr val="9900FF"/>
              </a:solidFill>
            </a:endParaRPr>
          </a:p>
          <a:p>
            <a:pPr marL="609600" indent="-609600">
              <a:buFontTx/>
              <a:buNone/>
            </a:pPr>
            <a:r>
              <a:rPr lang="ru-RU" dirty="0" smtClean="0"/>
              <a:t>     </a:t>
            </a:r>
            <a:endParaRPr lang="uk-UA" b="1" dirty="0" smtClean="0">
              <a:solidFill>
                <a:srgbClr val="9900FF"/>
              </a:solidFill>
            </a:endParaRPr>
          </a:p>
          <a:p>
            <a:pPr marL="609600" indent="-609600">
              <a:buFontTx/>
              <a:buNone/>
            </a:pPr>
            <a:endParaRPr lang="uk-UA" b="1" dirty="0" smtClean="0">
              <a:solidFill>
                <a:srgbClr val="9900FF"/>
              </a:solidFill>
            </a:endParaRPr>
          </a:p>
          <a:p>
            <a:pPr marL="609600" indent="-609600">
              <a:buFontTx/>
              <a:buNone/>
            </a:pPr>
            <a:endParaRPr lang="ru-RU" dirty="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" name="WordArt 3"/>
          <p:cNvSpPr>
            <a:spLocks noChangeArrowheads="1" noChangeShapeType="1" noTextEdit="1"/>
          </p:cNvSpPr>
          <p:nvPr/>
        </p:nvSpPr>
        <p:spPr bwMode="auto">
          <a:xfrm>
            <a:off x="2928926" y="357166"/>
            <a:ext cx="3429024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Пригадай</a:t>
            </a:r>
            <a:endParaRPr lang="uk-UA" sz="36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59832" y="3429000"/>
            <a:ext cx="568863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 smtClean="0"/>
              <a:t> З</a:t>
            </a:r>
            <a:r>
              <a:rPr lang="uk-UA" sz="3200" dirty="0" err="1" smtClean="0"/>
              <a:t>вичайний</a:t>
            </a:r>
            <a:r>
              <a:rPr lang="uk-UA" sz="3200" dirty="0" smtClean="0"/>
              <a:t> дріб, </a:t>
            </a:r>
            <a:r>
              <a:rPr lang="uk-UA" sz="3200" b="1" dirty="0" smtClean="0">
                <a:solidFill>
                  <a:srgbClr val="0000FF"/>
                </a:solidFill>
              </a:rPr>
              <a:t>знаменник дробової частини якого – розрядна одиниця 10, 100, 1000, … </a:t>
            </a:r>
            <a:r>
              <a:rPr lang="uk-UA" sz="3200" dirty="0" smtClean="0"/>
              <a:t>можна записати у вигляді </a:t>
            </a:r>
            <a:r>
              <a:rPr lang="uk-UA" sz="3200" b="1" dirty="0" smtClean="0">
                <a:solidFill>
                  <a:srgbClr val="9900FF"/>
                </a:solidFill>
              </a:rPr>
              <a:t>десяткового дробу.</a:t>
            </a:r>
            <a:endParaRPr lang="ru-RU" sz="3200" dirty="0"/>
          </a:p>
        </p:txBody>
      </p:sp>
      <p:graphicFrame>
        <p:nvGraphicFramePr>
          <p:cNvPr id="139266" name="Object 2"/>
          <p:cNvGraphicFramePr>
            <a:graphicFrameLocks noChangeAspect="1"/>
          </p:cNvGraphicFramePr>
          <p:nvPr/>
        </p:nvGraphicFramePr>
        <p:xfrm>
          <a:off x="539552" y="3356992"/>
          <a:ext cx="2087562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92" name="Формула" r:id="rId4" imgW="812447" imgH="393529" progId="Equation.3">
                  <p:embed/>
                </p:oleObj>
              </mc:Choice>
              <mc:Fallback>
                <p:oleObj name="Формула" r:id="rId4" imgW="812447" imgH="393529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356992"/>
                        <a:ext cx="2087562" cy="1223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267" name="Object 3"/>
          <p:cNvGraphicFramePr>
            <a:graphicFrameLocks noChangeAspect="1"/>
          </p:cNvGraphicFramePr>
          <p:nvPr/>
        </p:nvGraphicFramePr>
        <p:xfrm>
          <a:off x="611560" y="4869160"/>
          <a:ext cx="1944688" cy="1350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93" name="Формула" r:id="rId6" imgW="558558" imgH="393529" progId="Equation.3">
                  <p:embed/>
                </p:oleObj>
              </mc:Choice>
              <mc:Fallback>
                <p:oleObj name="Формула" r:id="rId6" imgW="558558" imgH="393529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4869160"/>
                        <a:ext cx="1944688" cy="1350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44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413520"/>
            <a:ext cx="9144000" cy="129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sz="2800" dirty="0" smtClean="0"/>
              <a:t>   </a:t>
            </a:r>
            <a:r>
              <a:rPr lang="uk-UA" sz="2800" dirty="0" smtClean="0">
                <a:solidFill>
                  <a:srgbClr val="0000FF"/>
                </a:solidFill>
              </a:rPr>
              <a:t>Приклад 1</a:t>
            </a:r>
            <a:r>
              <a:rPr lang="uk-UA" sz="2800" dirty="0" smtClean="0"/>
              <a:t>. Між якими двома сусідніми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uk-UA" sz="2800" dirty="0" smtClean="0"/>
              <a:t>         натуральними  числами розміщується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uk-UA" sz="2800" dirty="0" smtClean="0"/>
              <a:t>         десятковий дріб: </a:t>
            </a:r>
            <a:r>
              <a:rPr lang="uk-UA" sz="2800" b="1" dirty="0" smtClean="0">
                <a:solidFill>
                  <a:srgbClr val="0000FF"/>
                </a:solidFill>
              </a:rPr>
              <a:t>18,369</a:t>
            </a:r>
            <a:r>
              <a:rPr lang="uk-UA" sz="2800" dirty="0" smtClean="0"/>
              <a:t>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sz="2800" dirty="0" smtClean="0">
                <a:solidFill>
                  <a:srgbClr val="666699"/>
                </a:solidFill>
              </a:rPr>
              <a:t>                       (виконай усно, а потім клацни ЛКМ)</a:t>
            </a:r>
          </a:p>
        </p:txBody>
      </p:sp>
      <p:sp>
        <p:nvSpPr>
          <p:cNvPr id="122884" name="Text Box 4"/>
          <p:cNvSpPr txBox="1">
            <a:spLocks noChangeArrowheads="1"/>
          </p:cNvSpPr>
          <p:nvPr/>
        </p:nvSpPr>
        <p:spPr bwMode="auto">
          <a:xfrm>
            <a:off x="395536" y="3861048"/>
            <a:ext cx="84963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i="1" dirty="0" smtClean="0"/>
              <a:t>18 &lt; </a:t>
            </a:r>
            <a:r>
              <a:rPr lang="uk-UA" sz="2800" b="1" i="1" dirty="0" smtClean="0">
                <a:solidFill>
                  <a:srgbClr val="0000FF"/>
                </a:solidFill>
              </a:rPr>
              <a:t>18,369</a:t>
            </a:r>
            <a:r>
              <a:rPr lang="uk-UA" sz="2800" i="1" dirty="0" smtClean="0"/>
              <a:t> &lt; 19,       отже число </a:t>
            </a:r>
            <a:r>
              <a:rPr lang="uk-UA" sz="2800" b="1" i="1" dirty="0" smtClean="0">
                <a:solidFill>
                  <a:srgbClr val="0000FF"/>
                </a:solidFill>
              </a:rPr>
              <a:t>18,369</a:t>
            </a:r>
            <a:r>
              <a:rPr lang="uk-UA" sz="2800" i="1" dirty="0" smtClean="0"/>
              <a:t> </a:t>
            </a:r>
          </a:p>
          <a:p>
            <a:pPr lvl="7"/>
            <a:r>
              <a:rPr lang="uk-UA" sz="2800" i="1" dirty="0" smtClean="0"/>
              <a:t>   знаходиться між</a:t>
            </a:r>
          </a:p>
          <a:p>
            <a:r>
              <a:rPr lang="uk-UA" sz="2800" i="1" dirty="0" smtClean="0"/>
              <a:t>                                    натуральними числами </a:t>
            </a:r>
          </a:p>
          <a:p>
            <a:pPr lvl="7"/>
            <a:r>
              <a:rPr lang="uk-UA" sz="2800" i="1" dirty="0" smtClean="0"/>
              <a:t>   </a:t>
            </a:r>
            <a:r>
              <a:rPr lang="uk-UA" sz="2800" b="1" i="1" dirty="0" smtClean="0">
                <a:solidFill>
                  <a:srgbClr val="0033CC"/>
                </a:solidFill>
              </a:rPr>
              <a:t>18</a:t>
            </a:r>
            <a:r>
              <a:rPr lang="uk-UA" sz="2800" i="1" dirty="0" smtClean="0"/>
              <a:t> и </a:t>
            </a:r>
            <a:r>
              <a:rPr lang="uk-UA" sz="2800" b="1" i="1" dirty="0" smtClean="0">
                <a:solidFill>
                  <a:srgbClr val="0033CC"/>
                </a:solidFill>
              </a:rPr>
              <a:t>19</a:t>
            </a:r>
            <a:r>
              <a:rPr lang="uk-UA" sz="2800" i="1" dirty="0" smtClean="0"/>
              <a:t>.</a:t>
            </a:r>
            <a:endParaRPr lang="uk-UA" sz="2800" i="1" dirty="0"/>
          </a:p>
        </p:txBody>
      </p:sp>
      <p:sp>
        <p:nvSpPr>
          <p:cNvPr id="14" name="WordArt 3"/>
          <p:cNvSpPr>
            <a:spLocks noChangeArrowheads="1" noChangeShapeType="1" noTextEdit="1"/>
          </p:cNvSpPr>
          <p:nvPr/>
        </p:nvSpPr>
        <p:spPr bwMode="auto">
          <a:xfrm>
            <a:off x="1835696" y="116632"/>
            <a:ext cx="5760640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Виконуємо разом</a:t>
            </a:r>
            <a:endParaRPr lang="uk-UA" sz="36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2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2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2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228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228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228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228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228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228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40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228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228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228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30213" y="981075"/>
            <a:ext cx="8713787" cy="18002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sz="2800" dirty="0" smtClean="0"/>
              <a:t> </a:t>
            </a:r>
            <a:r>
              <a:rPr lang="uk-UA" sz="2800" dirty="0" smtClean="0">
                <a:solidFill>
                  <a:srgbClr val="0000FF"/>
                </a:solidFill>
              </a:rPr>
              <a:t>Приклад 2</a:t>
            </a:r>
            <a:r>
              <a:rPr lang="uk-UA" sz="2800" dirty="0" smtClean="0"/>
              <a:t>. Запиши три десяткові дроби, які на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sz="2800" dirty="0" smtClean="0"/>
              <a:t>                    координатному промені містяться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sz="2800" dirty="0" smtClean="0"/>
              <a:t>                    між дробами: 0,56 і 0,57.</a:t>
            </a:r>
            <a:endParaRPr lang="uk-UA" sz="2800" dirty="0" smtClean="0">
              <a:solidFill>
                <a:srgbClr val="666699"/>
              </a:solidFill>
            </a:endParaRPr>
          </a:p>
        </p:txBody>
      </p:sp>
      <p:sp>
        <p:nvSpPr>
          <p:cNvPr id="123908" name="Text Box 4"/>
          <p:cNvSpPr txBox="1">
            <a:spLocks noChangeArrowheads="1"/>
          </p:cNvSpPr>
          <p:nvPr/>
        </p:nvSpPr>
        <p:spPr bwMode="auto">
          <a:xfrm>
            <a:off x="3492500" y="3212976"/>
            <a:ext cx="56515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i="1" dirty="0" smtClean="0"/>
              <a:t>Допишемо нулі, враховуючи правило:</a:t>
            </a:r>
          </a:p>
          <a:p>
            <a:r>
              <a:rPr lang="uk-UA" sz="2200" dirty="0" smtClean="0">
                <a:solidFill>
                  <a:srgbClr val="0033CC"/>
                </a:solidFill>
              </a:rPr>
              <a:t> </a:t>
            </a:r>
            <a:r>
              <a:rPr lang="uk-UA" sz="2400" dirty="0" smtClean="0">
                <a:solidFill>
                  <a:srgbClr val="0033CC"/>
                </a:solidFill>
              </a:rPr>
              <a:t>Якщо до десяткового дробу приписати праворуч будь-яку кількість нулів, то одержимо дріб, який дорівнює даному.</a:t>
            </a:r>
            <a:endParaRPr lang="uk-UA" sz="2200" dirty="0">
              <a:solidFill>
                <a:srgbClr val="0033CC"/>
              </a:solidFill>
            </a:endParaRPr>
          </a:p>
        </p:txBody>
      </p:sp>
      <p:sp>
        <p:nvSpPr>
          <p:cNvPr id="123909" name="Line 5"/>
          <p:cNvSpPr>
            <a:spLocks noChangeShapeType="1"/>
          </p:cNvSpPr>
          <p:nvPr/>
        </p:nvSpPr>
        <p:spPr bwMode="auto">
          <a:xfrm>
            <a:off x="3276600" y="2420938"/>
            <a:ext cx="0" cy="223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910" name="Text Box 6"/>
          <p:cNvSpPr txBox="1">
            <a:spLocks noChangeArrowheads="1"/>
          </p:cNvSpPr>
          <p:nvPr/>
        </p:nvSpPr>
        <p:spPr bwMode="auto">
          <a:xfrm>
            <a:off x="3419872" y="2636912"/>
            <a:ext cx="46799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i="1" dirty="0" smtClean="0"/>
              <a:t>Запишемо нерівність. </a:t>
            </a:r>
            <a:endParaRPr lang="uk-UA" sz="2400" i="1" dirty="0"/>
          </a:p>
        </p:txBody>
      </p:sp>
      <p:sp>
        <p:nvSpPr>
          <p:cNvPr id="123911" name="Text Box 7"/>
          <p:cNvSpPr txBox="1">
            <a:spLocks noChangeArrowheads="1"/>
          </p:cNvSpPr>
          <p:nvPr/>
        </p:nvSpPr>
        <p:spPr bwMode="auto">
          <a:xfrm>
            <a:off x="179388" y="2636912"/>
            <a:ext cx="2879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i="1" dirty="0"/>
              <a:t>0</a:t>
            </a:r>
            <a:r>
              <a:rPr lang="ru-RU" sz="2800" i="1" dirty="0" smtClean="0"/>
              <a:t>,</a:t>
            </a:r>
            <a:r>
              <a:rPr lang="en-US" sz="2800" i="1" dirty="0" smtClean="0"/>
              <a:t>56</a:t>
            </a:r>
            <a:r>
              <a:rPr lang="ru-RU" sz="2800" i="1" dirty="0" smtClean="0"/>
              <a:t> </a:t>
            </a:r>
            <a:r>
              <a:rPr lang="en-US" sz="2800" i="1" dirty="0" smtClean="0"/>
              <a:t> </a:t>
            </a:r>
            <a:r>
              <a:rPr lang="ru-RU" sz="2800" i="1" dirty="0" smtClean="0"/>
              <a:t> </a:t>
            </a:r>
            <a:r>
              <a:rPr lang="en-US" sz="2800" i="1" dirty="0"/>
              <a:t>&lt;</a:t>
            </a:r>
            <a:r>
              <a:rPr lang="ru-RU" sz="2800" i="1" dirty="0"/>
              <a:t> </a:t>
            </a:r>
            <a:r>
              <a:rPr lang="en-US" sz="2800" i="1" dirty="0"/>
              <a:t>x</a:t>
            </a:r>
            <a:r>
              <a:rPr lang="ru-RU" sz="2800" i="1" dirty="0"/>
              <a:t> </a:t>
            </a:r>
            <a:r>
              <a:rPr lang="en-US" sz="2800" i="1" dirty="0"/>
              <a:t>&lt;</a:t>
            </a:r>
            <a:r>
              <a:rPr lang="ru-RU" sz="2800" i="1" dirty="0"/>
              <a:t> </a:t>
            </a:r>
            <a:r>
              <a:rPr lang="en-US" sz="2800" i="1" dirty="0"/>
              <a:t>0</a:t>
            </a:r>
            <a:r>
              <a:rPr lang="ru-RU" sz="2800" i="1" dirty="0"/>
              <a:t>,</a:t>
            </a:r>
            <a:r>
              <a:rPr lang="en-US" sz="2800" i="1" dirty="0"/>
              <a:t>57</a:t>
            </a:r>
            <a:endParaRPr lang="ru-RU" sz="2800" i="1" dirty="0"/>
          </a:p>
        </p:txBody>
      </p:sp>
      <p:sp>
        <p:nvSpPr>
          <p:cNvPr id="123912" name="Text Box 8"/>
          <p:cNvSpPr txBox="1">
            <a:spLocks noChangeArrowheads="1"/>
          </p:cNvSpPr>
          <p:nvPr/>
        </p:nvSpPr>
        <p:spPr bwMode="auto">
          <a:xfrm>
            <a:off x="467544" y="5229200"/>
            <a:ext cx="8135937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i="1" dirty="0" smtClean="0"/>
              <a:t>Можемо записати декілька чисел, які задовольняють даній умові, наприклад:</a:t>
            </a:r>
          </a:p>
          <a:p>
            <a:endParaRPr lang="uk-UA" sz="1000" i="1" dirty="0" smtClean="0"/>
          </a:p>
          <a:p>
            <a:r>
              <a:rPr lang="uk-UA" sz="2800" i="1" dirty="0" smtClean="0"/>
              <a:t>0,561,     0,563,    0,568.</a:t>
            </a:r>
            <a:endParaRPr lang="uk-UA" sz="2800" i="1" dirty="0"/>
          </a:p>
        </p:txBody>
      </p:sp>
      <p:sp>
        <p:nvSpPr>
          <p:cNvPr id="123913" name="Text Box 9"/>
          <p:cNvSpPr txBox="1">
            <a:spLocks noChangeArrowheads="1"/>
          </p:cNvSpPr>
          <p:nvPr/>
        </p:nvSpPr>
        <p:spPr bwMode="auto">
          <a:xfrm>
            <a:off x="900113" y="2636912"/>
            <a:ext cx="382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i="1" dirty="0">
                <a:solidFill>
                  <a:srgbClr val="009999"/>
                </a:solidFill>
              </a:rPr>
              <a:t>0</a:t>
            </a:r>
          </a:p>
        </p:txBody>
      </p:sp>
      <p:sp>
        <p:nvSpPr>
          <p:cNvPr id="123914" name="Text Box 10"/>
          <p:cNvSpPr txBox="1">
            <a:spLocks noChangeArrowheads="1"/>
          </p:cNvSpPr>
          <p:nvPr/>
        </p:nvSpPr>
        <p:spPr bwMode="auto">
          <a:xfrm>
            <a:off x="2700338" y="2636912"/>
            <a:ext cx="382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i="1">
                <a:solidFill>
                  <a:srgbClr val="009999"/>
                </a:solidFill>
              </a:rPr>
              <a:t>0</a:t>
            </a:r>
          </a:p>
        </p:txBody>
      </p:sp>
      <p:sp>
        <p:nvSpPr>
          <p:cNvPr id="12" name="WordArt 3"/>
          <p:cNvSpPr>
            <a:spLocks noChangeArrowheads="1" noChangeShapeType="1" noTextEdit="1"/>
          </p:cNvSpPr>
          <p:nvPr/>
        </p:nvSpPr>
        <p:spPr bwMode="auto">
          <a:xfrm>
            <a:off x="1835696" y="116632"/>
            <a:ext cx="5760640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Виконуємо разом</a:t>
            </a:r>
            <a:endParaRPr lang="uk-UA" sz="36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500"/>
                                        <p:tgtEl>
                                          <p:spTgt spid="1239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500"/>
                                        <p:tgtEl>
                                          <p:spTgt spid="1239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500"/>
                                        <p:tgtEl>
                                          <p:spTgt spid="1239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23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23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23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880"/>
                            </p:stCondLst>
                            <p:childTnLst>
                              <p:par>
                                <p:cTn id="25" presetID="27" presetClass="entr" presetSubtype="0" fill="hold" grpId="0" nodeType="afterEffect">
                                  <p:stCondLst>
                                    <p:cond delay="1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500"/>
                                        <p:tgtEl>
                                          <p:spTgt spid="1239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500"/>
                                        <p:tgtEl>
                                          <p:spTgt spid="1239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500"/>
                                        <p:tgtEl>
                                          <p:spTgt spid="1239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9880"/>
                            </p:stCondLst>
                            <p:childTnLst>
                              <p:par>
                                <p:cTn id="31" presetID="27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500"/>
                                        <p:tgtEl>
                                          <p:spTgt spid="1239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500"/>
                                        <p:tgtEl>
                                          <p:spTgt spid="1239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500"/>
                                        <p:tgtEl>
                                          <p:spTgt spid="1239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38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2380"/>
                            </p:stCondLst>
                            <p:childTnLst>
                              <p:par>
                                <p:cTn id="40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500"/>
                                        <p:tgtEl>
                                          <p:spTgt spid="1239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500"/>
                                        <p:tgtEl>
                                          <p:spTgt spid="1239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500"/>
                                        <p:tgtEl>
                                          <p:spTgt spid="1239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8" grpId="0" build="allAtOnce"/>
      <p:bldP spid="123909" grpId="0" animBg="1"/>
      <p:bldP spid="123910" grpId="0"/>
      <p:bldP spid="123911" grpId="0"/>
      <p:bldP spid="123913" grpId="0"/>
      <p:bldP spid="12391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79388" y="1125538"/>
            <a:ext cx="8675687" cy="4525962"/>
          </a:xfrm>
        </p:spPr>
        <p:txBody>
          <a:bodyPr/>
          <a:lstStyle/>
          <a:p>
            <a:pPr eaLnBrk="1" hangingPunct="1">
              <a:lnSpc>
                <a:spcPct val="75000"/>
              </a:lnSpc>
              <a:buFontTx/>
              <a:buNone/>
            </a:pPr>
            <a:r>
              <a:rPr lang="uk-UA" sz="2800" dirty="0" smtClean="0"/>
              <a:t> </a:t>
            </a:r>
            <a:r>
              <a:rPr lang="uk-UA" sz="2800" dirty="0" smtClean="0">
                <a:solidFill>
                  <a:srgbClr val="0000FF"/>
                </a:solidFill>
              </a:rPr>
              <a:t>Приклад 3</a:t>
            </a:r>
            <a:r>
              <a:rPr lang="uk-UA" sz="2800" dirty="0" smtClean="0"/>
              <a:t>. Запиши усі цифри, які можна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uk-UA" sz="2800" dirty="0" smtClean="0"/>
              <a:t>                     поставити замість зірочки, щоб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uk-UA" sz="2800" dirty="0" smtClean="0"/>
              <a:t>                     одержати правильну нерівність:</a:t>
            </a:r>
          </a:p>
        </p:txBody>
      </p:sp>
      <p:sp>
        <p:nvSpPr>
          <p:cNvPr id="124932" name="Text Box 4"/>
          <p:cNvSpPr txBox="1">
            <a:spLocks noChangeArrowheads="1"/>
          </p:cNvSpPr>
          <p:nvPr/>
        </p:nvSpPr>
        <p:spPr bwMode="auto">
          <a:xfrm>
            <a:off x="250825" y="2852738"/>
            <a:ext cx="388912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uk-UA" sz="3600" i="1" smtClean="0"/>
              <a:t>а) 8,37 &gt; 8,* 9;       </a:t>
            </a:r>
          </a:p>
          <a:p>
            <a:r>
              <a:rPr lang="uk-UA" sz="3600" i="1" smtClean="0"/>
              <a:t>  якщо * = 0, 1, 2.</a:t>
            </a:r>
            <a:r>
              <a:rPr lang="uk-UA" sz="3200" i="1" smtClean="0"/>
              <a:t>                  </a:t>
            </a:r>
            <a:endParaRPr lang="uk-UA" sz="2400" i="1"/>
          </a:p>
        </p:txBody>
      </p:sp>
      <p:sp>
        <p:nvSpPr>
          <p:cNvPr id="124933" name="Text Box 5"/>
          <p:cNvSpPr txBox="1">
            <a:spLocks noChangeArrowheads="1"/>
          </p:cNvSpPr>
          <p:nvPr/>
        </p:nvSpPr>
        <p:spPr bwMode="auto">
          <a:xfrm>
            <a:off x="323850" y="4652963"/>
            <a:ext cx="42481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uk-UA" sz="3600" i="1" smtClean="0"/>
              <a:t>б) 8,37 &gt; 8,* 6;</a:t>
            </a:r>
          </a:p>
          <a:p>
            <a:r>
              <a:rPr lang="uk-UA" sz="3600" i="1" smtClean="0"/>
              <a:t> якщо * = 0, 1, 2, 3.</a:t>
            </a:r>
            <a:endParaRPr lang="uk-UA" sz="3600" i="1"/>
          </a:p>
        </p:txBody>
      </p:sp>
      <p:sp>
        <p:nvSpPr>
          <p:cNvPr id="124934" name="Text Box 6"/>
          <p:cNvSpPr txBox="1">
            <a:spLocks noChangeArrowheads="1"/>
          </p:cNvSpPr>
          <p:nvPr/>
        </p:nvSpPr>
        <p:spPr bwMode="auto">
          <a:xfrm>
            <a:off x="4788024" y="2924944"/>
            <a:ext cx="432117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uk-UA" sz="2800" i="1" dirty="0" smtClean="0"/>
              <a:t>3 </a:t>
            </a:r>
            <a:r>
              <a:rPr lang="uk-UA" sz="2800" b="1" i="1" dirty="0" smtClean="0">
                <a:solidFill>
                  <a:srgbClr val="0000FF"/>
                </a:solidFill>
              </a:rPr>
              <a:t>&gt; </a:t>
            </a:r>
            <a:r>
              <a:rPr lang="uk-UA" sz="2800" i="1" dirty="0" smtClean="0"/>
              <a:t>*, так як наступний за ним розряд </a:t>
            </a:r>
            <a:r>
              <a:rPr lang="uk-UA" sz="2800" i="1" dirty="0" smtClean="0">
                <a:solidFill>
                  <a:srgbClr val="0000FF"/>
                </a:solidFill>
              </a:rPr>
              <a:t>7 &lt; 9.</a:t>
            </a:r>
          </a:p>
          <a:p>
            <a:endParaRPr lang="uk-UA" sz="2800" dirty="0"/>
          </a:p>
        </p:txBody>
      </p:sp>
      <p:sp>
        <p:nvSpPr>
          <p:cNvPr id="124935" name="Text Box 7"/>
          <p:cNvSpPr txBox="1">
            <a:spLocks noChangeArrowheads="1"/>
          </p:cNvSpPr>
          <p:nvPr/>
        </p:nvSpPr>
        <p:spPr bwMode="auto">
          <a:xfrm>
            <a:off x="4751834" y="4724400"/>
            <a:ext cx="435667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uk-UA" sz="2800" i="1" dirty="0" smtClean="0"/>
              <a:t>3 </a:t>
            </a:r>
            <a:r>
              <a:rPr lang="uk-UA" sz="2800" b="1" i="1" dirty="0" smtClean="0">
                <a:solidFill>
                  <a:srgbClr val="0000FF"/>
                </a:solidFill>
                <a:cs typeface="Arial" pitchFamily="34" charset="0"/>
              </a:rPr>
              <a:t>≥ </a:t>
            </a:r>
            <a:r>
              <a:rPr lang="uk-UA" sz="2800" i="1" dirty="0" smtClean="0"/>
              <a:t>* , так як наступний за ним розряд </a:t>
            </a:r>
            <a:r>
              <a:rPr lang="uk-UA" sz="2800" i="1" dirty="0" smtClean="0">
                <a:solidFill>
                  <a:srgbClr val="0000FF"/>
                </a:solidFill>
              </a:rPr>
              <a:t>7 &gt; 6</a:t>
            </a:r>
          </a:p>
          <a:p>
            <a:endParaRPr lang="uk-UA" sz="2800" dirty="0"/>
          </a:p>
        </p:txBody>
      </p:sp>
      <p:sp>
        <p:nvSpPr>
          <p:cNvPr id="124936" name="Line 8"/>
          <p:cNvSpPr>
            <a:spLocks noChangeShapeType="1"/>
          </p:cNvSpPr>
          <p:nvPr/>
        </p:nvSpPr>
        <p:spPr bwMode="auto">
          <a:xfrm>
            <a:off x="4644008" y="2996952"/>
            <a:ext cx="0" cy="273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4937" name="Text Box 9"/>
          <p:cNvSpPr txBox="1">
            <a:spLocks noChangeArrowheads="1"/>
          </p:cNvSpPr>
          <p:nvPr/>
        </p:nvSpPr>
        <p:spPr bwMode="auto">
          <a:xfrm>
            <a:off x="250825" y="2852738"/>
            <a:ext cx="3194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i="1"/>
              <a:t>а) 8,</a:t>
            </a:r>
            <a:r>
              <a:rPr lang="ru-RU" sz="3600" i="1" u="sng"/>
              <a:t>3</a:t>
            </a:r>
            <a:r>
              <a:rPr lang="ru-RU" sz="3600" i="1">
                <a:solidFill>
                  <a:srgbClr val="0000FF"/>
                </a:solidFill>
              </a:rPr>
              <a:t>7</a:t>
            </a:r>
            <a:r>
              <a:rPr lang="en-US" sz="3600" i="1"/>
              <a:t> &gt; 8</a:t>
            </a:r>
            <a:r>
              <a:rPr lang="ru-RU" sz="3600" i="1"/>
              <a:t>,</a:t>
            </a:r>
            <a:r>
              <a:rPr lang="en-US" sz="3600" i="1" u="sng"/>
              <a:t>*</a:t>
            </a:r>
            <a:r>
              <a:rPr lang="en-US" sz="3600" i="1"/>
              <a:t> </a:t>
            </a:r>
            <a:r>
              <a:rPr lang="ru-RU" sz="3600" i="1">
                <a:solidFill>
                  <a:srgbClr val="0000FF"/>
                </a:solidFill>
              </a:rPr>
              <a:t>9</a:t>
            </a:r>
            <a:r>
              <a:rPr lang="ru-RU" sz="3600" i="1"/>
              <a:t>;</a:t>
            </a:r>
          </a:p>
        </p:txBody>
      </p:sp>
      <p:sp>
        <p:nvSpPr>
          <p:cNvPr id="124938" name="Rectangle 10"/>
          <p:cNvSpPr>
            <a:spLocks noChangeArrowheads="1"/>
          </p:cNvSpPr>
          <p:nvPr/>
        </p:nvSpPr>
        <p:spPr bwMode="auto">
          <a:xfrm>
            <a:off x="250825" y="2852738"/>
            <a:ext cx="3194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i="1"/>
              <a:t>а) 8,</a:t>
            </a:r>
            <a:r>
              <a:rPr lang="ru-RU" sz="3600" i="1" u="sng"/>
              <a:t>3</a:t>
            </a:r>
            <a:r>
              <a:rPr lang="ru-RU" sz="3600" i="1"/>
              <a:t>7</a:t>
            </a:r>
            <a:r>
              <a:rPr lang="en-US" sz="3600" i="1"/>
              <a:t> &gt; 8</a:t>
            </a:r>
            <a:r>
              <a:rPr lang="ru-RU" sz="3600" i="1"/>
              <a:t>,</a:t>
            </a:r>
            <a:r>
              <a:rPr lang="en-US" sz="3600" i="1" u="sng"/>
              <a:t>*</a:t>
            </a:r>
            <a:r>
              <a:rPr lang="en-US" sz="3600" i="1"/>
              <a:t> </a:t>
            </a:r>
            <a:r>
              <a:rPr lang="ru-RU" sz="3600" i="1"/>
              <a:t>9;</a:t>
            </a:r>
          </a:p>
        </p:txBody>
      </p:sp>
      <p:sp>
        <p:nvSpPr>
          <p:cNvPr id="124939" name="Text Box 11"/>
          <p:cNvSpPr txBox="1">
            <a:spLocks noChangeArrowheads="1"/>
          </p:cNvSpPr>
          <p:nvPr/>
        </p:nvSpPr>
        <p:spPr bwMode="auto">
          <a:xfrm>
            <a:off x="323850" y="4652963"/>
            <a:ext cx="3197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i="1"/>
              <a:t>б) 8,</a:t>
            </a:r>
            <a:r>
              <a:rPr lang="ru-RU" sz="3600" i="1" u="sng"/>
              <a:t>3</a:t>
            </a:r>
            <a:r>
              <a:rPr lang="ru-RU" sz="3600" i="1"/>
              <a:t>7</a:t>
            </a:r>
            <a:r>
              <a:rPr lang="en-US" sz="3600" i="1"/>
              <a:t> &gt; 8</a:t>
            </a:r>
            <a:r>
              <a:rPr lang="ru-RU" sz="3600" i="1"/>
              <a:t>,</a:t>
            </a:r>
            <a:r>
              <a:rPr lang="en-US" sz="3600" i="1" u="sng"/>
              <a:t>*</a:t>
            </a:r>
            <a:r>
              <a:rPr lang="en-US" sz="3600" i="1"/>
              <a:t> </a:t>
            </a:r>
            <a:r>
              <a:rPr lang="ru-RU" sz="3600" i="1"/>
              <a:t>6;</a:t>
            </a:r>
          </a:p>
        </p:txBody>
      </p:sp>
      <p:sp>
        <p:nvSpPr>
          <p:cNvPr id="124940" name="Rectangle 12"/>
          <p:cNvSpPr>
            <a:spLocks noChangeArrowheads="1"/>
          </p:cNvSpPr>
          <p:nvPr/>
        </p:nvSpPr>
        <p:spPr bwMode="auto">
          <a:xfrm>
            <a:off x="323850" y="4652963"/>
            <a:ext cx="3197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i="1" dirty="0"/>
              <a:t>б) 8,</a:t>
            </a:r>
            <a:r>
              <a:rPr lang="ru-RU" sz="3600" i="1" u="sng" dirty="0"/>
              <a:t>3</a:t>
            </a:r>
            <a:r>
              <a:rPr lang="ru-RU" sz="3600" i="1" dirty="0">
                <a:solidFill>
                  <a:srgbClr val="0000FF"/>
                </a:solidFill>
              </a:rPr>
              <a:t>7</a:t>
            </a:r>
            <a:r>
              <a:rPr lang="en-US" sz="3600" i="1" dirty="0"/>
              <a:t> &gt; 8</a:t>
            </a:r>
            <a:r>
              <a:rPr lang="ru-RU" sz="3600" i="1" dirty="0"/>
              <a:t>,</a:t>
            </a:r>
            <a:r>
              <a:rPr lang="en-US" sz="3600" i="1" u="sng" dirty="0"/>
              <a:t>*</a:t>
            </a:r>
            <a:r>
              <a:rPr lang="en-US" sz="3600" i="1" dirty="0"/>
              <a:t> </a:t>
            </a:r>
            <a:r>
              <a:rPr lang="ru-RU" sz="3600" i="1" dirty="0">
                <a:solidFill>
                  <a:srgbClr val="0000FF"/>
                </a:solidFill>
              </a:rPr>
              <a:t>6</a:t>
            </a:r>
            <a:r>
              <a:rPr lang="ru-RU" sz="3600" i="1" dirty="0"/>
              <a:t>;</a:t>
            </a:r>
          </a:p>
        </p:txBody>
      </p:sp>
      <p:sp>
        <p:nvSpPr>
          <p:cNvPr id="14" name="WordArt 3"/>
          <p:cNvSpPr>
            <a:spLocks noChangeArrowheads="1" noChangeShapeType="1" noTextEdit="1"/>
          </p:cNvSpPr>
          <p:nvPr/>
        </p:nvSpPr>
        <p:spPr bwMode="auto">
          <a:xfrm>
            <a:off x="1835696" y="116632"/>
            <a:ext cx="5760640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Виконуємо разом</a:t>
            </a:r>
            <a:endParaRPr lang="uk-UA" sz="36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7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360"/>
                            </p:stCondLst>
                            <p:childTnLst>
                              <p:par>
                                <p:cTn id="19" presetID="1" presetClass="exit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36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200"/>
                                        <p:tgtEl>
                                          <p:spTgt spid="1249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200"/>
                                        <p:tgtEl>
                                          <p:spTgt spid="1249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200"/>
                                        <p:tgtEl>
                                          <p:spTgt spid="1249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66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820"/>
                            </p:stCondLst>
                            <p:childTnLst>
                              <p:par>
                                <p:cTn id="45" presetID="1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820"/>
                            </p:stCondLst>
                            <p:childTnLst>
                              <p:par>
                                <p:cTn id="5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300"/>
                                        <p:tgtEl>
                                          <p:spTgt spid="1249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300"/>
                                        <p:tgtEl>
                                          <p:spTgt spid="1249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300"/>
                                        <p:tgtEl>
                                          <p:spTgt spid="1249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5" grpId="0"/>
      <p:bldP spid="124936" grpId="0" animBg="1"/>
      <p:bldP spid="124938" grpId="0" build="allAtOnce"/>
      <p:bldP spid="124939" grpId="0"/>
      <p:bldP spid="124939" grpId="1"/>
      <p:bldP spid="12494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79388" y="1125538"/>
            <a:ext cx="8675687" cy="4525962"/>
          </a:xfrm>
        </p:spPr>
        <p:txBody>
          <a:bodyPr/>
          <a:lstStyle/>
          <a:p>
            <a:pPr eaLnBrk="1" hangingPunct="1">
              <a:lnSpc>
                <a:spcPct val="75000"/>
              </a:lnSpc>
              <a:buFontTx/>
              <a:buNone/>
            </a:pPr>
            <a:r>
              <a:rPr lang="ru-RU" sz="2800" dirty="0" smtClean="0"/>
              <a:t> </a:t>
            </a:r>
            <a:r>
              <a:rPr lang="ru-RU" sz="2800" dirty="0" smtClean="0">
                <a:solidFill>
                  <a:srgbClr val="0000FF"/>
                </a:solidFill>
              </a:rPr>
              <a:t>Приклад 4</a:t>
            </a:r>
            <a:r>
              <a:rPr lang="ru-RU" sz="2800" dirty="0" smtClean="0"/>
              <a:t>. </a:t>
            </a:r>
            <a:r>
              <a:rPr lang="uk-UA" sz="2800" dirty="0" smtClean="0"/>
              <a:t>Запиши усі цифри, які можна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uk-UA" sz="2800" dirty="0" smtClean="0"/>
              <a:t>                     поставити замість зірочки, щоб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uk-UA" sz="2800" dirty="0" smtClean="0"/>
              <a:t>                     одержати правильну нерівність:</a:t>
            </a:r>
          </a:p>
        </p:txBody>
      </p:sp>
      <p:sp>
        <p:nvSpPr>
          <p:cNvPr id="125956" name="Text Box 4"/>
          <p:cNvSpPr txBox="1">
            <a:spLocks noChangeArrowheads="1"/>
          </p:cNvSpPr>
          <p:nvPr/>
        </p:nvSpPr>
        <p:spPr bwMode="auto">
          <a:xfrm>
            <a:off x="250825" y="2852738"/>
            <a:ext cx="374491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600" i="1" smtClean="0"/>
              <a:t>а) 18,26 &lt; 1* ,19;       </a:t>
            </a:r>
          </a:p>
          <a:p>
            <a:r>
              <a:rPr lang="uk-UA" sz="3600" i="1" smtClean="0"/>
              <a:t>    якщо * = 9.</a:t>
            </a:r>
            <a:r>
              <a:rPr lang="uk-UA" sz="3200" i="1" smtClean="0"/>
              <a:t>                  </a:t>
            </a:r>
            <a:endParaRPr lang="uk-UA" sz="2400" i="1"/>
          </a:p>
        </p:txBody>
      </p:sp>
      <p:sp>
        <p:nvSpPr>
          <p:cNvPr id="125957" name="Text Box 5"/>
          <p:cNvSpPr txBox="1">
            <a:spLocks noChangeArrowheads="1"/>
          </p:cNvSpPr>
          <p:nvPr/>
        </p:nvSpPr>
        <p:spPr bwMode="auto">
          <a:xfrm>
            <a:off x="323850" y="4581525"/>
            <a:ext cx="396081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600" i="1" smtClean="0"/>
              <a:t>б) 18,26 &lt; 1* ,39;       </a:t>
            </a:r>
          </a:p>
          <a:p>
            <a:r>
              <a:rPr lang="uk-UA" sz="3600" i="1" smtClean="0"/>
              <a:t>    якщо * = 8, 9.</a:t>
            </a:r>
            <a:r>
              <a:rPr lang="uk-UA" sz="3200" i="1" smtClean="0"/>
              <a:t>                  </a:t>
            </a:r>
            <a:endParaRPr lang="uk-UA" sz="2400" i="1"/>
          </a:p>
        </p:txBody>
      </p:sp>
      <p:sp>
        <p:nvSpPr>
          <p:cNvPr id="125958" name="Text Box 6"/>
          <p:cNvSpPr txBox="1">
            <a:spLocks noChangeArrowheads="1"/>
          </p:cNvSpPr>
          <p:nvPr/>
        </p:nvSpPr>
        <p:spPr bwMode="auto">
          <a:xfrm>
            <a:off x="4500563" y="2852738"/>
            <a:ext cx="4643437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i="1" smtClean="0"/>
              <a:t>8 </a:t>
            </a:r>
            <a:r>
              <a:rPr lang="uk-UA" sz="2800" b="1" i="1" smtClean="0">
                <a:solidFill>
                  <a:srgbClr val="0000FF"/>
                </a:solidFill>
                <a:cs typeface="Arial" pitchFamily="34" charset="0"/>
              </a:rPr>
              <a:t>&lt; </a:t>
            </a:r>
            <a:r>
              <a:rPr lang="uk-UA" sz="2800" i="1" smtClean="0"/>
              <a:t>*, так як наступний </a:t>
            </a:r>
          </a:p>
          <a:p>
            <a:r>
              <a:rPr lang="uk-UA" sz="2800" i="1" smtClean="0"/>
              <a:t>за ним розряд </a:t>
            </a:r>
            <a:r>
              <a:rPr lang="uk-UA" sz="2800" i="1" smtClean="0">
                <a:solidFill>
                  <a:srgbClr val="0000FF"/>
                </a:solidFill>
              </a:rPr>
              <a:t>2 &gt; 1</a:t>
            </a:r>
          </a:p>
          <a:p>
            <a:endParaRPr lang="uk-UA" sz="2800"/>
          </a:p>
        </p:txBody>
      </p:sp>
      <p:sp>
        <p:nvSpPr>
          <p:cNvPr id="125959" name="Text Box 7"/>
          <p:cNvSpPr txBox="1">
            <a:spLocks noChangeArrowheads="1"/>
          </p:cNvSpPr>
          <p:nvPr/>
        </p:nvSpPr>
        <p:spPr bwMode="auto">
          <a:xfrm>
            <a:off x="4356100" y="4581525"/>
            <a:ext cx="4465638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i="1" smtClean="0"/>
              <a:t>8 </a:t>
            </a:r>
            <a:r>
              <a:rPr lang="uk-UA" sz="2800" b="1" i="1" smtClean="0">
                <a:solidFill>
                  <a:srgbClr val="0000FF"/>
                </a:solidFill>
                <a:cs typeface="Arial" pitchFamily="34" charset="0"/>
              </a:rPr>
              <a:t>≤ </a:t>
            </a:r>
            <a:r>
              <a:rPr lang="uk-UA" sz="2800" i="1" smtClean="0"/>
              <a:t>*, так як наступний </a:t>
            </a:r>
          </a:p>
          <a:p>
            <a:r>
              <a:rPr lang="uk-UA" sz="2800" i="1" smtClean="0"/>
              <a:t> за ним розряд </a:t>
            </a:r>
            <a:r>
              <a:rPr lang="uk-UA" sz="2800" i="1" smtClean="0">
                <a:solidFill>
                  <a:srgbClr val="0000FF"/>
                </a:solidFill>
              </a:rPr>
              <a:t>2 &lt; 3</a:t>
            </a:r>
          </a:p>
          <a:p>
            <a:endParaRPr lang="uk-UA" sz="2800"/>
          </a:p>
        </p:txBody>
      </p:sp>
      <p:sp>
        <p:nvSpPr>
          <p:cNvPr id="125960" name="Line 8"/>
          <p:cNvSpPr>
            <a:spLocks noChangeShapeType="1"/>
          </p:cNvSpPr>
          <p:nvPr/>
        </p:nvSpPr>
        <p:spPr bwMode="auto">
          <a:xfrm>
            <a:off x="4284663" y="2997200"/>
            <a:ext cx="0" cy="2808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5961" name="Text Box 9"/>
          <p:cNvSpPr txBox="1">
            <a:spLocks noChangeArrowheads="1"/>
          </p:cNvSpPr>
          <p:nvPr/>
        </p:nvSpPr>
        <p:spPr bwMode="auto">
          <a:xfrm>
            <a:off x="250825" y="2852738"/>
            <a:ext cx="3702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i="1"/>
              <a:t>а) 1</a:t>
            </a:r>
            <a:r>
              <a:rPr lang="ru-RU" sz="3600" i="1" u="sng"/>
              <a:t>8</a:t>
            </a:r>
            <a:r>
              <a:rPr lang="ru-RU" sz="3600" i="1"/>
              <a:t>,26</a:t>
            </a:r>
            <a:r>
              <a:rPr lang="en-US" sz="3600" i="1"/>
              <a:t> &lt; 1</a:t>
            </a:r>
            <a:r>
              <a:rPr lang="en-US" sz="3600" i="1" u="sng"/>
              <a:t>*</a:t>
            </a:r>
            <a:r>
              <a:rPr lang="en-US" sz="3600" i="1"/>
              <a:t> ,1</a:t>
            </a:r>
            <a:r>
              <a:rPr lang="ru-RU" sz="3600" i="1"/>
              <a:t>9;</a:t>
            </a:r>
          </a:p>
        </p:txBody>
      </p:sp>
      <p:sp>
        <p:nvSpPr>
          <p:cNvPr id="125962" name="Rectangle 10"/>
          <p:cNvSpPr>
            <a:spLocks noChangeArrowheads="1"/>
          </p:cNvSpPr>
          <p:nvPr/>
        </p:nvSpPr>
        <p:spPr bwMode="auto">
          <a:xfrm>
            <a:off x="250825" y="2852738"/>
            <a:ext cx="38893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i="1"/>
              <a:t>а) 1</a:t>
            </a:r>
            <a:r>
              <a:rPr lang="ru-RU" sz="3600" i="1" u="sng"/>
              <a:t>8</a:t>
            </a:r>
            <a:r>
              <a:rPr lang="ru-RU" sz="3600" i="1"/>
              <a:t>,</a:t>
            </a:r>
            <a:r>
              <a:rPr lang="ru-RU" sz="3600" i="1">
                <a:solidFill>
                  <a:srgbClr val="0000FF"/>
                </a:solidFill>
              </a:rPr>
              <a:t>2</a:t>
            </a:r>
            <a:r>
              <a:rPr lang="ru-RU" sz="3600" i="1"/>
              <a:t>6</a:t>
            </a:r>
            <a:r>
              <a:rPr lang="en-US" sz="3600" i="1"/>
              <a:t> &lt; 1</a:t>
            </a:r>
            <a:r>
              <a:rPr lang="en-US" sz="3600" i="1" u="sng"/>
              <a:t>*</a:t>
            </a:r>
            <a:r>
              <a:rPr lang="en-US" sz="3600" i="1"/>
              <a:t> ,</a:t>
            </a:r>
            <a:r>
              <a:rPr lang="en-US" sz="3600" i="1">
                <a:solidFill>
                  <a:srgbClr val="0000FF"/>
                </a:solidFill>
              </a:rPr>
              <a:t>1</a:t>
            </a:r>
            <a:r>
              <a:rPr lang="ru-RU" sz="3600" i="1"/>
              <a:t>9;</a:t>
            </a:r>
          </a:p>
        </p:txBody>
      </p:sp>
      <p:sp>
        <p:nvSpPr>
          <p:cNvPr id="125963" name="Text Box 11"/>
          <p:cNvSpPr txBox="1">
            <a:spLocks noChangeArrowheads="1"/>
          </p:cNvSpPr>
          <p:nvPr/>
        </p:nvSpPr>
        <p:spPr bwMode="auto">
          <a:xfrm>
            <a:off x="323850" y="4581525"/>
            <a:ext cx="3705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i="1"/>
              <a:t>б) 1</a:t>
            </a:r>
            <a:r>
              <a:rPr lang="ru-RU" sz="3600" i="1" u="sng"/>
              <a:t>8</a:t>
            </a:r>
            <a:r>
              <a:rPr lang="ru-RU" sz="3600" i="1"/>
              <a:t>,</a:t>
            </a:r>
            <a:r>
              <a:rPr lang="ru-RU" sz="3600" i="1">
                <a:solidFill>
                  <a:srgbClr val="0000FF"/>
                </a:solidFill>
              </a:rPr>
              <a:t>2</a:t>
            </a:r>
            <a:r>
              <a:rPr lang="ru-RU" sz="3600" i="1"/>
              <a:t>6</a:t>
            </a:r>
            <a:r>
              <a:rPr lang="en-US" sz="3600" i="1"/>
              <a:t> &lt; 1</a:t>
            </a:r>
            <a:r>
              <a:rPr lang="en-US" sz="3600" i="1" u="sng"/>
              <a:t>*</a:t>
            </a:r>
            <a:r>
              <a:rPr lang="en-US" sz="3600" i="1"/>
              <a:t> ,</a:t>
            </a:r>
            <a:r>
              <a:rPr lang="en-US" sz="3600" i="1">
                <a:solidFill>
                  <a:srgbClr val="0000FF"/>
                </a:solidFill>
              </a:rPr>
              <a:t>3</a:t>
            </a:r>
            <a:r>
              <a:rPr lang="ru-RU" sz="3600" i="1"/>
              <a:t>9;</a:t>
            </a:r>
          </a:p>
        </p:txBody>
      </p:sp>
      <p:sp>
        <p:nvSpPr>
          <p:cNvPr id="125964" name="Rectangle 12"/>
          <p:cNvSpPr>
            <a:spLocks noChangeArrowheads="1"/>
          </p:cNvSpPr>
          <p:nvPr/>
        </p:nvSpPr>
        <p:spPr bwMode="auto">
          <a:xfrm>
            <a:off x="323850" y="4581525"/>
            <a:ext cx="3705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i="1"/>
              <a:t>б) 1</a:t>
            </a:r>
            <a:r>
              <a:rPr lang="ru-RU" sz="3600" i="1" u="sng"/>
              <a:t>8</a:t>
            </a:r>
            <a:r>
              <a:rPr lang="ru-RU" sz="3600" i="1"/>
              <a:t>,26</a:t>
            </a:r>
            <a:r>
              <a:rPr lang="en-US" sz="3600" i="1"/>
              <a:t> &lt; 1</a:t>
            </a:r>
            <a:r>
              <a:rPr lang="en-US" sz="3600" i="1" u="sng"/>
              <a:t>*</a:t>
            </a:r>
            <a:r>
              <a:rPr lang="en-US" sz="3600" i="1"/>
              <a:t> ,3</a:t>
            </a:r>
            <a:r>
              <a:rPr lang="ru-RU" sz="3600" i="1"/>
              <a:t>9;</a:t>
            </a:r>
          </a:p>
        </p:txBody>
      </p:sp>
      <p:sp>
        <p:nvSpPr>
          <p:cNvPr id="14" name="WordArt 3"/>
          <p:cNvSpPr>
            <a:spLocks noChangeArrowheads="1" noChangeShapeType="1" noTextEdit="1"/>
          </p:cNvSpPr>
          <p:nvPr/>
        </p:nvSpPr>
        <p:spPr bwMode="auto">
          <a:xfrm>
            <a:off x="1835696" y="116632"/>
            <a:ext cx="5760640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Виконуємо разом</a:t>
            </a:r>
            <a:endParaRPr lang="uk-UA" sz="36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5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5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5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59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59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59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200"/>
                                        <p:tgtEl>
                                          <p:spTgt spid="1259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200"/>
                                        <p:tgtEl>
                                          <p:spTgt spid="1259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200"/>
                                        <p:tgtEl>
                                          <p:spTgt spid="1259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9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59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59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59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59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59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59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00"/>
                            </p:stCondLst>
                            <p:childTnLst>
                              <p:par>
                                <p:cTn id="6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200"/>
                                        <p:tgtEl>
                                          <p:spTgt spid="1259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200"/>
                                        <p:tgtEl>
                                          <p:spTgt spid="1259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200"/>
                                        <p:tgtEl>
                                          <p:spTgt spid="1259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8" grpId="0" build="allAtOnce"/>
      <p:bldP spid="125959" grpId="0" build="allAtOnce"/>
      <p:bldP spid="125960" grpId="0" animBg="1"/>
      <p:bldP spid="125961" grpId="0"/>
      <p:bldP spid="125961" grpId="1"/>
      <p:bldP spid="125962" grpId="0"/>
      <p:bldP spid="125963" grpId="0"/>
      <p:bldP spid="125964" grpId="0"/>
      <p:bldP spid="125964" grpId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-108520" y="1196975"/>
            <a:ext cx="9144000" cy="1223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sz="2800" dirty="0" smtClean="0"/>
              <a:t> </a:t>
            </a:r>
            <a:r>
              <a:rPr lang="uk-UA" sz="2800" dirty="0" smtClean="0">
                <a:solidFill>
                  <a:srgbClr val="0000FF"/>
                </a:solidFill>
              </a:rPr>
              <a:t>Приклад 6</a:t>
            </a:r>
            <a:r>
              <a:rPr lang="uk-UA" sz="2800" dirty="0" smtClean="0"/>
              <a:t>. Вирази величини в однакових одиницях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sz="2800" dirty="0" smtClean="0"/>
              <a:t>                     вимірювання та  порівняй їх: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sz="2800" i="1" dirty="0" smtClean="0"/>
              <a:t>                     1,3 кг і 836 г</a:t>
            </a:r>
          </a:p>
        </p:txBody>
      </p:sp>
      <p:sp>
        <p:nvSpPr>
          <p:cNvPr id="126980" name="Text Box 4"/>
          <p:cNvSpPr txBox="1">
            <a:spLocks noChangeArrowheads="1"/>
          </p:cNvSpPr>
          <p:nvPr/>
        </p:nvSpPr>
        <p:spPr bwMode="auto">
          <a:xfrm>
            <a:off x="323850" y="2349500"/>
            <a:ext cx="8229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b="1" u="sng" dirty="0" smtClean="0">
                <a:solidFill>
                  <a:srgbClr val="660066"/>
                </a:solidFill>
              </a:rPr>
              <a:t>1 спосіб</a:t>
            </a:r>
            <a:r>
              <a:rPr lang="uk-UA" sz="2400" b="1" dirty="0" smtClean="0"/>
              <a:t>.</a:t>
            </a:r>
          </a:p>
          <a:p>
            <a:endParaRPr lang="uk-UA" sz="1200" dirty="0" smtClean="0"/>
          </a:p>
          <a:p>
            <a:r>
              <a:rPr lang="uk-UA" sz="2400" i="1" dirty="0" smtClean="0"/>
              <a:t>1,3 кг = 1,300 кг = 1300 г;</a:t>
            </a:r>
          </a:p>
          <a:p>
            <a:r>
              <a:rPr lang="uk-UA" sz="2400" i="1" dirty="0" smtClean="0"/>
              <a:t>1300 г &gt; 836 </a:t>
            </a:r>
            <a:r>
              <a:rPr lang="uk-UA" sz="2400" i="1" dirty="0" err="1" smtClean="0"/>
              <a:t>г</a:t>
            </a:r>
            <a:r>
              <a:rPr lang="uk-UA" sz="2400" i="1" dirty="0" smtClean="0"/>
              <a:t>, отже 1,3 кг &gt; 836 г.</a:t>
            </a:r>
            <a:endParaRPr lang="uk-UA" sz="2400" i="1" dirty="0"/>
          </a:p>
        </p:txBody>
      </p:sp>
      <p:sp>
        <p:nvSpPr>
          <p:cNvPr id="126981" name="Text Box 5"/>
          <p:cNvSpPr txBox="1">
            <a:spLocks noChangeArrowheads="1"/>
          </p:cNvSpPr>
          <p:nvPr/>
        </p:nvSpPr>
        <p:spPr bwMode="auto">
          <a:xfrm>
            <a:off x="323850" y="407670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u="sng" dirty="0">
                <a:solidFill>
                  <a:srgbClr val="660066"/>
                </a:solidFill>
              </a:rPr>
              <a:t>2 </a:t>
            </a:r>
            <a:r>
              <a:rPr lang="ru-RU" sz="2400" b="1" u="sng" dirty="0" err="1" smtClean="0">
                <a:solidFill>
                  <a:srgbClr val="660066"/>
                </a:solidFill>
              </a:rPr>
              <a:t>спосіб</a:t>
            </a:r>
            <a:r>
              <a:rPr lang="ru-RU" sz="2400" b="1" dirty="0">
                <a:solidFill>
                  <a:srgbClr val="660066"/>
                </a:solidFill>
              </a:rPr>
              <a:t>.</a:t>
            </a:r>
          </a:p>
          <a:p>
            <a:endParaRPr lang="ru-RU" sz="1200" b="1" dirty="0">
              <a:solidFill>
                <a:srgbClr val="660066"/>
              </a:solidFill>
            </a:endParaRPr>
          </a:p>
        </p:txBody>
      </p:sp>
      <p:graphicFrame>
        <p:nvGraphicFramePr>
          <p:cNvPr id="126982" name="Object 6"/>
          <p:cNvGraphicFramePr>
            <a:graphicFrameLocks noChangeAspect="1"/>
          </p:cNvGraphicFramePr>
          <p:nvPr/>
        </p:nvGraphicFramePr>
        <p:xfrm>
          <a:off x="323850" y="4652963"/>
          <a:ext cx="4056063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63" name="Формула" r:id="rId3" imgW="1625400" imgH="393480" progId="Equation.3">
                  <p:embed/>
                </p:oleObj>
              </mc:Choice>
              <mc:Fallback>
                <p:oleObj name="Формула" r:id="rId3" imgW="162540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4652963"/>
                        <a:ext cx="4056063" cy="865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6983" name="Text Box 7"/>
          <p:cNvSpPr txBox="1">
            <a:spLocks noChangeArrowheads="1"/>
          </p:cNvSpPr>
          <p:nvPr/>
        </p:nvSpPr>
        <p:spPr bwMode="auto">
          <a:xfrm>
            <a:off x="250825" y="5661025"/>
            <a:ext cx="6624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 i="1" smtClean="0"/>
              <a:t>1,3 кг &gt; 0,836 кг, отже 1,3 кг &gt; 836 г.</a:t>
            </a:r>
            <a:endParaRPr lang="uk-UA" sz="2400" i="1"/>
          </a:p>
        </p:txBody>
      </p:sp>
      <p:sp>
        <p:nvSpPr>
          <p:cNvPr id="9" name="WordArt 3"/>
          <p:cNvSpPr>
            <a:spLocks noChangeArrowheads="1" noChangeShapeType="1" noTextEdit="1"/>
          </p:cNvSpPr>
          <p:nvPr/>
        </p:nvSpPr>
        <p:spPr bwMode="auto">
          <a:xfrm>
            <a:off x="1835696" y="116632"/>
            <a:ext cx="5760640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Виконуємо разом</a:t>
            </a:r>
            <a:endParaRPr lang="uk-UA" sz="36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269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269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269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269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269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269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3"/>
          <p:cNvSpPr>
            <a:spLocks noChangeArrowheads="1" noChangeShapeType="1" noTextEdit="1"/>
          </p:cNvSpPr>
          <p:nvPr/>
        </p:nvSpPr>
        <p:spPr bwMode="auto">
          <a:xfrm>
            <a:off x="1500166" y="116632"/>
            <a:ext cx="6143668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Виконай самостійно</a:t>
            </a:r>
            <a:endParaRPr lang="uk-UA" sz="36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5" name="Picture 15" descr="рисунок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54" y="4357694"/>
            <a:ext cx="1858088" cy="2000264"/>
          </a:xfrm>
          <a:prstGeom prst="rect">
            <a:avLst/>
          </a:prstGeom>
          <a:noFill/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95288" y="1124744"/>
            <a:ext cx="8229600" cy="4824536"/>
          </a:xfrm>
          <a:prstGeom prst="rect">
            <a:avLst/>
          </a:prstGeom>
        </p:spPr>
        <p:txBody>
          <a:bodyPr/>
          <a:lstStyle/>
          <a:p>
            <a:pPr marL="1066800" lvl="1" indent="-609600">
              <a:spcBef>
                <a:spcPct val="20000"/>
              </a:spcBef>
              <a:defRPr/>
            </a:pPr>
            <a:r>
              <a:rPr kumimoji="0" 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Підручник </a:t>
            </a:r>
            <a:r>
              <a:rPr kumimoji="0" 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§ </a:t>
            </a:r>
            <a:r>
              <a:rPr lang="uk-UA" sz="3200" kern="0" dirty="0" smtClean="0">
                <a:latin typeface="+mn-lt"/>
              </a:rPr>
              <a:t>35</a:t>
            </a:r>
            <a:r>
              <a:rPr kumimoji="0" lang="uk-UA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с. </a:t>
            </a:r>
            <a:r>
              <a:rPr lang="uk-UA" sz="3200" kern="0" dirty="0" smtClean="0">
                <a:latin typeface="+mn-lt"/>
              </a:rPr>
              <a:t>201-202</a:t>
            </a:r>
            <a:endParaRPr kumimoji="0" lang="uk-UA" sz="32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267200" lvl="8" indent="-609600">
              <a:spcBef>
                <a:spcPct val="20000"/>
              </a:spcBef>
              <a:defRPr/>
            </a:pPr>
            <a:r>
              <a:rPr lang="uk-UA" sz="3200" kern="0" dirty="0" smtClean="0">
                <a:latin typeface="+mn-lt"/>
              </a:rPr>
              <a:t>        </a:t>
            </a:r>
            <a:r>
              <a:rPr kumimoji="0" lang="uk-UA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lang="uk-UA" sz="3200" kern="0" dirty="0" smtClean="0">
                <a:latin typeface="+mn-lt"/>
              </a:rPr>
              <a:t>   </a:t>
            </a:r>
            <a:r>
              <a:rPr kumimoji="0" lang="uk-UA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читати,</a:t>
            </a:r>
          </a:p>
          <a:p>
            <a:pPr marL="2895600" lvl="5" indent="-609600">
              <a:spcBef>
                <a:spcPct val="20000"/>
              </a:spcBef>
            </a:pPr>
            <a:r>
              <a:rPr kumimoji="0" lang="uk-UA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№1173,1177,1179 </a:t>
            </a:r>
            <a:r>
              <a:rPr kumimoji="0" lang="uk-UA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письмово</a:t>
            </a:r>
            <a:r>
              <a:rPr kumimoji="0" lang="uk-UA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2895600" lvl="5" indent="-609600">
              <a:spcBef>
                <a:spcPct val="20000"/>
              </a:spcBef>
            </a:pPr>
            <a:r>
              <a:rPr lang="uk-UA" sz="3200" kern="0" noProof="0" dirty="0" smtClean="0">
                <a:solidFill>
                  <a:srgbClr val="FF0000"/>
                </a:solidFill>
                <a:latin typeface="+mn-lt"/>
              </a:rPr>
              <a:t>Домашнє завдання</a:t>
            </a:r>
          </a:p>
          <a:p>
            <a:pPr marL="2895600" lvl="5" indent="-609600">
              <a:spcBef>
                <a:spcPct val="20000"/>
              </a:spcBef>
            </a:pPr>
            <a:r>
              <a:rPr lang="uk-UA" sz="3200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Параграф 35 – вивчити</a:t>
            </a:r>
          </a:p>
          <a:p>
            <a:pPr marL="2895600" lvl="5" indent="-609600">
              <a:spcBef>
                <a:spcPct val="20000"/>
              </a:spcBef>
            </a:pPr>
            <a:r>
              <a:rPr kumimoji="0" lang="uk-UA" sz="3200" b="0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№1178,1180,1182</a:t>
            </a:r>
            <a:endParaRPr kumimoji="0" lang="uk-UA" sz="3200" b="0" i="0" u="none" strike="noStrike" kern="0" cap="none" spc="0" normalizeH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352800" lvl="6" indent="-609600">
              <a:spcBef>
                <a:spcPct val="20000"/>
              </a:spcBef>
            </a:pPr>
            <a:endParaRPr kumimoji="0" lang="uk-UA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3200" b="1" i="0" u="none" strike="noStrike" kern="0" cap="none" spc="0" normalizeH="0" baseline="0" noProof="0" dirty="0" smtClean="0">
              <a:ln>
                <a:noFill/>
              </a:ln>
              <a:solidFill>
                <a:srgbClr val="99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3200" b="1" i="0" u="none" strike="noStrike" kern="0" cap="none" spc="0" normalizeH="0" baseline="0" noProof="0" dirty="0" smtClean="0">
              <a:ln>
                <a:noFill/>
              </a:ln>
              <a:solidFill>
                <a:srgbClr val="99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endParaRPr kumimoji="0" lang="uk-UA" sz="3200" b="1" i="0" u="none" strike="noStrike" kern="0" cap="none" spc="0" normalizeH="0" baseline="0" noProof="0" dirty="0" smtClean="0">
              <a:ln>
                <a:noFill/>
              </a:ln>
              <a:solidFill>
                <a:srgbClr val="99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229600" cy="1368053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uk-UA" dirty="0" smtClean="0"/>
              <a:t>У десятковому дробі після коми має стояти </a:t>
            </a:r>
            <a:r>
              <a:rPr lang="uk-UA" b="1" dirty="0" smtClean="0">
                <a:solidFill>
                  <a:srgbClr val="9900FF"/>
                </a:solidFill>
              </a:rPr>
              <a:t>скільки цифр</a:t>
            </a:r>
            <a:r>
              <a:rPr lang="uk-UA" dirty="0" smtClean="0"/>
              <a:t>?</a:t>
            </a:r>
            <a:endParaRPr lang="uk-UA" b="1" dirty="0" smtClean="0">
              <a:solidFill>
                <a:srgbClr val="9900FF"/>
              </a:solidFill>
            </a:endParaRPr>
          </a:p>
          <a:p>
            <a:pPr marL="609600" indent="-609600">
              <a:buFontTx/>
              <a:buNone/>
            </a:pPr>
            <a:r>
              <a:rPr lang="ru-RU" dirty="0" smtClean="0"/>
              <a:t>     </a:t>
            </a:r>
            <a:endParaRPr lang="uk-UA" b="1" dirty="0" smtClean="0">
              <a:solidFill>
                <a:srgbClr val="9900FF"/>
              </a:solidFill>
            </a:endParaRPr>
          </a:p>
          <a:p>
            <a:pPr marL="609600" indent="-609600">
              <a:buFontTx/>
              <a:buNone/>
            </a:pPr>
            <a:endParaRPr lang="ru-RU" dirty="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" name="WordArt 3"/>
          <p:cNvSpPr>
            <a:spLocks noChangeArrowheads="1" noChangeShapeType="1" noTextEdit="1"/>
          </p:cNvSpPr>
          <p:nvPr/>
        </p:nvSpPr>
        <p:spPr bwMode="auto">
          <a:xfrm>
            <a:off x="2928926" y="357166"/>
            <a:ext cx="3429024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Пригадай</a:t>
            </a:r>
            <a:endParaRPr lang="uk-UA" sz="36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91880" y="3068960"/>
            <a:ext cx="51125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dirty="0" smtClean="0"/>
              <a:t>У десятковому дробі після коми має стояти </a:t>
            </a:r>
            <a:r>
              <a:rPr lang="uk-UA" sz="3200" b="1" dirty="0" smtClean="0">
                <a:solidFill>
                  <a:srgbClr val="9900FF"/>
                </a:solidFill>
              </a:rPr>
              <a:t>стільки цифр</a:t>
            </a:r>
            <a:r>
              <a:rPr lang="uk-UA" sz="3200" dirty="0" smtClean="0"/>
              <a:t>, </a:t>
            </a:r>
            <a:r>
              <a:rPr lang="uk-UA" sz="3200" b="1" dirty="0" smtClean="0">
                <a:solidFill>
                  <a:srgbClr val="0000FF"/>
                </a:solidFill>
              </a:rPr>
              <a:t>скільки нулів </a:t>
            </a:r>
            <a:r>
              <a:rPr lang="uk-UA" sz="3200" dirty="0" smtClean="0"/>
              <a:t>у </a:t>
            </a:r>
            <a:r>
              <a:rPr lang="uk-UA" sz="3200" b="1" dirty="0" smtClean="0">
                <a:solidFill>
                  <a:srgbClr val="0000FF"/>
                </a:solidFill>
              </a:rPr>
              <a:t>знаменнику</a:t>
            </a:r>
            <a:r>
              <a:rPr lang="uk-UA" sz="3200" dirty="0" smtClean="0"/>
              <a:t> відповідного звичайного дробу.</a:t>
            </a:r>
            <a:endParaRPr lang="ru-RU" sz="3200" dirty="0"/>
          </a:p>
        </p:txBody>
      </p:sp>
      <p:graphicFrame>
        <p:nvGraphicFramePr>
          <p:cNvPr id="88065" name="Object 1"/>
          <p:cNvGraphicFramePr>
            <a:graphicFrameLocks noChangeAspect="1"/>
          </p:cNvGraphicFramePr>
          <p:nvPr/>
        </p:nvGraphicFramePr>
        <p:xfrm>
          <a:off x="467544" y="3861048"/>
          <a:ext cx="2592387" cy="143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15" name="Формула" r:id="rId3" imgW="787058" imgH="393529" progId="Equation.3">
                  <p:embed/>
                </p:oleObj>
              </mc:Choice>
              <mc:Fallback>
                <p:oleObj name="Формула" r:id="rId3" imgW="787058" imgH="393529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3861048"/>
                        <a:ext cx="2592387" cy="1439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229600" cy="1800101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ru-RU" dirty="0"/>
              <a:t>     </a:t>
            </a:r>
            <a:r>
              <a:rPr lang="uk-UA" dirty="0" smtClean="0"/>
              <a:t>Як записати звичайний дріб у вигляді десяткового, якщо в чисельнику </a:t>
            </a:r>
            <a:r>
              <a:rPr lang="uk-UA" b="1" dirty="0" smtClean="0">
                <a:solidFill>
                  <a:srgbClr val="9900FF"/>
                </a:solidFill>
              </a:rPr>
              <a:t>менше цифр</a:t>
            </a:r>
            <a:r>
              <a:rPr lang="uk-UA" dirty="0" smtClean="0"/>
              <a:t>, ніж нулів у знаменнику?</a:t>
            </a:r>
            <a:endParaRPr lang="uk-UA" b="1" dirty="0" smtClean="0">
              <a:solidFill>
                <a:srgbClr val="9900FF"/>
              </a:solidFill>
            </a:endParaRPr>
          </a:p>
          <a:p>
            <a:pPr marL="609600" indent="-609600" algn="just">
              <a:buFontTx/>
              <a:buNone/>
            </a:pPr>
            <a:endParaRPr lang="uk-UA" b="1" dirty="0" smtClean="0">
              <a:solidFill>
                <a:srgbClr val="9900FF"/>
              </a:solidFill>
            </a:endParaRPr>
          </a:p>
          <a:p>
            <a:pPr marL="609600" indent="-609600" algn="just">
              <a:buFontTx/>
              <a:buNone/>
            </a:pPr>
            <a:endParaRPr lang="ru-RU" dirty="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" name="WordArt 3"/>
          <p:cNvSpPr>
            <a:spLocks noChangeArrowheads="1" noChangeShapeType="1" noTextEdit="1"/>
          </p:cNvSpPr>
          <p:nvPr/>
        </p:nvSpPr>
        <p:spPr bwMode="auto">
          <a:xfrm>
            <a:off x="2928926" y="357166"/>
            <a:ext cx="3429024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Пригадай</a:t>
            </a:r>
            <a:endParaRPr lang="uk-UA" sz="36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79912" y="3140968"/>
            <a:ext cx="496855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 smtClean="0"/>
              <a:t> </a:t>
            </a:r>
            <a:r>
              <a:rPr lang="uk-UA" sz="3200" dirty="0" smtClean="0"/>
              <a:t>Якщо в чисельнику </a:t>
            </a:r>
            <a:r>
              <a:rPr lang="uk-UA" sz="3200" b="1" dirty="0" smtClean="0">
                <a:solidFill>
                  <a:srgbClr val="9900FF"/>
                </a:solidFill>
              </a:rPr>
              <a:t>менше цифр</a:t>
            </a:r>
            <a:r>
              <a:rPr lang="uk-UA" sz="3200" dirty="0" smtClean="0"/>
              <a:t>, ніж нулів у знаменнику, то після коми перед цифрами чисельника треба </a:t>
            </a:r>
            <a:r>
              <a:rPr lang="uk-UA" sz="3200" b="1" dirty="0" smtClean="0">
                <a:solidFill>
                  <a:srgbClr val="0000FF"/>
                </a:solidFill>
              </a:rPr>
              <a:t>дописати</a:t>
            </a:r>
            <a:r>
              <a:rPr lang="uk-UA" sz="3200" dirty="0" smtClean="0"/>
              <a:t> таку </a:t>
            </a:r>
            <a:r>
              <a:rPr lang="uk-UA" sz="3200" b="1" dirty="0" smtClean="0">
                <a:solidFill>
                  <a:srgbClr val="0000FF"/>
                </a:solidFill>
              </a:rPr>
              <a:t>кількість нулів, якої не вистачає.</a:t>
            </a:r>
            <a:endParaRPr lang="ru-RU" sz="3200" dirty="0"/>
          </a:p>
        </p:txBody>
      </p:sp>
      <p:graphicFrame>
        <p:nvGraphicFramePr>
          <p:cNvPr id="7" name="Object 9"/>
          <p:cNvGraphicFramePr>
            <a:graphicFrameLocks noChangeAspect="1"/>
          </p:cNvGraphicFramePr>
          <p:nvPr/>
        </p:nvGraphicFramePr>
        <p:xfrm>
          <a:off x="467544" y="3933056"/>
          <a:ext cx="1709738" cy="129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39" name="Формула" r:id="rId3" imgW="571320" imgH="393480" progId="Equation.3">
                  <p:embed/>
                </p:oleObj>
              </mc:Choice>
              <mc:Fallback>
                <p:oleObj name="Формула" r:id="rId3" imgW="57132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3933056"/>
                        <a:ext cx="1709738" cy="1296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2123307" y="4220394"/>
            <a:ext cx="13684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dirty="0">
                <a:latin typeface="Times New Roman" pitchFamily="18" charset="0"/>
              </a:rPr>
              <a:t>3,</a:t>
            </a:r>
            <a:r>
              <a:rPr lang="ru-RU" sz="4000" dirty="0">
                <a:solidFill>
                  <a:srgbClr val="0000FF"/>
                </a:solidFill>
                <a:latin typeface="Times New Roman" pitchFamily="18" charset="0"/>
              </a:rPr>
              <a:t>00</a:t>
            </a:r>
            <a:r>
              <a:rPr lang="ru-RU" sz="4000" dirty="0">
                <a:latin typeface="Times New Roman" pitchFamily="18" charset="0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196753"/>
            <a:ext cx="8229600" cy="18002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ru-RU" dirty="0"/>
              <a:t>     </a:t>
            </a:r>
            <a:r>
              <a:rPr lang="uk-UA" dirty="0" smtClean="0"/>
              <a:t>Як називається частина десяткового дробу, яка записана </a:t>
            </a:r>
            <a:r>
              <a:rPr lang="uk-UA" b="1" dirty="0" smtClean="0">
                <a:solidFill>
                  <a:srgbClr val="9900FF"/>
                </a:solidFill>
              </a:rPr>
              <a:t>ліворуч </a:t>
            </a:r>
            <a:r>
              <a:rPr lang="uk-UA" dirty="0" smtClean="0"/>
              <a:t>чи</a:t>
            </a:r>
            <a:r>
              <a:rPr lang="uk-UA" dirty="0" smtClean="0">
                <a:solidFill>
                  <a:srgbClr val="9900FF"/>
                </a:solidFill>
              </a:rPr>
              <a:t> </a:t>
            </a:r>
            <a:r>
              <a:rPr lang="uk-UA" b="1" dirty="0" smtClean="0">
                <a:solidFill>
                  <a:srgbClr val="9900FF"/>
                </a:solidFill>
              </a:rPr>
              <a:t>праворуч </a:t>
            </a:r>
            <a:r>
              <a:rPr lang="uk-UA" dirty="0" smtClean="0"/>
              <a:t>від коми?</a:t>
            </a:r>
            <a:endParaRPr lang="uk-UA" b="1" dirty="0" smtClean="0">
              <a:solidFill>
                <a:srgbClr val="9900FF"/>
              </a:solidFill>
            </a:endParaRPr>
          </a:p>
          <a:p>
            <a:pPr marL="609600" indent="-609600">
              <a:buFontTx/>
              <a:buNone/>
            </a:pPr>
            <a:endParaRPr lang="uk-UA" b="1" dirty="0" smtClean="0">
              <a:solidFill>
                <a:srgbClr val="9900FF"/>
              </a:solidFill>
            </a:endParaRPr>
          </a:p>
          <a:p>
            <a:pPr>
              <a:buNone/>
            </a:pPr>
            <a:endParaRPr lang="ru-RU" dirty="0" smtClean="0"/>
          </a:p>
          <a:p>
            <a:endParaRPr lang="ru-RU" b="1" dirty="0" smtClean="0"/>
          </a:p>
          <a:p>
            <a:pPr marL="609600" indent="-609600">
              <a:buFontTx/>
              <a:buNone/>
            </a:pPr>
            <a:endParaRPr lang="uk-UA" b="1" dirty="0" smtClean="0">
              <a:solidFill>
                <a:srgbClr val="9900FF"/>
              </a:solidFill>
            </a:endParaRPr>
          </a:p>
          <a:p>
            <a:pPr marL="609600" indent="-609600">
              <a:buFontTx/>
              <a:buNone/>
            </a:pPr>
            <a:endParaRPr lang="uk-UA" b="1" dirty="0" smtClean="0">
              <a:solidFill>
                <a:srgbClr val="9900FF"/>
              </a:solidFill>
            </a:endParaRPr>
          </a:p>
          <a:p>
            <a:pPr marL="609600" indent="-609600">
              <a:buFontTx/>
              <a:buNone/>
            </a:pPr>
            <a:endParaRPr lang="ru-RU" dirty="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" name="WordArt 3"/>
          <p:cNvSpPr>
            <a:spLocks noChangeArrowheads="1" noChangeShapeType="1" noTextEdit="1"/>
          </p:cNvSpPr>
          <p:nvPr/>
        </p:nvSpPr>
        <p:spPr bwMode="auto">
          <a:xfrm>
            <a:off x="2987824" y="260648"/>
            <a:ext cx="3429024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Пригадай</a:t>
            </a:r>
            <a:endParaRPr lang="uk-UA" sz="36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049926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4049926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258888" y="3127271"/>
            <a:ext cx="63373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6000" b="1" dirty="0">
                <a:solidFill>
                  <a:srgbClr val="0000FF"/>
                </a:solidFill>
              </a:rPr>
              <a:t>8 1 3</a:t>
            </a:r>
            <a:r>
              <a:rPr lang="ru-RU" sz="6000" b="1" dirty="0"/>
              <a:t> , </a:t>
            </a:r>
            <a:r>
              <a:rPr lang="ru-RU" sz="6000" b="1" dirty="0">
                <a:solidFill>
                  <a:schemeClr val="hlink"/>
                </a:solidFill>
              </a:rPr>
              <a:t>5 </a:t>
            </a:r>
            <a:r>
              <a:rPr lang="ru-RU" sz="6000" b="1" dirty="0">
                <a:solidFill>
                  <a:srgbClr val="009999"/>
                </a:solidFill>
              </a:rPr>
              <a:t>2</a:t>
            </a:r>
            <a:r>
              <a:rPr lang="ru-RU" sz="6000" b="1" dirty="0">
                <a:solidFill>
                  <a:schemeClr val="hlink"/>
                </a:solidFill>
              </a:rPr>
              <a:t> 7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033269" y="4340130"/>
            <a:ext cx="764318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uk-UA" sz="3200" b="1" dirty="0" smtClean="0">
                <a:solidFill>
                  <a:srgbClr val="9900FF"/>
                </a:solidFill>
                <a:latin typeface="+mn-lt"/>
              </a:rPr>
              <a:t>зліва</a:t>
            </a:r>
            <a:r>
              <a:rPr lang="uk-UA" sz="3200" b="1" dirty="0" smtClean="0"/>
              <a:t> </a:t>
            </a:r>
            <a:r>
              <a:rPr lang="uk-UA" sz="3200" dirty="0" smtClean="0"/>
              <a:t>від коми</a:t>
            </a:r>
            <a:r>
              <a:rPr lang="uk-UA" sz="3200" b="1" dirty="0" smtClean="0"/>
              <a:t> </a:t>
            </a:r>
            <a:r>
              <a:rPr lang="uk-UA" sz="3200" dirty="0" smtClean="0"/>
              <a:t>– </a:t>
            </a:r>
            <a:r>
              <a:rPr lang="uk-UA" sz="3200" b="1" dirty="0" smtClean="0">
                <a:solidFill>
                  <a:srgbClr val="0000FF"/>
                </a:solidFill>
              </a:rPr>
              <a:t>ціла частина </a:t>
            </a:r>
          </a:p>
          <a:p>
            <a:r>
              <a:rPr lang="uk-UA" sz="3200" dirty="0" smtClean="0"/>
              <a:t>          (вона може дорівнювати нулю),</a:t>
            </a:r>
          </a:p>
          <a:p>
            <a:r>
              <a:rPr lang="uk-UA" sz="3200" b="1" dirty="0" smtClean="0">
                <a:solidFill>
                  <a:srgbClr val="9900FF"/>
                </a:solidFill>
                <a:latin typeface="+mn-lt"/>
              </a:rPr>
              <a:t>справа</a:t>
            </a:r>
            <a:r>
              <a:rPr lang="uk-UA" sz="3200" dirty="0" smtClean="0"/>
              <a:t> від коми – </a:t>
            </a:r>
            <a:r>
              <a:rPr lang="uk-UA" sz="3200" b="1" dirty="0" smtClean="0">
                <a:solidFill>
                  <a:schemeClr val="hlink"/>
                </a:solidFill>
              </a:rPr>
              <a:t>дробова частина</a:t>
            </a:r>
            <a:r>
              <a:rPr lang="uk-UA" sz="3200" dirty="0" smtClean="0"/>
              <a:t> </a:t>
            </a:r>
            <a:endParaRPr lang="uk-UA" sz="3200" dirty="0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 flipH="1">
            <a:off x="2411413" y="3054246"/>
            <a:ext cx="1655762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4716463" y="3054246"/>
            <a:ext cx="1800225" cy="0"/>
          </a:xfrm>
          <a:prstGeom prst="line">
            <a:avLst/>
          </a:prstGeom>
          <a:noFill/>
          <a:ln w="28575">
            <a:solidFill>
              <a:srgbClr val="0099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7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2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2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2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2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2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2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20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2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2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2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444875" y="1268413"/>
            <a:ext cx="5699125" cy="532765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uk-UA" sz="3600" b="1" dirty="0" smtClean="0">
                <a:solidFill>
                  <a:srgbClr val="9900FF"/>
                </a:solidFill>
              </a:rPr>
              <a:t>Зліва</a:t>
            </a:r>
            <a:r>
              <a:rPr lang="uk-UA" sz="3600" b="1" dirty="0" smtClean="0"/>
              <a:t> від коми:</a:t>
            </a:r>
            <a:endParaRPr lang="uk-UA" sz="3600" dirty="0" smtClean="0"/>
          </a:p>
          <a:p>
            <a:pPr>
              <a:lnSpc>
                <a:spcPct val="90000"/>
              </a:lnSpc>
            </a:pPr>
            <a:r>
              <a:rPr lang="uk-UA" sz="2800" dirty="0" smtClean="0"/>
              <a:t>перша цифра – розряд </a:t>
            </a:r>
            <a:r>
              <a:rPr lang="uk-UA" sz="2800" kern="1200" dirty="0">
                <a:solidFill>
                  <a:srgbClr val="00CCFF"/>
                </a:solidFill>
                <a:latin typeface="Arial" charset="0"/>
              </a:rPr>
              <a:t>одиниць</a:t>
            </a:r>
            <a:r>
              <a:rPr lang="uk-UA" sz="2800" dirty="0" smtClean="0"/>
              <a:t>,</a:t>
            </a:r>
          </a:p>
          <a:p>
            <a:pPr>
              <a:lnSpc>
                <a:spcPct val="90000"/>
              </a:lnSpc>
            </a:pPr>
            <a:r>
              <a:rPr lang="uk-UA" sz="2800" dirty="0" smtClean="0"/>
              <a:t>друга – розряд </a:t>
            </a:r>
            <a:r>
              <a:rPr lang="uk-UA" sz="2800" b="1" dirty="0" smtClean="0">
                <a:solidFill>
                  <a:srgbClr val="0066FF"/>
                </a:solidFill>
              </a:rPr>
              <a:t>десятків</a:t>
            </a:r>
            <a:r>
              <a:rPr lang="uk-UA" sz="2800" dirty="0" smtClean="0"/>
              <a:t>,</a:t>
            </a:r>
          </a:p>
          <a:p>
            <a:pPr>
              <a:lnSpc>
                <a:spcPct val="90000"/>
              </a:lnSpc>
            </a:pPr>
            <a:r>
              <a:rPr lang="uk-UA" sz="2800" dirty="0" smtClean="0"/>
              <a:t>третя – розряд </a:t>
            </a:r>
            <a:r>
              <a:rPr lang="uk-UA" sz="2800" b="1" dirty="0" smtClean="0">
                <a:solidFill>
                  <a:srgbClr val="0000FF"/>
                </a:solidFill>
              </a:rPr>
              <a:t>сотень</a:t>
            </a:r>
            <a:r>
              <a:rPr lang="uk-UA" sz="2800" dirty="0" smtClean="0"/>
              <a:t>, і т. д.</a:t>
            </a:r>
            <a:endParaRPr lang="uk-UA" sz="2800" b="1" dirty="0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uk-UA" sz="3600" b="1" dirty="0" smtClean="0">
                <a:solidFill>
                  <a:srgbClr val="9900FF"/>
                </a:solidFill>
              </a:rPr>
              <a:t>Справа</a:t>
            </a:r>
            <a:r>
              <a:rPr lang="uk-UA" sz="3600" b="1" dirty="0" smtClean="0"/>
              <a:t> від коми:</a:t>
            </a:r>
            <a:endParaRPr lang="uk-UA" sz="3600" dirty="0" smtClean="0"/>
          </a:p>
          <a:p>
            <a:pPr>
              <a:lnSpc>
                <a:spcPct val="90000"/>
              </a:lnSpc>
            </a:pPr>
            <a:r>
              <a:rPr lang="uk-UA" sz="2800" dirty="0" smtClean="0"/>
              <a:t>перша цифра – розряд </a:t>
            </a:r>
            <a:r>
              <a:rPr lang="uk-UA" sz="2800" b="1" dirty="0" smtClean="0">
                <a:solidFill>
                  <a:srgbClr val="FF0000"/>
                </a:solidFill>
              </a:rPr>
              <a:t>десятих</a:t>
            </a:r>
            <a:r>
              <a:rPr lang="uk-UA" sz="2800" dirty="0" smtClean="0"/>
              <a:t> </a:t>
            </a:r>
            <a:r>
              <a:rPr lang="uk-UA" sz="2800" dirty="0" err="1" smtClean="0"/>
              <a:t>долей</a:t>
            </a:r>
            <a:r>
              <a:rPr lang="uk-UA" sz="2800" dirty="0" smtClean="0"/>
              <a:t>,</a:t>
            </a:r>
          </a:p>
          <a:p>
            <a:pPr>
              <a:lnSpc>
                <a:spcPct val="90000"/>
              </a:lnSpc>
            </a:pPr>
            <a:r>
              <a:rPr lang="uk-UA" sz="2800" dirty="0" smtClean="0"/>
              <a:t>друга – розряд </a:t>
            </a:r>
            <a:r>
              <a:rPr lang="uk-UA" sz="2800" b="1" dirty="0" smtClean="0">
                <a:solidFill>
                  <a:srgbClr val="660033"/>
                </a:solidFill>
              </a:rPr>
              <a:t>сотих</a:t>
            </a:r>
            <a:r>
              <a:rPr lang="uk-UA" sz="2800" dirty="0" smtClean="0"/>
              <a:t> </a:t>
            </a:r>
            <a:r>
              <a:rPr lang="uk-UA" sz="2800" dirty="0" err="1" smtClean="0"/>
              <a:t>долей</a:t>
            </a:r>
            <a:r>
              <a:rPr lang="uk-UA" sz="2800" dirty="0" smtClean="0"/>
              <a:t>, </a:t>
            </a:r>
          </a:p>
          <a:p>
            <a:pPr>
              <a:lnSpc>
                <a:spcPct val="90000"/>
              </a:lnSpc>
            </a:pPr>
            <a:r>
              <a:rPr lang="uk-UA" sz="2800" dirty="0" smtClean="0"/>
              <a:t>третя – розряд </a:t>
            </a:r>
            <a:r>
              <a:rPr lang="uk-UA" sz="2800" b="1" dirty="0" smtClean="0">
                <a:solidFill>
                  <a:srgbClr val="FF0066"/>
                </a:solidFill>
              </a:rPr>
              <a:t>тисячних</a:t>
            </a:r>
            <a:r>
              <a:rPr lang="uk-UA" sz="2800" dirty="0" smtClean="0"/>
              <a:t> </a:t>
            </a:r>
            <a:r>
              <a:rPr lang="uk-UA" sz="2800" dirty="0" err="1" smtClean="0"/>
              <a:t>долей</a:t>
            </a:r>
            <a:r>
              <a:rPr lang="uk-UA" sz="2800" dirty="0" smtClean="0"/>
              <a:t>, і т. д. </a:t>
            </a:r>
            <a:endParaRPr lang="uk-UA" sz="2800" dirty="0"/>
          </a:p>
        </p:txBody>
      </p:sp>
      <p:sp>
        <p:nvSpPr>
          <p:cNvPr id="257027" name="WordArt 3"/>
          <p:cNvSpPr>
            <a:spLocks noChangeArrowheads="1" noChangeShapeType="1" noTextEdit="1"/>
          </p:cNvSpPr>
          <p:nvPr/>
        </p:nvSpPr>
        <p:spPr bwMode="auto">
          <a:xfrm>
            <a:off x="467544" y="260350"/>
            <a:ext cx="7992888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00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Розряди десяткових дробів</a:t>
            </a:r>
            <a:endParaRPr lang="uk-UA" sz="3600" kern="10" dirty="0">
              <a:ln w="9525">
                <a:noFill/>
                <a:round/>
                <a:headEnd/>
                <a:tailEnd/>
              </a:ln>
              <a:solidFill>
                <a:srgbClr val="00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57028" name="Text Box 4"/>
          <p:cNvSpPr txBox="1">
            <a:spLocks noChangeArrowheads="1"/>
          </p:cNvSpPr>
          <p:nvPr/>
        </p:nvSpPr>
        <p:spPr bwMode="auto">
          <a:xfrm>
            <a:off x="250825" y="1196975"/>
            <a:ext cx="2568332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1800" dirty="0" smtClean="0"/>
              <a:t> </a:t>
            </a:r>
            <a:r>
              <a:rPr lang="uk-UA" sz="4000" b="1" dirty="0" smtClean="0">
                <a:solidFill>
                  <a:srgbClr val="0000FF"/>
                </a:solidFill>
              </a:rPr>
              <a:t>8</a:t>
            </a:r>
            <a:r>
              <a:rPr lang="uk-UA" sz="4000" b="1" dirty="0" smtClean="0">
                <a:solidFill>
                  <a:srgbClr val="0066FF"/>
                </a:solidFill>
              </a:rPr>
              <a:t>1</a:t>
            </a:r>
            <a:r>
              <a:rPr lang="uk-UA" sz="4000" b="1" dirty="0" smtClean="0">
                <a:solidFill>
                  <a:srgbClr val="00CCFF"/>
                </a:solidFill>
              </a:rPr>
              <a:t>3</a:t>
            </a:r>
            <a:r>
              <a:rPr lang="uk-UA" sz="4000" b="1" dirty="0" smtClean="0"/>
              <a:t>,</a:t>
            </a:r>
            <a:r>
              <a:rPr lang="uk-UA" sz="4000" b="1" dirty="0" smtClean="0">
                <a:solidFill>
                  <a:srgbClr val="FF0000"/>
                </a:solidFill>
              </a:rPr>
              <a:t>5</a:t>
            </a:r>
            <a:r>
              <a:rPr lang="uk-UA" sz="4000" b="1" dirty="0" smtClean="0">
                <a:solidFill>
                  <a:srgbClr val="660033"/>
                </a:solidFill>
              </a:rPr>
              <a:t>2</a:t>
            </a:r>
            <a:r>
              <a:rPr lang="uk-UA" sz="4000" b="1" dirty="0" smtClean="0">
                <a:solidFill>
                  <a:srgbClr val="FF0066"/>
                </a:solidFill>
              </a:rPr>
              <a:t>7</a:t>
            </a:r>
          </a:p>
          <a:p>
            <a:endParaRPr lang="uk-UA" sz="4000" dirty="0" smtClean="0"/>
          </a:p>
          <a:p>
            <a:r>
              <a:rPr lang="uk-UA" sz="3600" dirty="0" smtClean="0">
                <a:solidFill>
                  <a:srgbClr val="00CCFF"/>
                </a:solidFill>
              </a:rPr>
              <a:t>3</a:t>
            </a:r>
            <a:r>
              <a:rPr lang="uk-UA" sz="3600" dirty="0" smtClean="0"/>
              <a:t> одиниці</a:t>
            </a:r>
          </a:p>
          <a:p>
            <a:r>
              <a:rPr lang="uk-UA" sz="3600" dirty="0" smtClean="0">
                <a:solidFill>
                  <a:srgbClr val="0066FF"/>
                </a:solidFill>
              </a:rPr>
              <a:t>1</a:t>
            </a:r>
            <a:r>
              <a:rPr lang="uk-UA" sz="3600" dirty="0" smtClean="0"/>
              <a:t> десяток</a:t>
            </a:r>
          </a:p>
          <a:p>
            <a:r>
              <a:rPr lang="uk-UA" sz="3600" dirty="0" smtClean="0">
                <a:solidFill>
                  <a:srgbClr val="0000FF"/>
                </a:solidFill>
              </a:rPr>
              <a:t>8</a:t>
            </a:r>
            <a:r>
              <a:rPr lang="uk-UA" sz="3600" dirty="0" smtClean="0"/>
              <a:t> сотень</a:t>
            </a:r>
          </a:p>
          <a:p>
            <a:endParaRPr lang="uk-UA" sz="3600" dirty="0" smtClean="0"/>
          </a:p>
          <a:p>
            <a:r>
              <a:rPr lang="uk-UA" sz="3600" dirty="0" smtClean="0">
                <a:solidFill>
                  <a:srgbClr val="FF0000"/>
                </a:solidFill>
              </a:rPr>
              <a:t>5</a:t>
            </a:r>
            <a:r>
              <a:rPr lang="uk-UA" sz="3600" dirty="0" smtClean="0">
                <a:solidFill>
                  <a:srgbClr val="008080"/>
                </a:solidFill>
              </a:rPr>
              <a:t> </a:t>
            </a:r>
            <a:r>
              <a:rPr lang="uk-UA" sz="3600" dirty="0" smtClean="0"/>
              <a:t>десятих</a:t>
            </a:r>
          </a:p>
          <a:p>
            <a:r>
              <a:rPr lang="uk-UA" sz="3600" dirty="0" smtClean="0">
                <a:solidFill>
                  <a:srgbClr val="660033"/>
                </a:solidFill>
                <a:latin typeface="+mn-lt"/>
              </a:rPr>
              <a:t>2</a:t>
            </a:r>
            <a:r>
              <a:rPr lang="uk-UA" sz="3600" dirty="0" smtClean="0"/>
              <a:t> сотих</a:t>
            </a:r>
          </a:p>
          <a:p>
            <a:r>
              <a:rPr lang="uk-UA" sz="3600" dirty="0" smtClean="0">
                <a:solidFill>
                  <a:srgbClr val="FF0066"/>
                </a:solidFill>
              </a:rPr>
              <a:t>7</a:t>
            </a:r>
            <a:r>
              <a:rPr lang="uk-UA" sz="3600" dirty="0" smtClean="0"/>
              <a:t> тисячних</a:t>
            </a:r>
            <a:r>
              <a:rPr lang="uk-UA" sz="1800" dirty="0" smtClean="0"/>
              <a:t> </a:t>
            </a:r>
            <a:endParaRPr lang="uk-UA" sz="1800" dirty="0"/>
          </a:p>
        </p:txBody>
      </p:sp>
      <p:sp>
        <p:nvSpPr>
          <p:cNvPr id="257029" name="Line 5"/>
          <p:cNvSpPr>
            <a:spLocks noChangeShapeType="1"/>
          </p:cNvSpPr>
          <p:nvPr/>
        </p:nvSpPr>
        <p:spPr bwMode="auto">
          <a:xfrm flipH="1">
            <a:off x="395288" y="1196975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7030" name="Line 6"/>
          <p:cNvSpPr>
            <a:spLocks noChangeShapeType="1"/>
          </p:cNvSpPr>
          <p:nvPr/>
        </p:nvSpPr>
        <p:spPr bwMode="auto">
          <a:xfrm>
            <a:off x="1403350" y="1196975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57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57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5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5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0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0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95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5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9" grpId="0" animBg="1"/>
      <p:bldP spid="2570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323528" y="357166"/>
            <a:ext cx="5256584" cy="3791914"/>
          </a:xfrm>
          <a:prstGeom prst="cloudCallout">
            <a:avLst>
              <a:gd name="adj1" fmla="val 59883"/>
              <a:gd name="adj2" fmla="val 41738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12292" name="TextBox 6"/>
          <p:cNvSpPr txBox="1">
            <a:spLocks noChangeArrowheads="1"/>
          </p:cNvSpPr>
          <p:nvPr/>
        </p:nvSpPr>
        <p:spPr bwMode="auto">
          <a:xfrm>
            <a:off x="611560" y="692696"/>
            <a:ext cx="460851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0033CC"/>
                </a:solidFill>
              </a:rPr>
              <a:t>Для порівняння десяткових дробів користуються спеціальними правилами. Розглянемо їх.</a:t>
            </a:r>
            <a:endParaRPr lang="uk-UA" sz="3200" b="1" dirty="0">
              <a:solidFill>
                <a:srgbClr val="0033CC"/>
              </a:solidFill>
            </a:endParaRPr>
          </a:p>
        </p:txBody>
      </p:sp>
      <p:pic>
        <p:nvPicPr>
          <p:cNvPr id="5" name="Picture 30" descr="рисунок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72198" y="3068961"/>
            <a:ext cx="2714644" cy="299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1196752"/>
            <a:ext cx="8713788" cy="2016125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uk-UA" dirty="0" smtClean="0"/>
              <a:t>   </a:t>
            </a:r>
            <a:r>
              <a:rPr lang="uk-UA" sz="3600" dirty="0" smtClean="0"/>
              <a:t>Якщо до десяткового дробу приписати праворуч будь-яку кількість нулів, то одержимо дріб, який дорівнює даному.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258888" y="3933825"/>
            <a:ext cx="18986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/>
              <a:t>2,5 =</a:t>
            </a:r>
            <a:endParaRPr lang="ru-RU" sz="6000">
              <a:solidFill>
                <a:schemeClr val="hlink"/>
              </a:solidFill>
            </a:endParaRPr>
          </a:p>
          <a:p>
            <a:r>
              <a:rPr lang="ru-RU" sz="6000"/>
              <a:t>5 =</a:t>
            </a:r>
            <a:endParaRPr lang="ru-RU">
              <a:solidFill>
                <a:srgbClr val="0000FF"/>
              </a:solidFill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132138" y="3933825"/>
            <a:ext cx="48641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/>
              <a:t>2,5</a:t>
            </a:r>
            <a:r>
              <a:rPr lang="ru-RU" sz="6000">
                <a:solidFill>
                  <a:schemeClr val="hlink"/>
                </a:solidFill>
              </a:rPr>
              <a:t>0</a:t>
            </a:r>
            <a:r>
              <a:rPr lang="ru-RU" sz="6000"/>
              <a:t> = 2,5</a:t>
            </a:r>
            <a:r>
              <a:rPr lang="ru-RU" sz="6000">
                <a:solidFill>
                  <a:schemeClr val="hlink"/>
                </a:solidFill>
              </a:rPr>
              <a:t>000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555875" y="4797425"/>
            <a:ext cx="52879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/>
              <a:t>5,</a:t>
            </a:r>
            <a:r>
              <a:rPr lang="ru-RU" sz="6000">
                <a:solidFill>
                  <a:schemeClr val="hlink"/>
                </a:solidFill>
              </a:rPr>
              <a:t>0</a:t>
            </a:r>
            <a:r>
              <a:rPr lang="ru-RU" sz="6000"/>
              <a:t> = 5,</a:t>
            </a:r>
            <a:r>
              <a:rPr lang="ru-RU" sz="6000">
                <a:solidFill>
                  <a:schemeClr val="hlink"/>
                </a:solidFill>
              </a:rPr>
              <a:t>000000</a:t>
            </a:r>
          </a:p>
        </p:txBody>
      </p:sp>
      <p:sp>
        <p:nvSpPr>
          <p:cNvPr id="7" name="WordArt 3"/>
          <p:cNvSpPr>
            <a:spLocks noChangeArrowheads="1" noChangeShapeType="1" noTextEdit="1"/>
          </p:cNvSpPr>
          <p:nvPr/>
        </p:nvSpPr>
        <p:spPr bwMode="auto">
          <a:xfrm>
            <a:off x="323850" y="260350"/>
            <a:ext cx="8351838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00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Властивості десяткових дробів</a:t>
            </a:r>
            <a:endParaRPr lang="uk-UA" sz="3600" kern="10" dirty="0">
              <a:ln w="9525">
                <a:noFill/>
                <a:round/>
                <a:headEnd/>
                <a:tailEnd/>
              </a:ln>
              <a:solidFill>
                <a:srgbClr val="00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88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88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500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500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500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88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88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500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500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500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/>
      <p:bldP spid="5125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1418</TotalTime>
  <Words>1142</Words>
  <Application>Microsoft Office PowerPoint</Application>
  <PresentationFormat>Екран (4:3)</PresentationFormat>
  <Paragraphs>217</Paragraphs>
  <Slides>35</Slides>
  <Notes>1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2</vt:i4>
      </vt:variant>
      <vt:variant>
        <vt:lpstr>Заголовки слайдів</vt:lpstr>
      </vt:variant>
      <vt:variant>
        <vt:i4>35</vt:i4>
      </vt:variant>
    </vt:vector>
  </HeadingPairs>
  <TitlesOfParts>
    <vt:vector size="42" baseType="lpstr">
      <vt:lpstr>Arial</vt:lpstr>
      <vt:lpstr>Calibri</vt:lpstr>
      <vt:lpstr>Symbol</vt:lpstr>
      <vt:lpstr>Times New Roman</vt:lpstr>
      <vt:lpstr>Оформление по умолчанию</vt:lpstr>
      <vt:lpstr>Equation</vt:lpstr>
      <vt:lpstr>Формула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Varetskij</dc:creator>
  <cp:lastModifiedBy>RePack by Diakov</cp:lastModifiedBy>
  <cp:revision>33</cp:revision>
  <dcterms:created xsi:type="dcterms:W3CDTF">2012-02-14T17:42:02Z</dcterms:created>
  <dcterms:modified xsi:type="dcterms:W3CDTF">2022-02-09T13:41:03Z</dcterms:modified>
</cp:coreProperties>
</file>