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0" r:id="rId2"/>
    <p:sldId id="281" r:id="rId3"/>
    <p:sldId id="265" r:id="rId4"/>
    <p:sldId id="267" r:id="rId5"/>
    <p:sldId id="266" r:id="rId6"/>
    <p:sldId id="268" r:id="rId7"/>
    <p:sldId id="269" r:id="rId8"/>
    <p:sldId id="270" r:id="rId9"/>
    <p:sldId id="271" r:id="rId10"/>
    <p:sldId id="272" r:id="rId11"/>
    <p:sldId id="278" r:id="rId12"/>
    <p:sldId id="27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126AE-F471-4A76-BBF2-219EC00E922D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8E678-BAC3-4F6A-A367-1AE740056997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158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DEA1-1581-4691-A2DA-FF613009B0A7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E78E-3A5F-4313-8F12-3966A8D334C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DEA1-1581-4691-A2DA-FF613009B0A7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E78E-3A5F-4313-8F12-3966A8D334C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DEA1-1581-4691-A2DA-FF613009B0A7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E78E-3A5F-4313-8F12-3966A8D334C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DEA1-1581-4691-A2DA-FF613009B0A7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E78E-3A5F-4313-8F12-3966A8D334C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DEA1-1581-4691-A2DA-FF613009B0A7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E78E-3A5F-4313-8F12-3966A8D334C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DEA1-1581-4691-A2DA-FF613009B0A7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E78E-3A5F-4313-8F12-3966A8D334C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DEA1-1581-4691-A2DA-FF613009B0A7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E78E-3A5F-4313-8F12-3966A8D334C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DEA1-1581-4691-A2DA-FF613009B0A7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E78E-3A5F-4313-8F12-3966A8D334C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DEA1-1581-4691-A2DA-FF613009B0A7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E78E-3A5F-4313-8F12-3966A8D334C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DEA1-1581-4691-A2DA-FF613009B0A7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E78E-3A5F-4313-8F12-3966A8D334C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DEA1-1581-4691-A2DA-FF613009B0A7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E78E-3A5F-4313-8F12-3966A8D334C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8DEA1-1581-4691-A2DA-FF613009B0A7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FE78E-3A5F-4313-8F12-3966A8D334C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3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33.png"/><Relationship Id="rId5" Type="http://schemas.openxmlformats.org/officeDocument/2006/relationships/image" Target="../media/image27.gif"/><Relationship Id="rId4" Type="http://schemas.openxmlformats.org/officeDocument/2006/relationships/hyperlink" Target="http://smiles.33b.ru/smile.104595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gif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gif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5.jpe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28.png"/><Relationship Id="rId5" Type="http://schemas.openxmlformats.org/officeDocument/2006/relationships/image" Target="../media/image27.gif"/><Relationship Id="rId4" Type="http://schemas.openxmlformats.org/officeDocument/2006/relationships/hyperlink" Target="http://smiles.33b.ru/smile.104595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31.png"/><Relationship Id="rId5" Type="http://schemas.openxmlformats.org/officeDocument/2006/relationships/image" Target="../media/image27.gif"/><Relationship Id="rId4" Type="http://schemas.openxmlformats.org/officeDocument/2006/relationships/hyperlink" Target="http://smiles.33b.ru/smile.104595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Математика 5 клас 10.02.2022р.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800" dirty="0" err="1" smtClean="0">
                <a:solidFill>
                  <a:srgbClr val="7030A0"/>
                </a:solidFill>
              </a:rPr>
              <a:t>Розв</a:t>
            </a:r>
            <a:r>
              <a:rPr lang="en-US" sz="4800" dirty="0" smtClean="0">
                <a:solidFill>
                  <a:srgbClr val="7030A0"/>
                </a:solidFill>
              </a:rPr>
              <a:t>’</a:t>
            </a:r>
            <a:r>
              <a:rPr lang="uk-UA" sz="4800" dirty="0" err="1" smtClean="0">
                <a:solidFill>
                  <a:srgbClr val="7030A0"/>
                </a:solidFill>
              </a:rPr>
              <a:t>язування</a:t>
            </a:r>
            <a:r>
              <a:rPr lang="uk-UA" sz="4800" dirty="0" smtClean="0">
                <a:solidFill>
                  <a:srgbClr val="7030A0"/>
                </a:solidFill>
              </a:rPr>
              <a:t> вправ на читання і запис десяткових </a:t>
            </a:r>
            <a:r>
              <a:rPr lang="uk-UA" sz="4800" dirty="0" err="1" smtClean="0">
                <a:solidFill>
                  <a:srgbClr val="7030A0"/>
                </a:solidFill>
              </a:rPr>
              <a:t>дробів</a:t>
            </a:r>
            <a:endParaRPr lang="uk-UA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71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700808"/>
            <a:ext cx="2051720" cy="4752528"/>
          </a:xfrm>
          <a:prstGeom prst="rect">
            <a:avLst/>
          </a:prstGeom>
          <a:noFill/>
        </p:spPr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7" descr="78ce56ae5fa75ac85e3ab5e321d88a9d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229200"/>
            <a:ext cx="5868144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1333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457200" y="1743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79512" y="4365104"/>
            <a:ext cx="288032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3) 4м 2 см 5 мм; </a:t>
            </a:r>
            <a:endParaRPr lang="ru-RU" sz="2800" b="1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" name="TextBox 64"/>
          <p:cNvSpPr txBox="1"/>
          <p:nvPr/>
        </p:nvSpPr>
        <p:spPr>
          <a:xfrm>
            <a:off x="2339752" y="2060848"/>
            <a:ext cx="4248472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Відповідь: 2) 102,4; </a:t>
            </a:r>
            <a:endParaRPr lang="ru-RU" sz="3200" b="1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1196752"/>
            <a:ext cx="889248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1151(2) Виділи цілу й дробову частину та запиши десятковим дробом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0" y="3501008"/>
            <a:ext cx="702027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1160(3) Вирази у метрах і запиши десятковим дробом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132856"/>
            <a:ext cx="2195736" cy="691133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852936"/>
            <a:ext cx="2195736" cy="691133"/>
          </a:xfrm>
          <a:prstGeom prst="rect">
            <a:avLst/>
          </a:prstGeom>
          <a:noFill/>
        </p:spPr>
      </p:pic>
      <p:sp>
        <p:nvSpPr>
          <p:cNvPr id="64" name="TextBox 63"/>
          <p:cNvSpPr txBox="1"/>
          <p:nvPr/>
        </p:nvSpPr>
        <p:spPr>
          <a:xfrm>
            <a:off x="2492152" y="2780928"/>
            <a:ext cx="4248472" cy="58477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Відповідь: 6) 4,0027; </a:t>
            </a:r>
            <a:endParaRPr lang="ru-RU" sz="32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3275856" y="4437112"/>
            <a:ext cx="374441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 smtClean="0"/>
              <a:t> Відповідь:3) 4,025 м. 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2" grpId="0" animBg="1"/>
      <p:bldP spid="65" grpId="0" animBg="1"/>
      <p:bldP spid="66" grpId="0" animBg="1"/>
      <p:bldP spid="67" grpId="0" animBg="1"/>
      <p:bldP spid="64" grpId="0" animBg="1"/>
      <p:bldP spid="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1475656" y="476672"/>
            <a:ext cx="4680520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Повторити параграф 34</a:t>
            </a:r>
          </a:p>
          <a:p>
            <a:r>
              <a:rPr lang="uk-UA" dirty="0" smtClean="0"/>
              <a:t>Виконати № 1140,1152,1154</a:t>
            </a:r>
          </a:p>
          <a:p>
            <a:r>
              <a:rPr lang="uk-UA" dirty="0" smtClean="0"/>
              <a:t>Додатково №1159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2714625" y="2357438"/>
            <a:ext cx="3143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100000"/>
              </a:lnSpc>
              <a:defRPr/>
            </a:pPr>
            <a:endParaRPr lang="ru-RU" sz="4800" b="1" kern="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611560" y="188640"/>
            <a:ext cx="6120681" cy="16927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uk-UA" sz="5400" b="1" i="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Підсумок уроку.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sz="3200" i="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sz="18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0" y="1785938"/>
            <a:ext cx="7215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1. Під час проведення уроку мені 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357938" y="1916832"/>
            <a:ext cx="2928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сподобалось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0" name="TextBox 7"/>
          <p:cNvSpPr txBox="1">
            <a:spLocks noChangeArrowheads="1"/>
          </p:cNvSpPr>
          <p:nvPr/>
        </p:nvSpPr>
        <p:spPr bwMode="auto">
          <a:xfrm>
            <a:off x="0" y="2571750"/>
            <a:ext cx="4071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2. Свої знання я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29000" y="2636912"/>
            <a:ext cx="342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поповнив …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TextBox 9"/>
          <p:cNvSpPr txBox="1">
            <a:spLocks noChangeArrowheads="1"/>
          </p:cNvSpPr>
          <p:nvPr/>
        </p:nvSpPr>
        <p:spPr bwMode="auto">
          <a:xfrm>
            <a:off x="0" y="3357563"/>
            <a:ext cx="2571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3. Я добре 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357438" y="3501008"/>
            <a:ext cx="3000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виконав …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0" y="4143375"/>
            <a:ext cx="8501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4. Я вважаю, що поставлену мету ми…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5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4797425"/>
            <a:ext cx="17462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79" descr="сова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6876256" y="1"/>
            <a:ext cx="2267744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020272" y="4149080"/>
            <a:ext cx="19442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виконали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48" grpId="0"/>
      <p:bldP spid="6" grpId="0"/>
      <p:bldP spid="31750" grpId="0"/>
      <p:bldP spid="9" grpId="0"/>
      <p:bldP spid="31752" grpId="0"/>
      <p:bldP spid="11" grpId="0"/>
      <p:bldP spid="12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Уважно перегляньте презентацію , щоб ще паз повторити вчорашній матеріал</a:t>
            </a:r>
          </a:p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язуйте</a:t>
            </a:r>
            <a:r>
              <a:rPr lang="uk-UA" dirty="0" smtClean="0"/>
              <a:t> ще по кілька прикладів із запропонованих номерів підручника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367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3"/>
          <p:cNvSpPr>
            <a:spLocks noChangeArrowheads="1" noChangeShapeType="1" noTextEdit="1"/>
          </p:cNvSpPr>
          <p:nvPr/>
        </p:nvSpPr>
        <p:spPr bwMode="auto">
          <a:xfrm>
            <a:off x="1403648" y="77947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ru-RU" sz="4400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</a:t>
            </a:r>
            <a:r>
              <a:rPr lang="ru-RU" sz="4400" b="1" i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ригадай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1484784"/>
            <a:ext cx="6984776" cy="864096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492896"/>
            <a:ext cx="6912768" cy="936104"/>
          </a:xfrm>
          <a:prstGeom prst="rect">
            <a:avLst/>
          </a:prstGeom>
          <a:noFill/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573016"/>
            <a:ext cx="6552728" cy="936104"/>
          </a:xfrm>
          <a:prstGeom prst="rect">
            <a:avLst/>
          </a:prstGeom>
          <a:noFill/>
        </p:spPr>
      </p:pic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581128"/>
            <a:ext cx="6624736" cy="1296144"/>
          </a:xfrm>
          <a:prstGeom prst="rect">
            <a:avLst/>
          </a:prstGeom>
          <a:noFill/>
        </p:spPr>
      </p:pic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0" y="1009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6660232" cy="222091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3600" b="1" dirty="0" smtClean="0">
                <a:solidFill>
                  <a:schemeClr val="tx1"/>
                </a:solidFill>
              </a:rPr>
              <a:t> </a:t>
            </a:r>
            <a:r>
              <a:rPr lang="uk-UA" sz="3200" b="1" dirty="0" smtClean="0">
                <a:solidFill>
                  <a:schemeClr val="tx1"/>
                </a:solidFill>
              </a:rPr>
              <a:t>Записані в такій формі дроби, в яких знаменники є степенями десяти, </a:t>
            </a:r>
            <a:br>
              <a:rPr lang="uk-UA" sz="3200" b="1" dirty="0" smtClean="0">
                <a:solidFill>
                  <a:schemeClr val="tx1"/>
                </a:solidFill>
              </a:rPr>
            </a:br>
            <a:r>
              <a:rPr lang="uk-UA" sz="3200" b="1" dirty="0" smtClean="0">
                <a:solidFill>
                  <a:schemeClr val="tx1"/>
                </a:solidFill>
              </a:rPr>
              <a:t>тобто числами </a:t>
            </a:r>
            <a:r>
              <a:rPr lang="uk-UA" sz="3200" b="1" i="1" dirty="0" smtClean="0">
                <a:solidFill>
                  <a:schemeClr val="tx1"/>
                </a:solidFill>
              </a:rPr>
              <a:t>10, 100 1000 </a:t>
            </a:r>
            <a:r>
              <a:rPr lang="uk-UA" sz="3200" b="1" dirty="0" smtClean="0">
                <a:solidFill>
                  <a:schemeClr val="tx1"/>
                </a:solidFill>
              </a:rPr>
              <a:t>і т.д., називають </a:t>
            </a:r>
            <a:br>
              <a:rPr lang="uk-UA" sz="3200" b="1" dirty="0" smtClean="0">
                <a:solidFill>
                  <a:schemeClr val="tx1"/>
                </a:solidFill>
              </a:rPr>
            </a:br>
            <a:r>
              <a:rPr lang="uk-UA" sz="3200" b="1" dirty="0" smtClean="0">
                <a:solidFill>
                  <a:schemeClr val="tx1"/>
                </a:solidFill>
              </a:rPr>
              <a:t>         </a:t>
            </a:r>
            <a:r>
              <a:rPr lang="uk-UA" sz="3200" b="1" i="1" dirty="0" smtClean="0">
                <a:solidFill>
                  <a:srgbClr val="FF3300"/>
                </a:solidFill>
              </a:rPr>
              <a:t>десятковими дробами</a:t>
            </a:r>
            <a:r>
              <a:rPr lang="uk-UA" sz="3200" b="1" i="1" dirty="0" smtClean="0">
                <a:solidFill>
                  <a:schemeClr val="tx1"/>
                </a:solidFill>
              </a:rPr>
              <a:t>.</a:t>
            </a:r>
            <a:r>
              <a:rPr lang="uk-UA" sz="3600" b="1" dirty="0" smtClean="0">
                <a:solidFill>
                  <a:schemeClr val="tx1"/>
                </a:solidFill>
              </a:rPr>
              <a:t> </a:t>
            </a:r>
            <a:endParaRPr lang="ru-RU" sz="3600" b="1" dirty="0" smtClean="0">
              <a:solidFill>
                <a:schemeClr val="tx1"/>
              </a:solidFill>
            </a:endParaRPr>
          </a:p>
        </p:txBody>
      </p:sp>
      <p:pic>
        <p:nvPicPr>
          <p:cNvPr id="3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0"/>
            <a:ext cx="2339752" cy="2996952"/>
          </a:xfrm>
          <a:prstGeom prst="rect">
            <a:avLst/>
          </a:prstGeom>
          <a:noFill/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2420888"/>
            <a:ext cx="576064" cy="936104"/>
          </a:xfrm>
          <a:prstGeom prst="rect">
            <a:avLst/>
          </a:prstGeom>
          <a:noFill/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2708920"/>
            <a:ext cx="792088" cy="443662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2492896"/>
            <a:ext cx="790575" cy="892299"/>
          </a:xfrm>
          <a:prstGeom prst="rect">
            <a:avLst/>
          </a:prstGeom>
          <a:noFill/>
        </p:spPr>
      </p:pic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2708920"/>
            <a:ext cx="792088" cy="52501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2492896"/>
            <a:ext cx="1168524" cy="864096"/>
          </a:xfrm>
          <a:prstGeom prst="rect">
            <a:avLst/>
          </a:prstGeom>
          <a:noFill/>
        </p:spPr>
      </p:pic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2636912"/>
            <a:ext cx="1008112" cy="720080"/>
          </a:xfrm>
          <a:prstGeom prst="rect">
            <a:avLst/>
          </a:prstGeom>
          <a:noFill/>
        </p:spPr>
      </p:pic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81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789040"/>
            <a:ext cx="1066031" cy="90715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83" name="Picture 1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861048"/>
            <a:ext cx="792088" cy="7920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86" name="Picture 18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3861048"/>
            <a:ext cx="1224136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</p:pic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88" name="Picture 2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4005064"/>
            <a:ext cx="936104" cy="576064"/>
          </a:xfrm>
          <a:prstGeom prst="rect">
            <a:avLst/>
          </a:prstGeom>
          <a:noFill/>
        </p:spPr>
      </p:pic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90" name="Picture 2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3861048"/>
            <a:ext cx="1440160" cy="1008112"/>
          </a:xfrm>
          <a:prstGeom prst="rect">
            <a:avLst/>
          </a:prstGeom>
          <a:noFill/>
        </p:spPr>
      </p:pic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92" name="Picture 24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4005064"/>
            <a:ext cx="1080120" cy="720080"/>
          </a:xfrm>
          <a:prstGeom prst="rect">
            <a:avLst/>
          </a:prstGeom>
          <a:noFill/>
        </p:spPr>
      </p:pic>
      <p:pic>
        <p:nvPicPr>
          <p:cNvPr id="30" name="Picture 7" descr="book20"/>
          <p:cNvPicPr>
            <a:picLocks noChangeAspect="1" noChangeArrowheads="1" noCrop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691680" y="5013176"/>
            <a:ext cx="356388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  0.125 0.16651  C 0.125 0.25843  0.069 0.33302  0 0.33302  C -0.069 0.33302  -0.125 0.25843  -0.125 0.16651  C -0.125 0.0746  -0.069 0  0 0  Z" pathEditMode="relative" ptsTypes="">
                                      <p:cBhvr>
                                        <p:cTn id="66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4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Запам’ятай: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" name="Picture 5" descr="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844824"/>
            <a:ext cx="3203848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1196752"/>
            <a:ext cx="6408712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tx1"/>
                </a:solidFill>
              </a:rPr>
              <a:t>Щоб записати звичайний дріб,знаменник дробової частини якого – розрядна одиниця 10.100,1000 . … </a:t>
            </a:r>
          </a:p>
          <a:p>
            <a:r>
              <a:rPr lang="uk-UA" sz="2000" b="1" i="1" dirty="0" smtClean="0">
                <a:solidFill>
                  <a:schemeClr val="tx1"/>
                </a:solidFill>
              </a:rPr>
              <a:t>у вигляді десяткового дробу.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492896"/>
            <a:ext cx="608416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000" b="1" i="1" dirty="0" smtClean="0"/>
              <a:t>1) Записують цілу частину числа ( вона може дорівнювати нулю ) і ставлять кому;</a:t>
            </a:r>
            <a:endParaRPr lang="ru-RU" sz="20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717032"/>
            <a:ext cx="5508104" cy="22467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tx1"/>
                </a:solidFill>
              </a:rPr>
              <a:t>2 ) праворуч від коми записується чисельник дробової части ,але він містити скільки знаків,скільки нулів у </a:t>
            </a:r>
            <a:r>
              <a:rPr lang="uk-UA" sz="2000" b="1" i="1" err="1" smtClean="0">
                <a:solidFill>
                  <a:schemeClr val="tx1"/>
                </a:solidFill>
              </a:rPr>
              <a:t>знаменнику</a:t>
            </a:r>
            <a:r>
              <a:rPr lang="uk-UA" sz="2000" b="1" i="1" smtClean="0">
                <a:solidFill>
                  <a:schemeClr val="tx1"/>
                </a:solidFill>
              </a:rPr>
              <a:t>. Якщо </a:t>
            </a:r>
            <a:r>
              <a:rPr lang="uk-UA" sz="2000" b="1" i="1" dirty="0" smtClean="0">
                <a:solidFill>
                  <a:schemeClr val="tx1"/>
                </a:solidFill>
              </a:rPr>
              <a:t>в чисельнику менше знаків, ніж нулів у знаменнику,то після коми перед цифрами чисельника треба дописувати таку кількість нулів,якої не вистачає.</a:t>
            </a:r>
            <a:endParaRPr lang="ru-RU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Зразок: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2276872"/>
            <a:ext cx="1048891" cy="792088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51520" y="3717032"/>
            <a:ext cx="4176463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i="1" dirty="0" err="1" smtClean="0">
                <a:solidFill>
                  <a:schemeClr val="tx2"/>
                </a:solidFill>
                <a:latin typeface="Tahoma" pitchFamily="34" charset="0"/>
              </a:rPr>
              <a:t>Пятдесять</a:t>
            </a:r>
            <a:r>
              <a:rPr lang="uk-UA" sz="2400" b="1" i="1" dirty="0" smtClean="0">
                <a:solidFill>
                  <a:schemeClr val="tx2"/>
                </a:solidFill>
                <a:latin typeface="Tahoma" pitchFamily="34" charset="0"/>
              </a:rPr>
              <a:t> три </a:t>
            </a:r>
            <a:r>
              <a:rPr lang="uk-UA" sz="2400" b="1" i="1" dirty="0">
                <a:solidFill>
                  <a:schemeClr val="tx2"/>
                </a:solidFill>
                <a:latin typeface="Tahoma" pitchFamily="34" charset="0"/>
              </a:rPr>
              <a:t>цілих</a:t>
            </a:r>
            <a:endParaRPr lang="ru-RU" sz="2400" b="1" i="1" dirty="0">
              <a:solidFill>
                <a:schemeClr val="tx2"/>
              </a:solidFill>
              <a:latin typeface="Tahoma" pitchFamily="34" charset="0"/>
            </a:endParaRPr>
          </a:p>
        </p:txBody>
      </p:sp>
      <p:cxnSp>
        <p:nvCxnSpPr>
          <p:cNvPr id="15" name="Прямая со стрелкой 14"/>
          <p:cNvCxnSpPr>
            <a:endCxn id="13" idx="0"/>
          </p:cNvCxnSpPr>
          <p:nvPr/>
        </p:nvCxnSpPr>
        <p:spPr>
          <a:xfrm>
            <a:off x="2123728" y="2780928"/>
            <a:ext cx="216024" cy="9361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4427984" y="1844824"/>
            <a:ext cx="41275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schemeClr val="tx2"/>
                </a:solidFill>
                <a:latin typeface="Tahoma" pitchFamily="34" charset="0"/>
              </a:rPr>
              <a:t>Двадцять сім </a:t>
            </a:r>
            <a:r>
              <a:rPr lang="uk-UA" sz="2400" b="1" i="1" dirty="0">
                <a:solidFill>
                  <a:schemeClr val="tx2"/>
                </a:solidFill>
                <a:latin typeface="Tahoma" pitchFamily="34" charset="0"/>
              </a:rPr>
              <a:t>тисячних</a:t>
            </a:r>
            <a:endParaRPr lang="ru-RU" sz="2400" b="1" i="1" dirty="0">
              <a:solidFill>
                <a:schemeClr val="tx2"/>
              </a:solidFill>
              <a:latin typeface="Tahoma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2915817" y="2276872"/>
            <a:ext cx="1440159" cy="273223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4" descr="so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67744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flipH="1">
            <a:off x="5364088" y="2420888"/>
            <a:ext cx="1008112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62" name="Picture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2852936"/>
            <a:ext cx="1008112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cxnSp>
        <p:nvCxnSpPr>
          <p:cNvPr id="41" name="Прямая со стрелкой 40"/>
          <p:cNvCxnSpPr/>
          <p:nvPr/>
        </p:nvCxnSpPr>
        <p:spPr>
          <a:xfrm flipH="1" flipV="1">
            <a:off x="5220072" y="3212976"/>
            <a:ext cx="1224136" cy="43204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 flipV="1">
            <a:off x="4860032" y="3284984"/>
            <a:ext cx="1512168" cy="1008112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 flipV="1">
            <a:off x="4499992" y="3284984"/>
            <a:ext cx="1944216" cy="187220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588224" y="3429000"/>
            <a:ext cx="165618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b="1" dirty="0" smtClean="0"/>
              <a:t>7 ТИСЯЧНИХ</a:t>
            </a:r>
            <a:endParaRPr lang="ru-RU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6444208" y="4221088"/>
            <a:ext cx="1080120" cy="36933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b="1" dirty="0" smtClean="0"/>
              <a:t>2 СОТИХ</a:t>
            </a:r>
            <a:endParaRPr lang="ru-RU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596608" y="5157192"/>
            <a:ext cx="1791816" cy="36933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b="1" dirty="0" smtClean="0"/>
              <a:t>НУЛЬ ДЕСЯТИХ </a:t>
            </a:r>
            <a:endParaRPr lang="ru-RU" b="1" dirty="0"/>
          </a:p>
        </p:txBody>
      </p:sp>
      <p:pic>
        <p:nvPicPr>
          <p:cNvPr id="52" name="Picture 9" descr="44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688" y="4193704"/>
            <a:ext cx="327538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2276872"/>
            <a:ext cx="1584176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8" grpId="0" animBg="1"/>
      <p:bldP spid="49" grpId="0" animBg="1"/>
      <p:bldP spid="50" grpId="0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2800" b="1" dirty="0" smtClean="0">
                <a:solidFill>
                  <a:srgbClr val="FF3300"/>
                </a:solidFill>
              </a:rPr>
              <a:t>Зверніть увагу</a:t>
            </a:r>
            <a:r>
              <a:rPr lang="uk-UA" sz="2800" b="1" dirty="0" smtClean="0"/>
              <a:t>, запис дробової частини містить стільки </a:t>
            </a:r>
            <a:r>
              <a:rPr lang="uk-UA" sz="2800" b="1" dirty="0" smtClean="0">
                <a:solidFill>
                  <a:srgbClr val="FF3300"/>
                </a:solidFill>
              </a:rPr>
              <a:t>цифр</a:t>
            </a:r>
            <a:r>
              <a:rPr lang="uk-UA" sz="2800" b="1" dirty="0" smtClean="0"/>
              <a:t>, </a:t>
            </a:r>
            <a:br>
              <a:rPr lang="uk-UA" sz="2800" b="1" dirty="0" smtClean="0"/>
            </a:br>
            <a:r>
              <a:rPr lang="uk-UA" sz="2800" b="1" dirty="0" smtClean="0"/>
              <a:t>скільки </a:t>
            </a:r>
            <a:r>
              <a:rPr lang="uk-UA" sz="2800" b="1" dirty="0" smtClean="0">
                <a:solidFill>
                  <a:srgbClr val="FF3300"/>
                </a:solidFill>
              </a:rPr>
              <a:t>нулів</a:t>
            </a:r>
            <a:r>
              <a:rPr lang="uk-UA" sz="2800" b="1" dirty="0" smtClean="0"/>
              <a:t> у запису знаменника відповідного звичайного дробу.</a:t>
            </a:r>
            <a:endParaRPr lang="ru-RU" sz="2800" b="1" dirty="0" smtClean="0"/>
          </a:p>
        </p:txBody>
      </p:sp>
      <p:graphicFrame>
        <p:nvGraphicFramePr>
          <p:cNvPr id="717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12738" y="2154238"/>
          <a:ext cx="889000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Формула" r:id="rId4" imgW="203040" imgH="393480" progId="">
                  <p:embed/>
                </p:oleObj>
              </mc:Choice>
              <mc:Fallback>
                <p:oleObj name="Формула" r:id="rId4" imgW="203040" imgH="39348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8" y="2154238"/>
                        <a:ext cx="889000" cy="178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808038" y="2940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>
              <a:latin typeface="Tahoma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66813" y="2813050"/>
            <a:ext cx="1173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>
                <a:latin typeface="Tahoma" pitchFamily="34" charset="0"/>
              </a:rPr>
              <a:t>=0,6</a:t>
            </a:r>
            <a:endParaRPr lang="ru-RU" sz="3600">
              <a:latin typeface="Tahoma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50825" y="4149725"/>
            <a:ext cx="1296988" cy="3365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1600" b="1" i="1" dirty="0">
                <a:solidFill>
                  <a:schemeClr val="hlink"/>
                </a:solidFill>
                <a:latin typeface="Tahoma" pitchFamily="34" charset="0"/>
              </a:rPr>
              <a:t>Один нуль</a:t>
            </a:r>
            <a:endParaRPr lang="ru-RU" sz="1600" b="1" i="1" dirty="0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411413" y="2420938"/>
            <a:ext cx="1484312" cy="581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1600" b="1" i="1" dirty="0">
                <a:solidFill>
                  <a:schemeClr val="hlink"/>
                </a:solidFill>
                <a:latin typeface="Tahoma" pitchFamily="34" charset="0"/>
              </a:rPr>
              <a:t>Одна цифра</a:t>
            </a:r>
          </a:p>
          <a:p>
            <a:r>
              <a:rPr lang="uk-UA" sz="1600" b="1" i="1" dirty="0">
                <a:solidFill>
                  <a:schemeClr val="hlink"/>
                </a:solidFill>
                <a:latin typeface="Tahoma" pitchFamily="34" charset="0"/>
              </a:rPr>
              <a:t>після коми</a:t>
            </a:r>
            <a:endParaRPr lang="ru-RU" sz="1600" b="1" i="1" dirty="0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V="1">
            <a:off x="827088" y="3860800"/>
            <a:ext cx="0" cy="2889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H="1">
            <a:off x="2268538" y="2708275"/>
            <a:ext cx="215900" cy="2159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908175" y="3644900"/>
            <a:ext cx="1350963" cy="3365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1600" b="1" i="1" dirty="0">
                <a:solidFill>
                  <a:schemeClr val="hlink"/>
                </a:solidFill>
                <a:latin typeface="Tahoma" pitchFamily="34" charset="0"/>
              </a:rPr>
              <a:t>Нуль цілих</a:t>
            </a:r>
            <a:endParaRPr lang="ru-RU" sz="1600" b="1" i="1" dirty="0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 flipV="1">
            <a:off x="1763713" y="3357563"/>
            <a:ext cx="215900" cy="43180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79388" y="1916113"/>
            <a:ext cx="1350962" cy="336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1600" b="1" i="1" dirty="0">
                <a:solidFill>
                  <a:schemeClr val="hlink"/>
                </a:solidFill>
                <a:latin typeface="Tahoma" pitchFamily="34" charset="0"/>
              </a:rPr>
              <a:t>Нуль цілих</a:t>
            </a:r>
            <a:endParaRPr lang="ru-RU" sz="1600" b="1" i="1" dirty="0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395288" y="2349500"/>
            <a:ext cx="73025" cy="863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1" name="Text Box 14"/>
          <p:cNvSpPr txBox="1">
            <a:spLocks noChangeArrowheads="1"/>
          </p:cNvSpPr>
          <p:nvPr/>
        </p:nvSpPr>
        <p:spPr bwMode="auto">
          <a:xfrm>
            <a:off x="5056188" y="40195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>
              <a:latin typeface="Tahoma" pitchFamily="34" charset="0"/>
            </a:endParaRPr>
          </a:p>
        </p:txBody>
      </p:sp>
      <p:graphicFrame>
        <p:nvGraphicFramePr>
          <p:cNvPr id="7183" name="Object 15"/>
          <p:cNvGraphicFramePr>
            <a:graphicFrameLocks noGrp="1" noChangeAspect="1"/>
          </p:cNvGraphicFramePr>
          <p:nvPr>
            <p:ph sz="half" idx="2"/>
          </p:nvPr>
        </p:nvGraphicFramePr>
        <p:xfrm>
          <a:off x="3749675" y="3236913"/>
          <a:ext cx="261620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Формула" r:id="rId6" imgW="457200" imgH="393480" progId="">
                  <p:embed/>
                </p:oleObj>
              </mc:Choice>
              <mc:Fallback>
                <p:oleObj name="Формула" r:id="rId6" imgW="457200" imgH="393480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9675" y="3236913"/>
                        <a:ext cx="2616200" cy="233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6208713" y="3957638"/>
            <a:ext cx="1819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4000">
                <a:solidFill>
                  <a:schemeClr val="tx2"/>
                </a:solidFill>
                <a:latin typeface="Tahoma" pitchFamily="34" charset="0"/>
              </a:rPr>
              <a:t>=45,05</a:t>
            </a:r>
            <a:endParaRPr lang="ru-RU" sz="40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5292725" y="5734050"/>
            <a:ext cx="1296988" cy="36671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i="1" dirty="0">
                <a:latin typeface="Tahoma" pitchFamily="34" charset="0"/>
              </a:rPr>
              <a:t>Два нулі</a:t>
            </a:r>
            <a:endParaRPr lang="ru-RU" b="1" i="1" dirty="0">
              <a:latin typeface="Tahoma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7486650" y="3213100"/>
            <a:ext cx="165735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i="1" dirty="0">
                <a:latin typeface="Tahoma" pitchFamily="34" charset="0"/>
              </a:rPr>
              <a:t>Дві цифри  після коми </a:t>
            </a:r>
            <a:endParaRPr lang="ru-RU" b="1" i="1" dirty="0">
              <a:latin typeface="Tahoma" pitchFamily="34" charset="0"/>
            </a:endParaRP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4140200" y="3141663"/>
            <a:ext cx="1296988" cy="3667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i="1" dirty="0">
                <a:latin typeface="Tahoma" pitchFamily="34" charset="0"/>
              </a:rPr>
              <a:t>45 цілих</a:t>
            </a:r>
            <a:endParaRPr lang="ru-RU" b="1" i="1" dirty="0">
              <a:latin typeface="Tahoma" pitchFamily="34" charset="0"/>
            </a:endParaRP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7596188" y="5013325"/>
            <a:ext cx="1296987" cy="36671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i="1" dirty="0">
                <a:latin typeface="Tahoma" pitchFamily="34" charset="0"/>
              </a:rPr>
              <a:t>45 цілих</a:t>
            </a:r>
            <a:endParaRPr lang="ru-RU" b="1" i="1" dirty="0">
              <a:latin typeface="Tahoma" pitchFamily="34" charset="0"/>
            </a:endParaRPr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 flipH="1" flipV="1">
            <a:off x="5724525" y="5445125"/>
            <a:ext cx="215900" cy="2889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4356100" y="3573463"/>
            <a:ext cx="144463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 flipH="1">
            <a:off x="8027988" y="3860800"/>
            <a:ext cx="360362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 flipH="1" flipV="1">
            <a:off x="6948488" y="4652963"/>
            <a:ext cx="647700" cy="5048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76142" y="6021288"/>
            <a:ext cx="9067858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600" b="1" i="1" dirty="0">
                <a:latin typeface="Tahoma" pitchFamily="34" charset="0"/>
              </a:rPr>
              <a:t>Зверніть увагу, якщо в запису чисельника не дістає цифр, то дописуємо нулі</a:t>
            </a:r>
          </a:p>
          <a:p>
            <a:pPr algn="ctr"/>
            <a:r>
              <a:rPr lang="uk-UA" sz="1600" b="1" i="1" dirty="0">
                <a:latin typeface="Tahoma" pitchFamily="34" charset="0"/>
              </a:rPr>
              <a:t>зразу після коми (зліва від числа).</a:t>
            </a:r>
            <a:endParaRPr lang="ru-RU" sz="1600" b="1" i="1" dirty="0">
              <a:latin typeface="Tahoma" pitchFamily="34" charset="0"/>
            </a:endParaRPr>
          </a:p>
        </p:txBody>
      </p:sp>
    </p:spTree>
  </p:cSld>
  <p:clrMapOvr>
    <a:masterClrMapping/>
  </p:clrMapOvr>
  <p:transition spd="med" advTm="15000">
    <p:wheel spokes="8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 tmFilter="0,0; .5, 1; 1, 1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600" decel="100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00" decel="100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00" decel="100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600" decel="100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600" decel="100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 decel="100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800" decel="100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3" grpId="0"/>
      <p:bldP spid="7174" grpId="0" animBg="1"/>
      <p:bldP spid="7175" grpId="0" animBg="1"/>
      <p:bldP spid="7176" grpId="0" animBg="1"/>
      <p:bldP spid="7177" grpId="0" animBg="1"/>
      <p:bldP spid="7178" grpId="0" animBg="1"/>
      <p:bldP spid="7179" grpId="0" animBg="1"/>
      <p:bldP spid="7180" grpId="0" animBg="1"/>
      <p:bldP spid="7181" grpId="0" animBg="1"/>
      <p:bldP spid="7184" grpId="0"/>
      <p:bldP spid="7185" grpId="0" animBg="1"/>
      <p:bldP spid="7186" grpId="0" animBg="1"/>
      <p:bldP spid="7187" grpId="0" animBg="1"/>
      <p:bldP spid="7188" grpId="0" animBg="1"/>
      <p:bldP spid="7189" grpId="0" animBg="1"/>
      <p:bldP spid="7190" grpId="0" animBg="1"/>
      <p:bldP spid="7191" grpId="0" animBg="1"/>
      <p:bldP spid="7192" grpId="0" animBg="1"/>
      <p:bldP spid="71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96752"/>
            <a:ext cx="334786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1129(3;12) Запиши десятковим дробом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700808"/>
            <a:ext cx="2051720" cy="4752528"/>
          </a:xfrm>
          <a:prstGeom prst="rect">
            <a:avLst/>
          </a:prstGeom>
          <a:noFill/>
        </p:spPr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7" descr="78ce56ae5fa75ac85e3ab5e321d88a9d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013176"/>
            <a:ext cx="5868144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1333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457200" y="1743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268760"/>
            <a:ext cx="1307207" cy="792088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1268760"/>
            <a:ext cx="1628775" cy="792088"/>
          </a:xfrm>
          <a:prstGeom prst="rect">
            <a:avLst/>
          </a:prstGeom>
          <a:noFill/>
        </p:spPr>
      </p:pic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0" y="2996952"/>
            <a:ext cx="6876256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1131(5;6) Запиши десятковим дробом:</a:t>
            </a:r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355976" y="3717032"/>
            <a:ext cx="266429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Відповідь: 5) 115,057; </a:t>
            </a:r>
            <a:endParaRPr lang="ru-RU" sz="20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0" y="3645024"/>
            <a:ext cx="435597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5)115 цілих 5 сотих 7 тисячних</a:t>
            </a:r>
            <a:endParaRPr lang="ru-RU" sz="24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323528" y="4221088"/>
            <a:ext cx="197753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</a:rPr>
              <a:t>6) 3 тисячних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843808" y="4293096"/>
            <a:ext cx="3168352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Відповідь: 6) 0,003. </a:t>
            </a:r>
            <a:endParaRPr lang="ru-RU" sz="2000" b="1" dirty="0"/>
          </a:p>
        </p:txBody>
      </p:sp>
      <p:pic>
        <p:nvPicPr>
          <p:cNvPr id="81" name="Picture 1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060848"/>
            <a:ext cx="6228184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3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3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9" grpId="0" animBg="1"/>
      <p:bldP spid="72" grpId="0" animBg="1"/>
      <p:bldP spid="74" grpId="0" animBg="1"/>
      <p:bldP spid="79" grpId="0" animBg="1"/>
      <p:bldP spid="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700808"/>
            <a:ext cx="2051720" cy="4752528"/>
          </a:xfrm>
          <a:prstGeom prst="rect">
            <a:avLst/>
          </a:prstGeom>
          <a:noFill/>
        </p:spPr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7" descr="78ce56ae5fa75ac85e3ab5e321d88a9d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229200"/>
            <a:ext cx="5868144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1333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457200" y="1743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699792" y="4077072"/>
            <a:ext cx="309634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Відповідь: 6) 12. </a:t>
            </a:r>
            <a:endParaRPr lang="ru-RU" sz="2800" b="1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060848"/>
            <a:ext cx="2100511" cy="864096"/>
          </a:xfrm>
          <a:prstGeom prst="rect">
            <a:avLst/>
          </a:prstGeom>
          <a:noFill/>
        </p:spPr>
      </p:pic>
      <p:sp>
        <p:nvSpPr>
          <p:cNvPr id="65" name="TextBox 64"/>
          <p:cNvSpPr txBox="1"/>
          <p:nvPr/>
        </p:nvSpPr>
        <p:spPr>
          <a:xfrm>
            <a:off x="2339752" y="2060848"/>
            <a:ext cx="4248472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Відповідь: 3) 1000; </a:t>
            </a:r>
            <a:endParaRPr lang="ru-RU" sz="3200" b="1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1196752"/>
            <a:ext cx="889248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1133(3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 Замість зірочки запиши таке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число.щоб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була правильна рівність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0" y="2996952"/>
            <a:ext cx="702027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1133(6)Замість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зірочки запиши таке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число.щоб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була правильна рівність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4005064"/>
            <a:ext cx="2009775" cy="792088"/>
          </a:xfrm>
          <a:prstGeom prst="rect">
            <a:avLst/>
          </a:prstGeom>
          <a:noFill/>
        </p:spPr>
      </p:pic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2" grpId="0" animBg="1"/>
      <p:bldP spid="65" grpId="0" animBg="1"/>
      <p:bldP spid="66" grpId="0" animBg="1"/>
      <p:bldP spid="6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402</Words>
  <Application>Microsoft Office PowerPoint</Application>
  <PresentationFormat>Екран (4:3)</PresentationFormat>
  <Paragraphs>73</Paragraphs>
  <Slides>12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Тема Office</vt:lpstr>
      <vt:lpstr>Формула</vt:lpstr>
      <vt:lpstr>Математика 5 клас 10.02.2022р.</vt:lpstr>
      <vt:lpstr>Завдання на урок</vt:lpstr>
      <vt:lpstr>Презентація PowerPoint</vt:lpstr>
      <vt:lpstr> Записані в такій формі дроби, в яких знаменники є степенями десяти,  тобто числами 10, 100 1000 і т.д., називають           десятковими дробами. </vt:lpstr>
      <vt:lpstr>Презентація PowerPoint</vt:lpstr>
      <vt:lpstr>Презентація PowerPoint</vt:lpstr>
      <vt:lpstr>Зверніть увагу, запис дробової частини містить стільки цифр,  скільки нулів у запису знаменника відповідного звичайного дробу.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RePack by Diakov</cp:lastModifiedBy>
  <cp:revision>27</cp:revision>
  <dcterms:created xsi:type="dcterms:W3CDTF">2020-02-02T14:17:28Z</dcterms:created>
  <dcterms:modified xsi:type="dcterms:W3CDTF">2022-02-09T12:55:25Z</dcterms:modified>
</cp:coreProperties>
</file>