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377" r:id="rId3"/>
    <p:sldId id="386" r:id="rId4"/>
    <p:sldId id="367" r:id="rId5"/>
    <p:sldId id="379" r:id="rId6"/>
    <p:sldId id="380" r:id="rId7"/>
    <p:sldId id="382" r:id="rId8"/>
    <p:sldId id="387" r:id="rId9"/>
    <p:sldId id="388" r:id="rId10"/>
    <p:sldId id="389" r:id="rId11"/>
    <p:sldId id="374" r:id="rId12"/>
    <p:sldId id="383" r:id="rId13"/>
    <p:sldId id="349" r:id="rId14"/>
    <p:sldId id="3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>
      <p:cViewPr varScale="1">
        <p:scale>
          <a:sx n="27" d="100"/>
          <a:sy n="27" d="100"/>
        </p:scale>
        <p:origin x="9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77AB5-DDD5-43D6-8E80-437C58828AB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FCDA-2B96-44DE-9E4F-EBAFAC8537C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B83A-552E-455E-B13F-85AF7896841B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7833-A19F-4D8A-9BA7-3123CEDCC0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266" y="-186690"/>
            <a:ext cx="91773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6320" y="298700"/>
            <a:ext cx="6934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Тема уроку:</a:t>
            </a:r>
          </a:p>
          <a:p>
            <a:endParaRPr lang="uk-UA" sz="4400" b="1" dirty="0" smtClean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45" y="3242310"/>
            <a:ext cx="3054361" cy="31920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36320" y="837309"/>
            <a:ext cx="693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Ділення з остачею.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42622"/>
            <a:ext cx="5156835" cy="3894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9106" y="2566516"/>
            <a:ext cx="3918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smtClean="0">
                <a:solidFill>
                  <a:schemeClr val="bg1"/>
                </a:solidFill>
              </a:rPr>
              <a:t>Математика 5 </a:t>
            </a:r>
            <a:r>
              <a:rPr lang="uk-UA" sz="5400" b="1" dirty="0" smtClean="0">
                <a:solidFill>
                  <a:schemeClr val="bg1"/>
                </a:solidFill>
              </a:rPr>
              <a:t>клас</a:t>
            </a:r>
          </a:p>
          <a:p>
            <a:r>
              <a:rPr lang="uk-UA" sz="5400" b="1" dirty="0" smtClean="0">
                <a:solidFill>
                  <a:schemeClr val="bg1"/>
                </a:solidFill>
              </a:rPr>
              <a:t>07.10.2021</a:t>
            </a:r>
          </a:p>
        </p:txBody>
      </p:sp>
    </p:spTree>
    <p:extLst>
      <p:ext uri="{BB962C8B-B14F-4D97-AF65-F5344CB8AC3E}">
        <p14:creationId xmlns:p14="http://schemas.microsoft.com/office/powerpoint/2010/main" val="8700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0819" y="285728"/>
            <a:ext cx="4745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над задачами: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412" t="19322" r="25581" b="14807"/>
          <a:stretch/>
        </p:blipFill>
        <p:spPr>
          <a:xfrm>
            <a:off x="0" y="1170192"/>
            <a:ext cx="9177372" cy="5094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21088"/>
            <a:ext cx="9177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1)</a:t>
            </a:r>
          </a:p>
          <a:p>
            <a:endParaRPr lang="uk-UA" sz="2800" dirty="0"/>
          </a:p>
          <a:p>
            <a:r>
              <a:rPr lang="uk-UA" sz="2800" dirty="0" smtClean="0"/>
              <a:t>2)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676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2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uk-UA" b="1" i="1" dirty="0" smtClean="0"/>
              <a:t> </a:t>
            </a:r>
          </a:p>
          <a:p>
            <a:pPr marL="514350" indent="-514350">
              <a:buAutoNum type="arabicParenR"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9127" y="285728"/>
            <a:ext cx="5548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над задачею </a:t>
            </a:r>
            <a:r>
              <a:rPr lang="ru-RU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29989"/>
              </p:ext>
            </p:extLst>
          </p:nvPr>
        </p:nvGraphicFramePr>
        <p:xfrm>
          <a:off x="138186" y="2834327"/>
          <a:ext cx="89532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470">
                  <a:extLst>
                    <a:ext uri="{9D8B030D-6E8A-4147-A177-3AD203B41FA5}">
                      <a16:colId xmlns:a16="http://schemas.microsoft.com/office/drawing/2014/main" xmlns="" val="153233651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99431165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140277750"/>
                    </a:ext>
                  </a:extLst>
                </a:gridCol>
                <a:gridCol w="3007314">
                  <a:extLst>
                    <a:ext uri="{9D8B030D-6E8A-4147-A177-3AD203B41FA5}">
                      <a16:colId xmlns:a16="http://schemas.microsoft.com/office/drawing/2014/main" xmlns="" val="4287901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Продуктивність праці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Затрачений</a:t>
                      </a:r>
                      <a:r>
                        <a:rPr lang="uk-UA" sz="2400" b="1" baseline="0" dirty="0" smtClean="0"/>
                        <a:t> час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Загальний виробіток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53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Мама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6 хв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24 хрестиків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987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Донька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Той самий(….)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12 хрестиків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70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Разом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48 хрестиків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91767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55169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Мати за 6 хвилин вишиває 24 хрестики, а донька за той самий час вишиває 12 хрестиків. Скільки потрібно часу матері і доньці, щоб вони разом вишили 48 хрестиків?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8" y="-8085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06506" y="285728"/>
            <a:ext cx="4414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Перегони з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остачею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Математика. 3 клас: Контрольна робота до уроку 31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9688" r="18790"/>
          <a:stretch/>
        </p:blipFill>
        <p:spPr bwMode="auto">
          <a:xfrm>
            <a:off x="1187624" y="1136057"/>
            <a:ext cx="6984776" cy="45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User\Мои документы\картинки\Рамка1.jpg"/>
          <p:cNvPicPr>
            <a:picLocks noChangeAspect="1" noChangeArrowheads="1"/>
          </p:cNvPicPr>
          <p:nvPr/>
        </p:nvPicPr>
        <p:blipFill>
          <a:blip r:embed="rId2" cstate="print"/>
          <a:srcRect l="5250" t="5208" r="5643"/>
          <a:stretch>
            <a:fillRect/>
          </a:stretch>
        </p:blipFill>
        <p:spPr bwMode="auto">
          <a:xfrm>
            <a:off x="0" y="0"/>
            <a:ext cx="9144000" cy="6876893"/>
          </a:xfrm>
          <a:prstGeom prst="rect">
            <a:avLst/>
          </a:prstGeom>
          <a:noFill/>
        </p:spPr>
      </p:pic>
      <p:sp>
        <p:nvSpPr>
          <p:cNvPr id="4" name="WordArt 3"/>
          <p:cNvSpPr txBox="1">
            <a:spLocks noChangeArrowheads="1" noChangeShapeType="1" noTextEdit="1"/>
          </p:cNvSpPr>
          <p:nvPr/>
        </p:nvSpPr>
        <p:spPr bwMode="auto">
          <a:xfrm>
            <a:off x="2267744" y="4653136"/>
            <a:ext cx="6166468" cy="1207036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Молодці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!</a:t>
            </a:r>
            <a:endParaRPr kumimoji="0" lang="ru-RU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218" name="Picture 2" descr="Блог заступника директора з НВР Кіровоградського НВО №25 Левшун Ади  Миколаївни: Формувальне оцінювання в НУШ: вчуся бути успішни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4490" r="3335" b="7965"/>
          <a:stretch/>
        </p:blipFill>
        <p:spPr bwMode="auto">
          <a:xfrm>
            <a:off x="1079612" y="345977"/>
            <a:ext cx="69847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er\Мои документы\картинки\сонечк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98582" cy="197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6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9</a:t>
            </a:r>
          </a:p>
          <a:p>
            <a:r>
              <a:rPr lang="uk-UA" dirty="0" smtClean="0"/>
              <a:t>Вивчити правила на сторінці 51</a:t>
            </a:r>
          </a:p>
          <a:p>
            <a:r>
              <a:rPr lang="uk-UA" dirty="0" smtClean="0"/>
              <a:t>Виконати № 321,323,326.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853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c.vseosvita.ua/001t7c-b51a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13"/>
            <a:ext cx="9427393" cy="70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929" y="214929"/>
            <a:ext cx="7102503" cy="90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2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895666" y="0"/>
            <a:ext cx="4576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«Так»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User\Мои документы\картинки\сонечк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53059"/>
            <a:ext cx="1565904" cy="14704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2001967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             </a:t>
            </a: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504" y="908720"/>
            <a:ext cx="87834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FF"/>
                </a:solidFill>
              </a:rPr>
              <a:t>1.Від зменшення одного з множників значення добутку зменшується.</a:t>
            </a:r>
          </a:p>
          <a:p>
            <a:pPr algn="ctr"/>
            <a:endParaRPr lang="uk-UA" sz="1600" b="1" dirty="0">
              <a:solidFill>
                <a:srgbClr val="0000FF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00FF"/>
                </a:solidFill>
              </a:rPr>
              <a:t>2. Від збільшення дільника значення частки зменшується.</a:t>
            </a:r>
          </a:p>
          <a:p>
            <a:pPr algn="ctr"/>
            <a:endParaRPr lang="uk-UA" sz="1600" b="1" dirty="0">
              <a:solidFill>
                <a:srgbClr val="0000FF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00FF"/>
                </a:solidFill>
              </a:rPr>
              <a:t>3. Від зменшення діленого значення частки збільшується.</a:t>
            </a:r>
          </a:p>
          <a:p>
            <a:pPr algn="ctr"/>
            <a:endParaRPr lang="uk-UA" sz="1600" b="1" dirty="0">
              <a:solidFill>
                <a:srgbClr val="0000FF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00FF"/>
                </a:solidFill>
              </a:rPr>
              <a:t>4. Від збільшення одного з множників значення добутку зменшується.</a:t>
            </a:r>
          </a:p>
          <a:p>
            <a:pPr algn="ctr"/>
            <a:endParaRPr lang="uk-UA" sz="1600" b="1" dirty="0">
              <a:solidFill>
                <a:srgbClr val="0000FF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00FF"/>
                </a:solidFill>
              </a:rPr>
              <a:t>5.Від зменшення дільника значення частки зменшується.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03" y="285728"/>
            <a:ext cx="9097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виконати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ділення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остачею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42984"/>
            <a:ext cx="9036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Знайти найбільше число, яке менше від</a:t>
            </a:r>
          </a:p>
          <a:p>
            <a:pPr marL="342900" indent="-342900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діленого і ділиться на дільник без остачі;</a:t>
            </a:r>
          </a:p>
          <a:p>
            <a:pPr marL="342900" indent="-342900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2)Виконати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ділення цього числа і знайти </a:t>
            </a:r>
          </a:p>
          <a:p>
            <a:pPr marL="342900" indent="-342900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неповну частку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3)Знайти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остачу, віднявши від діленого те число, яке ділиться на дане число без остачі.</a:t>
            </a:r>
          </a:p>
        </p:txBody>
      </p:sp>
    </p:spTree>
    <p:extLst>
      <p:ext uri="{BB962C8B-B14F-4D97-AF65-F5344CB8AC3E}">
        <p14:creationId xmlns:p14="http://schemas.microsoft.com/office/powerpoint/2010/main" val="1357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2591" y="285728"/>
            <a:ext cx="30219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Запам’ятай</a:t>
            </a:r>
            <a:endParaRPr lang="ru-RU" sz="44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42984"/>
            <a:ext cx="9036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b="1" dirty="0">
                <a:solidFill>
                  <a:srgbClr val="0000FF"/>
                </a:solidFill>
              </a:rPr>
              <a:t>Остача завжди менша за дільник</a:t>
            </a:r>
            <a:r>
              <a:rPr lang="uk-UA" sz="4400" b="1" dirty="0" smtClean="0">
                <a:solidFill>
                  <a:srgbClr val="0000FF"/>
                </a:solidFill>
              </a:rPr>
              <a:t>!</a:t>
            </a:r>
          </a:p>
          <a:p>
            <a:endParaRPr lang="uk-UA" sz="4400" b="1" dirty="0">
              <a:solidFill>
                <a:srgbClr val="0000FF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b="1" dirty="0">
                <a:solidFill>
                  <a:srgbClr val="0000FF"/>
                </a:solidFill>
              </a:rPr>
              <a:t>Якщо остача більша, ніж  дільник, то ділення з остачею виконано неправильно</a:t>
            </a:r>
            <a:endParaRPr lang="uk-UA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03" y="285728"/>
            <a:ext cx="9097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виконати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ділення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остачею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042" y="1157072"/>
            <a:ext cx="811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ділене : дільник =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частка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916423"/>
            <a:ext cx="7045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7   </a:t>
            </a:r>
            <a:r>
              <a:rPr lang="uk-UA" sz="72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uk-UA" sz="7200" b="1" dirty="0">
                <a:latin typeface="Times New Roman" pitchFamily="18" charset="0"/>
                <a:cs typeface="Times New Roman" pitchFamily="18" charset="0"/>
              </a:rPr>
              <a:t>= 2(</a:t>
            </a:r>
            <a:r>
              <a:rPr lang="uk-UA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ост.1</a:t>
            </a:r>
            <a:r>
              <a:rPr lang="uk-UA" sz="7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4" name="Пряма зі стрілкою 3"/>
          <p:cNvCxnSpPr/>
          <p:nvPr/>
        </p:nvCxnSpPr>
        <p:spPr>
          <a:xfrm flipH="1">
            <a:off x="1357981" y="1928180"/>
            <a:ext cx="720080" cy="115212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H="1">
            <a:off x="3166108" y="1928180"/>
            <a:ext cx="720080" cy="115212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flipH="1">
            <a:off x="5364088" y="1877371"/>
            <a:ext cx="720080" cy="115212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0493" y="4437112"/>
            <a:ext cx="6899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Остача менша за частку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 менше за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7141" y="285728"/>
            <a:ext cx="9321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Пригадаємо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виконати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ділення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остачею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3" descr="slide_2.jpg"/>
          <p:cNvPicPr>
            <a:picLocks noChangeAspect="1"/>
          </p:cNvPicPr>
          <p:nvPr/>
        </p:nvPicPr>
        <p:blipFill rotWithShape="1">
          <a:blip r:embed="rId3" cstate="print"/>
          <a:srcRect l="1962" t="35754" r="2313" b="6007"/>
          <a:stretch/>
        </p:blipFill>
        <p:spPr>
          <a:xfrm>
            <a:off x="59689" y="1142985"/>
            <a:ext cx="8856984" cy="46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214" y="0"/>
            <a:ext cx="9177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uk-UA" b="1" i="1" dirty="0" smtClean="0"/>
          </a:p>
          <a:p>
            <a:pPr algn="ctr">
              <a:buFont typeface="Wingdings" panose="05000000000000000000" pitchFamily="2" charset="2"/>
              <a:buChar char="q"/>
            </a:pPr>
            <a:r>
              <a:rPr lang="uk-UA" sz="3600" b="1" i="1" dirty="0" smtClean="0">
                <a:solidFill>
                  <a:srgbClr val="0000FF"/>
                </a:solidFill>
              </a:rPr>
              <a:t>При діленні на 7 можлива остача:…,.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uk-UA" sz="3600" b="1" i="1" dirty="0">
                <a:solidFill>
                  <a:srgbClr val="0000FF"/>
                </a:solidFill>
              </a:rPr>
              <a:t>При діленні на </a:t>
            </a:r>
            <a:r>
              <a:rPr lang="uk-UA" sz="3600" b="1" i="1" dirty="0" smtClean="0">
                <a:solidFill>
                  <a:srgbClr val="0000FF"/>
                </a:solidFill>
              </a:rPr>
              <a:t>4 </a:t>
            </a:r>
            <a:r>
              <a:rPr lang="uk-UA" sz="3600" b="1" i="1" dirty="0">
                <a:solidFill>
                  <a:srgbClr val="0000FF"/>
                </a:solidFill>
              </a:rPr>
              <a:t>можлива остача</a:t>
            </a:r>
            <a:r>
              <a:rPr lang="uk-UA" sz="3600" b="1" i="1" dirty="0" smtClean="0">
                <a:solidFill>
                  <a:srgbClr val="0000FF"/>
                </a:solidFill>
              </a:rPr>
              <a:t>:…,.</a:t>
            </a:r>
            <a:endParaRPr lang="uk-UA" sz="3600" b="1" i="1" dirty="0">
              <a:solidFill>
                <a:srgbClr val="0000FF"/>
              </a:solidFill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uk-UA" sz="3600" b="1" i="1" dirty="0">
                <a:solidFill>
                  <a:srgbClr val="0000FF"/>
                </a:solidFill>
              </a:rPr>
              <a:t>При діленні на </a:t>
            </a:r>
            <a:r>
              <a:rPr lang="uk-UA" sz="3600" b="1" i="1" dirty="0" smtClean="0">
                <a:solidFill>
                  <a:srgbClr val="0000FF"/>
                </a:solidFill>
              </a:rPr>
              <a:t>9 </a:t>
            </a:r>
            <a:r>
              <a:rPr lang="uk-UA" sz="3600" b="1" i="1" dirty="0">
                <a:solidFill>
                  <a:srgbClr val="0000FF"/>
                </a:solidFill>
              </a:rPr>
              <a:t>можлива остача</a:t>
            </a:r>
            <a:r>
              <a:rPr lang="uk-UA" sz="3600" b="1" i="1" dirty="0" smtClean="0">
                <a:solidFill>
                  <a:srgbClr val="0000FF"/>
                </a:solidFill>
              </a:rPr>
              <a:t>:…,.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uk-UA" sz="3600" b="1" i="1" dirty="0" smtClean="0">
                <a:solidFill>
                  <a:srgbClr val="0000FF"/>
                </a:solidFill>
              </a:rPr>
              <a:t>При </a:t>
            </a:r>
            <a:r>
              <a:rPr lang="uk-UA" sz="3600" b="1" i="1" dirty="0">
                <a:solidFill>
                  <a:srgbClr val="0000FF"/>
                </a:solidFill>
              </a:rPr>
              <a:t>діленні на </a:t>
            </a:r>
            <a:r>
              <a:rPr lang="uk-UA" sz="3600" b="1" i="1" dirty="0" smtClean="0">
                <a:solidFill>
                  <a:srgbClr val="0000FF"/>
                </a:solidFill>
              </a:rPr>
              <a:t>3 </a:t>
            </a:r>
            <a:r>
              <a:rPr lang="uk-UA" sz="3600" b="1" i="1" dirty="0">
                <a:solidFill>
                  <a:srgbClr val="0000FF"/>
                </a:solidFill>
              </a:rPr>
              <a:t>можлива остача</a:t>
            </a:r>
            <a:r>
              <a:rPr lang="uk-UA" sz="3600" b="1" i="1" dirty="0" smtClean="0">
                <a:solidFill>
                  <a:srgbClr val="0000FF"/>
                </a:solidFill>
              </a:rPr>
              <a:t>:…,.</a:t>
            </a:r>
          </a:p>
          <a:p>
            <a:pPr marL="0" indent="0" algn="ctr">
              <a:buNone/>
            </a:pPr>
            <a:endParaRPr lang="uk-UA" sz="3600" b="1" i="1" dirty="0" smtClean="0">
              <a:solidFill>
                <a:srgbClr val="0000FF"/>
              </a:solidFill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uk-UA" b="1" i="1" dirty="0" smtClean="0"/>
          </a:p>
          <a:p>
            <a:pPr algn="ctr">
              <a:buFont typeface="Wingdings" panose="05000000000000000000" pitchFamily="2" charset="2"/>
              <a:buChar char="q"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514350" indent="-514350" algn="ctr">
              <a:buNone/>
            </a:pPr>
            <a:endParaRPr lang="uk-UA" b="1" i="1" dirty="0"/>
          </a:p>
          <a:p>
            <a:pPr marL="514350" indent="-51435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9037" y="177365"/>
            <a:ext cx="5859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Запиши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можливі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остачі</a:t>
            </a:r>
            <a:endParaRPr lang="ru-RU" sz="36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діленні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дане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число: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3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Мои документы\картинки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7737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71948" y="285728"/>
            <a:ext cx="3283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Знайди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остачу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42984"/>
            <a:ext cx="903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1775464" y="1327650"/>
            <a:ext cx="508504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None/>
            </a:pPr>
            <a:r>
              <a:rPr lang="uk-UA" sz="5400" b="1" i="1" dirty="0"/>
              <a:t>76 : </a:t>
            </a:r>
            <a:r>
              <a:rPr lang="uk-UA" sz="5400" b="1" i="1" dirty="0" smtClean="0"/>
              <a:t>9 =8 (ост. 4)</a:t>
            </a:r>
            <a:endParaRPr lang="uk-UA" sz="5400" b="1" i="1" dirty="0"/>
          </a:p>
          <a:p>
            <a:pPr marL="514350" indent="-514350" algn="ctr"/>
            <a:r>
              <a:rPr lang="uk-UA" sz="5400" b="1" i="1" dirty="0"/>
              <a:t>65 : </a:t>
            </a:r>
            <a:r>
              <a:rPr lang="uk-UA" sz="5400" b="1" i="1" dirty="0" smtClean="0"/>
              <a:t>8 =</a:t>
            </a:r>
            <a:r>
              <a:rPr lang="uk-UA" sz="5400" b="1" i="1" dirty="0"/>
              <a:t>(ост. </a:t>
            </a:r>
            <a:r>
              <a:rPr lang="uk-UA" sz="5400" b="1" i="1" dirty="0" smtClean="0"/>
              <a:t>1)</a:t>
            </a:r>
            <a:endParaRPr lang="uk-UA" sz="5400" b="1" i="1" dirty="0"/>
          </a:p>
          <a:p>
            <a:pPr marL="514350" indent="-514350" algn="ctr"/>
            <a:r>
              <a:rPr lang="uk-UA" sz="5400" b="1" i="1" dirty="0" smtClean="0"/>
              <a:t>47 </a:t>
            </a:r>
            <a:r>
              <a:rPr lang="uk-UA" sz="5400" b="1" i="1" dirty="0"/>
              <a:t>: </a:t>
            </a:r>
            <a:r>
              <a:rPr lang="uk-UA" sz="5400" b="1" i="1" dirty="0" smtClean="0"/>
              <a:t>6 =</a:t>
            </a:r>
            <a:r>
              <a:rPr lang="uk-UA" sz="5400" b="1" i="1" dirty="0"/>
              <a:t>(ост. </a:t>
            </a:r>
            <a:r>
              <a:rPr lang="uk-UA" sz="5400" b="1" i="1" dirty="0" smtClean="0"/>
              <a:t>5)</a:t>
            </a:r>
            <a:endParaRPr lang="uk-UA" sz="5400" b="1" i="1" dirty="0"/>
          </a:p>
          <a:p>
            <a:pPr marL="514350" indent="-514350" algn="ctr"/>
            <a:r>
              <a:rPr lang="uk-UA" sz="5400" b="1" i="1" dirty="0" smtClean="0"/>
              <a:t>37 </a:t>
            </a:r>
            <a:r>
              <a:rPr lang="uk-UA" sz="5400" b="1" i="1" dirty="0"/>
              <a:t>: 7 </a:t>
            </a:r>
            <a:r>
              <a:rPr lang="uk-UA" sz="5400" b="1" i="1" dirty="0" smtClean="0"/>
              <a:t>=</a:t>
            </a:r>
            <a:r>
              <a:rPr lang="uk-UA" sz="5400" b="1" i="1" dirty="0"/>
              <a:t>(ост. </a:t>
            </a:r>
            <a:r>
              <a:rPr lang="uk-UA" sz="5400" b="1" i="1" dirty="0" smtClean="0"/>
              <a:t>2)</a:t>
            </a:r>
            <a:endParaRPr lang="uk-UA" sz="5400" b="1" i="1" dirty="0"/>
          </a:p>
          <a:p>
            <a:pPr marL="514350" indent="-514350" algn="ctr"/>
            <a:r>
              <a:rPr lang="uk-UA" sz="5400" b="1" i="1" dirty="0" smtClean="0"/>
              <a:t>29 </a:t>
            </a:r>
            <a:r>
              <a:rPr lang="uk-UA" sz="5400" b="1" i="1" dirty="0"/>
              <a:t>: </a:t>
            </a:r>
            <a:r>
              <a:rPr lang="uk-UA" sz="5400" b="1" i="1" dirty="0" smtClean="0"/>
              <a:t>5 =</a:t>
            </a:r>
            <a:r>
              <a:rPr lang="uk-UA" sz="5400" b="1" i="1" dirty="0"/>
              <a:t>(ост. 4)</a:t>
            </a:r>
          </a:p>
          <a:p>
            <a:pPr marL="514350" indent="-514350" algn="ctr">
              <a:buNone/>
            </a:pPr>
            <a:endParaRPr lang="uk-UA" sz="5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814" y="1165419"/>
            <a:ext cx="1020021" cy="10952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769" y="2127717"/>
            <a:ext cx="1020021" cy="10952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287" y="2959667"/>
            <a:ext cx="1020021" cy="1095230"/>
          </a:xfrm>
          <a:prstGeom prst="rect">
            <a:avLst/>
          </a:prstGeom>
        </p:spPr>
      </p:pic>
      <p:pic>
        <p:nvPicPr>
          <p:cNvPr id="23" name="Місце для вмісту 2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8006" y="3730055"/>
            <a:ext cx="949039" cy="10190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5208" y="4551174"/>
            <a:ext cx="1020021" cy="10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9671 -7.40741E-7 C 0.13993 -7.40741E-7 0.19341 0.1588 0.19341 0.28796 L 0.19341 0.576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01598 L 0.15452 -0.01598 C 0.19775 -0.01598 0.32813 -0.04977 0.32813 0.07939 C 0.35313 0.1243 0.17049 0.0956 0.15764 0.17569 C 0.12518 0.21018 0.27084 0.28148 0.25799 0.33588 C 0.24514 0.39051 0.08924 0.4662 0.08056 0.50231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59259E-6 L 0.09583 -2.59259E-6 C 0.13906 -2.59259E-6 0.26944 -0.03379 0.26944 0.09537 C 0.29444 0.14028 0.1118 0.11158 0.09895 0.19144 C 0.06649 0.22616 0.21215 0.29722 0.1993 0.35162 C 0.18645 0.40625 -0.18455 0.36088 -0.19306 0.39699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96296E-6 L 0.09583 2.96296E-6 C 0.13906 2.96296E-6 0.26944 -0.0338 0.26944 0.09537 C 0.29444 0.14027 0.1118 0.11157 0.09896 0.19166 C 0.06649 0.22615 -0.1908 0.18703 -0.20365 0.2412 C -0.21649 0.29606 -0.4441 0.27083 -0.45278 0.30694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96 -0.00046 C 0.13923 -0.00046 -0.33785 -0.09792 -0.33785 0.03171 C -0.31285 0.07639 -0.5783 -0.20949 -0.59115 -0.1294 C -0.62361 -0.09491 -0.50122 -0.03727 -0.51406 0.01713 C -0.52674 0.07222 -0.59896 0.11273 -0.60729 0.1493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337</Words>
  <Application>Microsoft Office PowerPoint</Application>
  <PresentationFormat>Екран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179</cp:revision>
  <dcterms:created xsi:type="dcterms:W3CDTF">2001-12-31T22:18:45Z</dcterms:created>
  <dcterms:modified xsi:type="dcterms:W3CDTF">2021-10-06T16:23:21Z</dcterms:modified>
</cp:coreProperties>
</file>