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60" r:id="rId4"/>
    <p:sldId id="271" r:id="rId5"/>
    <p:sldId id="272" r:id="rId6"/>
    <p:sldId id="273" r:id="rId7"/>
    <p:sldId id="263" r:id="rId8"/>
    <p:sldId id="264" r:id="rId9"/>
    <p:sldId id="278" r:id="rId10"/>
    <p:sldId id="279" r:id="rId11"/>
    <p:sldId id="277" r:id="rId12"/>
    <p:sldId id="283" r:id="rId13"/>
    <p:sldId id="282" r:id="rId14"/>
    <p:sldId id="280" r:id="rId15"/>
    <p:sldId id="265" r:id="rId16"/>
    <p:sldId id="288" r:id="rId17"/>
    <p:sldId id="289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36" d="100"/>
          <a:sy n="36" d="100"/>
        </p:scale>
        <p:origin x="6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945" y="980728"/>
            <a:ext cx="637001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Квадрат і куб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натурального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числа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Математика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01.10.2021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3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057" y="1777787"/>
            <a:ext cx="7243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/>
              <a:t>Будь-яке число  у степені 1 дорівнює самому цьому числу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2400" b="1" i="1" dirty="0">
              <a:solidFill>
                <a:srgbClr val="0070C0"/>
              </a:solidFill>
            </a:endParaRPr>
          </a:p>
          <a:p>
            <a:r>
              <a:rPr lang="uk-UA" sz="2400" b="1" i="1" dirty="0" smtClean="0"/>
              <a:t>Наприклад,</a:t>
            </a:r>
            <a:r>
              <a:rPr lang="uk-UA" sz="2400" b="1" i="1" dirty="0" smtClean="0">
                <a:solidFill>
                  <a:srgbClr val="0070C0"/>
                </a:solidFill>
              </a:rPr>
              <a:t>  3   = 3,  201</a:t>
            </a:r>
            <a:r>
              <a:rPr lang="uk-UA" b="1" i="1" dirty="0" smtClean="0">
                <a:solidFill>
                  <a:srgbClr val="0070C0"/>
                </a:solidFill>
              </a:rPr>
              <a:t>8    = </a:t>
            </a:r>
            <a:r>
              <a:rPr lang="uk-UA" sz="2400" b="1" i="1" dirty="0" smtClean="0">
                <a:solidFill>
                  <a:srgbClr val="0070C0"/>
                </a:solidFill>
              </a:rPr>
              <a:t>201</a:t>
            </a:r>
            <a:r>
              <a:rPr lang="uk-UA" b="1" i="1" dirty="0" smtClean="0">
                <a:solidFill>
                  <a:srgbClr val="0070C0"/>
                </a:solidFill>
              </a:rPr>
              <a:t>8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281" y="27881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1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144" y="2794917"/>
            <a:ext cx="22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1</a:t>
            </a: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4" b="15745"/>
          <a:stretch/>
        </p:blipFill>
        <p:spPr bwMode="auto">
          <a:xfrm>
            <a:off x="1475657" y="4221088"/>
            <a:ext cx="6840760" cy="158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057" y="1777787"/>
            <a:ext cx="724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/>
              <a:t>Якщо до числового виразу входять квадрати і куби чисел, то їхнє значення обчислюється до виконання інших дій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328498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(18 – 12)² </a:t>
            </a:r>
            <a:r>
              <a:rPr lang="uk-UA" sz="4800" b="1" i="1" dirty="0" smtClean="0">
                <a:latin typeface="Corbel"/>
              </a:rPr>
              <a:t>· 4² + 25² = </a:t>
            </a:r>
          </a:p>
          <a:p>
            <a:r>
              <a:rPr lang="uk-UA" sz="4800" b="1" i="1" dirty="0" smtClean="0">
                <a:latin typeface="Corbel"/>
              </a:rPr>
              <a:t>6² ·4² + 25² = 36 ·16 +625 = 576 + 625 = 1201</a:t>
            </a:r>
            <a:endParaRPr lang="uk-UA" sz="4800" b="1" i="1" dirty="0"/>
          </a:p>
        </p:txBody>
      </p:sp>
    </p:spTree>
    <p:extLst>
      <p:ext uri="{BB962C8B-B14F-4D97-AF65-F5344CB8AC3E}">
        <p14:creationId xmlns:p14="http://schemas.microsoft.com/office/powerpoint/2010/main" val="34677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34952"/>
            <a:ext cx="4694020" cy="40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247" y="1365566"/>
            <a:ext cx="724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Існує таблиця квадратів і кубів чисел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8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5" y="1412776"/>
            <a:ext cx="39814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3100" y="418476"/>
            <a:ext cx="499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Відновіть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запис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465" y="1673381"/>
            <a:ext cx="61926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2   = 16;</a:t>
            </a:r>
          </a:p>
          <a:p>
            <a:r>
              <a:rPr lang="uk-UA" sz="4800" b="1" i="1" dirty="0"/>
              <a:t>	</a:t>
            </a:r>
            <a:r>
              <a:rPr lang="uk-UA" sz="4800" b="1" i="1" dirty="0" smtClean="0"/>
              <a:t>		   ?   = 64;</a:t>
            </a:r>
          </a:p>
          <a:p>
            <a:r>
              <a:rPr lang="uk-UA" sz="4800" b="1" i="1" dirty="0" smtClean="0"/>
              <a:t>3² = …;    </a:t>
            </a:r>
          </a:p>
          <a:p>
            <a:r>
              <a:rPr lang="uk-UA" sz="4800" b="1" i="1" dirty="0"/>
              <a:t>	</a:t>
            </a:r>
            <a:r>
              <a:rPr lang="uk-UA" sz="4800" b="1" i="1" dirty="0" smtClean="0"/>
              <a:t>		   6  = 36.</a:t>
            </a:r>
          </a:p>
          <a:p>
            <a:r>
              <a:rPr lang="uk-UA" sz="5400" b="1" i="1" dirty="0"/>
              <a:t>	</a:t>
            </a:r>
            <a:r>
              <a:rPr lang="uk-UA" sz="5400" b="1" i="1" dirty="0" smtClean="0"/>
              <a:t>		</a:t>
            </a:r>
            <a:endParaRPr lang="uk-UA" sz="5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15176" y="134180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?</a:t>
            </a:r>
            <a:endParaRPr lang="uk-UA" sz="4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209519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3</a:t>
            </a:r>
            <a:endParaRPr lang="uk-UA" sz="4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41493" y="359926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?</a:t>
            </a:r>
            <a:endParaRPr lang="uk-UA" sz="4800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7"/>
          <a:stretch/>
        </p:blipFill>
        <p:spPr bwMode="auto">
          <a:xfrm>
            <a:off x="4622125" y="5080116"/>
            <a:ext cx="71936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r="35535"/>
          <a:stretch/>
        </p:blipFill>
        <p:spPr bwMode="auto">
          <a:xfrm>
            <a:off x="3130294" y="4893631"/>
            <a:ext cx="71698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4"/>
          <a:stretch/>
        </p:blipFill>
        <p:spPr bwMode="auto">
          <a:xfrm>
            <a:off x="1637330" y="4525071"/>
            <a:ext cx="57677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21781" r="24976" b="50568"/>
          <a:stretch/>
        </p:blipFill>
        <p:spPr bwMode="auto">
          <a:xfrm>
            <a:off x="6104249" y="5142304"/>
            <a:ext cx="825942" cy="101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1" t="19886" r="7821" b="50000"/>
          <a:stretch/>
        </p:blipFill>
        <p:spPr bwMode="auto">
          <a:xfrm>
            <a:off x="7285340" y="4879677"/>
            <a:ext cx="815052" cy="10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9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49025"/>
            <a:ext cx="7765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Доповніть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послідовність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поданих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степенів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270892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/>
              <a:t>а</a:t>
            </a:r>
            <a:r>
              <a:rPr lang="uk-UA" sz="5400" b="1" i="1" dirty="0" smtClean="0"/>
              <a:t>) 1, 4, 9, 16, 25, …;</a:t>
            </a:r>
          </a:p>
          <a:p>
            <a:r>
              <a:rPr lang="uk-UA" sz="5400" b="1" i="1" dirty="0"/>
              <a:t>б</a:t>
            </a:r>
            <a:r>
              <a:rPr lang="uk-UA" sz="5400" b="1" i="1" dirty="0" smtClean="0"/>
              <a:t>) 1, 8, 27, 64, …</a:t>
            </a:r>
            <a:endParaRPr lang="uk-UA" sz="54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47538" r="77983" b="20834"/>
          <a:stretch/>
        </p:blipFill>
        <p:spPr bwMode="auto">
          <a:xfrm>
            <a:off x="1691680" y="5013175"/>
            <a:ext cx="747435" cy="11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48294" r="62926" b="20455"/>
          <a:stretch/>
        </p:blipFill>
        <p:spPr bwMode="auto">
          <a:xfrm>
            <a:off x="2843808" y="4997276"/>
            <a:ext cx="810491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50000" r="47585" b="21591"/>
          <a:stretch/>
        </p:blipFill>
        <p:spPr bwMode="auto">
          <a:xfrm>
            <a:off x="4099539" y="5065273"/>
            <a:ext cx="793940" cy="10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1" t="47488" r="30641" b="19936"/>
          <a:stretch/>
        </p:blipFill>
        <p:spPr bwMode="auto">
          <a:xfrm>
            <a:off x="5431840" y="4997276"/>
            <a:ext cx="804089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8" t="48106" r="5969" b="20644"/>
          <a:stretch/>
        </p:blipFill>
        <p:spPr bwMode="auto">
          <a:xfrm>
            <a:off x="6660232" y="5065273"/>
            <a:ext cx="1100522" cy="9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Практичний етап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Якщо ви уважно переглянули презентацію, то ви все зрозуміли</a:t>
            </a:r>
          </a:p>
          <a:p>
            <a:r>
              <a:rPr lang="uk-UA" dirty="0" smtClean="0"/>
              <a:t>Спробуйте виконати №</a:t>
            </a:r>
          </a:p>
          <a:p>
            <a:r>
              <a:rPr lang="uk-UA" dirty="0" smtClean="0"/>
              <a:t>262,264,267,268,276.</a:t>
            </a:r>
          </a:p>
          <a:p>
            <a:r>
              <a:rPr lang="uk-UA" dirty="0" smtClean="0"/>
              <a:t>Якщо щось не </a:t>
            </a:r>
            <a:r>
              <a:rPr lang="uk-UA" dirty="0" err="1" smtClean="0"/>
              <a:t>зрозуміло,то</a:t>
            </a:r>
            <a:r>
              <a:rPr lang="uk-UA" dirty="0" smtClean="0"/>
              <a:t> ще раз перегляньте приклади,  </a:t>
            </a:r>
          </a:p>
          <a:p>
            <a:r>
              <a:rPr lang="uk-UA" dirty="0" smtClean="0"/>
              <a:t>що у параграфі 7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325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7</a:t>
            </a:r>
          </a:p>
          <a:p>
            <a:r>
              <a:rPr lang="uk-UA" dirty="0" smtClean="0"/>
              <a:t>Виконати №</a:t>
            </a:r>
          </a:p>
          <a:p>
            <a:r>
              <a:rPr lang="uk-UA" dirty="0" smtClean="0"/>
              <a:t>263</a:t>
            </a:r>
          </a:p>
          <a:p>
            <a:r>
              <a:rPr lang="uk-UA" dirty="0" smtClean="0"/>
              <a:t>265</a:t>
            </a:r>
          </a:p>
          <a:p>
            <a:r>
              <a:rPr lang="uk-UA" dirty="0" smtClean="0"/>
              <a:t>269</a:t>
            </a:r>
          </a:p>
          <a:p>
            <a:r>
              <a:rPr lang="uk-UA" dirty="0" smtClean="0"/>
              <a:t>277-додатково(на 12 балів)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446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2" y="1196752"/>
            <a:ext cx="1857613" cy="182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43" b="46484" l="22168" r="374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5" t="21023" r="60621" b="50568"/>
          <a:stretch/>
        </p:blipFill>
        <p:spPr bwMode="auto">
          <a:xfrm>
            <a:off x="3038127" y="672575"/>
            <a:ext cx="824705" cy="10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3862832" y="1970355"/>
            <a:ext cx="50405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92" y="1097523"/>
            <a:ext cx="2270373" cy="17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31" b="46745" l="42285" r="56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3" t="22947" r="41244" b="50473"/>
          <a:stretch/>
        </p:blipFill>
        <p:spPr bwMode="auto">
          <a:xfrm>
            <a:off x="6199948" y="672575"/>
            <a:ext cx="776552" cy="8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 4"/>
          <p:cNvSpPr/>
          <p:nvPr/>
        </p:nvSpPr>
        <p:spPr>
          <a:xfrm>
            <a:off x="6976500" y="1720929"/>
            <a:ext cx="1195900" cy="6094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15" y="3573016"/>
            <a:ext cx="4286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7790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/>
              <a:t>Цифри</a:t>
            </a:r>
            <a:r>
              <a:rPr lang="ru-RU" sz="5400" b="1" i="1" dirty="0"/>
              <a:t> не </a:t>
            </a:r>
            <a:r>
              <a:rPr lang="ru-RU" sz="5400" b="1" i="1" dirty="0" err="1"/>
              <a:t>керують</a:t>
            </a:r>
            <a:r>
              <a:rPr lang="ru-RU" sz="5400" b="1" i="1" dirty="0"/>
              <a:t> </a:t>
            </a:r>
            <a:r>
              <a:rPr lang="ru-RU" sz="5400" b="1" i="1" dirty="0" err="1"/>
              <a:t>світом</a:t>
            </a:r>
            <a:r>
              <a:rPr lang="ru-RU" sz="5400" b="1" i="1" dirty="0"/>
              <a:t>, але вони </a:t>
            </a:r>
            <a:r>
              <a:rPr lang="ru-RU" sz="5400" b="1" i="1" dirty="0" err="1"/>
              <a:t>показують</a:t>
            </a:r>
            <a:r>
              <a:rPr lang="ru-RU" sz="5400" b="1" i="1" dirty="0"/>
              <a:t>, як </a:t>
            </a:r>
            <a:r>
              <a:rPr lang="ru-RU" sz="5400" b="1" i="1" dirty="0" err="1"/>
              <a:t>управляється</a:t>
            </a:r>
            <a:r>
              <a:rPr lang="ru-RU" sz="5400" b="1" i="1" dirty="0"/>
              <a:t> </a:t>
            </a:r>
            <a:r>
              <a:rPr lang="ru-RU" sz="5400" b="1" i="1" dirty="0" err="1"/>
              <a:t>світ</a:t>
            </a:r>
            <a:r>
              <a:rPr lang="ru-RU" sz="5400" b="1" i="1" dirty="0" smtClean="0"/>
              <a:t>.</a:t>
            </a:r>
          </a:p>
          <a:p>
            <a:pPr algn="ctr"/>
            <a:r>
              <a:rPr lang="ru-RU" sz="5400" b="1" i="1" dirty="0" smtClean="0"/>
              <a:t> </a:t>
            </a:r>
            <a:r>
              <a:rPr lang="ru-RU" sz="5400" b="1" i="1" dirty="0"/>
              <a:t>(І. Гете)</a:t>
            </a:r>
            <a:endParaRPr lang="uk-UA" sz="54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22947" r="6250" b="50473"/>
          <a:stretch/>
        </p:blipFill>
        <p:spPr bwMode="auto">
          <a:xfrm>
            <a:off x="1187623" y="5693205"/>
            <a:ext cx="3754823" cy="8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49527" r="6250" b="20264"/>
          <a:stretch/>
        </p:blipFill>
        <p:spPr bwMode="auto">
          <a:xfrm>
            <a:off x="4942447" y="5566761"/>
            <a:ext cx="3687306" cy="9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Поміркуйте</a:t>
            </a:r>
            <a:endParaRPr lang="uk-UA" sz="5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91683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Як можна подати  суму коротшим записом?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708920"/>
            <a:ext cx="5760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2400" b="1" i="1" dirty="0" smtClean="0"/>
              <a:t>8 + 8 + 8 + 8 + 8 + 8 + 8 + 8 + 8 + 8;</a:t>
            </a:r>
          </a:p>
          <a:p>
            <a:pPr marL="342900" indent="-342900">
              <a:buAutoNum type="arabicParenR"/>
            </a:pPr>
            <a:endParaRPr lang="uk-UA" sz="2400" b="1" i="1" dirty="0"/>
          </a:p>
          <a:p>
            <a:pPr lvl="3"/>
            <a:r>
              <a:rPr lang="uk-UA" sz="2400" b="1" i="1" dirty="0" smtClean="0"/>
              <a:t>2) 3 + 3 + 3 + 3 + 3;</a:t>
            </a:r>
          </a:p>
          <a:p>
            <a:pPr algn="r"/>
            <a:endParaRPr lang="uk-UA" sz="2400" b="1" i="1" dirty="0" smtClean="0"/>
          </a:p>
          <a:p>
            <a:pPr algn="r"/>
            <a:r>
              <a:rPr lang="uk-UA" sz="2400" b="1" i="1" dirty="0" smtClean="0"/>
              <a:t>3) а + а + </a:t>
            </a:r>
            <a:r>
              <a:rPr lang="uk-UA" sz="2400" b="1" i="1" dirty="0" err="1" smtClean="0"/>
              <a:t>а</a:t>
            </a:r>
            <a:r>
              <a:rPr lang="uk-UA" sz="2400" b="1" i="1" dirty="0" smtClean="0"/>
              <a:t> + </a:t>
            </a:r>
            <a:r>
              <a:rPr lang="uk-UA" sz="2400" b="1" i="1" dirty="0" err="1" smtClean="0"/>
              <a:t>а</a:t>
            </a:r>
            <a:r>
              <a:rPr lang="uk-UA" sz="2400" b="1" i="1" dirty="0" smtClean="0"/>
              <a:t> + </a:t>
            </a:r>
            <a:r>
              <a:rPr lang="uk-UA" sz="2400" b="1" i="1" dirty="0" err="1" smtClean="0"/>
              <a:t>а</a:t>
            </a:r>
            <a:r>
              <a:rPr lang="uk-UA" sz="2400" b="1" i="1" dirty="0" smtClean="0"/>
              <a:t> + </a:t>
            </a:r>
            <a:r>
              <a:rPr lang="uk-UA" sz="2400" b="1" i="1" dirty="0" err="1" smtClean="0"/>
              <a:t>а</a:t>
            </a:r>
            <a:r>
              <a:rPr lang="uk-UA" sz="2400" b="1" i="1" dirty="0" smtClean="0"/>
              <a:t> + </a:t>
            </a:r>
            <a:r>
              <a:rPr lang="uk-UA" sz="2400" b="1" i="1" dirty="0" err="1" smtClean="0"/>
              <a:t>а</a:t>
            </a:r>
            <a:r>
              <a:rPr lang="uk-UA" sz="2400" b="1" i="1" dirty="0" smtClean="0"/>
              <a:t>;</a:t>
            </a:r>
          </a:p>
          <a:p>
            <a:pPr algn="r"/>
            <a:endParaRPr lang="uk-UA" sz="2400" b="1" i="1" dirty="0" smtClean="0"/>
          </a:p>
          <a:p>
            <a:pPr algn="r"/>
            <a:r>
              <a:rPr lang="uk-UA" sz="2400" b="1" i="1" dirty="0" smtClean="0"/>
              <a:t>4) 7 + 7 +… + 7.</a:t>
            </a:r>
          </a:p>
          <a:p>
            <a:endParaRPr lang="uk-UA" sz="2400" b="1" i="1" dirty="0" smtClean="0"/>
          </a:p>
          <a:p>
            <a:pPr algn="r"/>
            <a:r>
              <a:rPr lang="uk-UA" sz="2400" b="1" i="1" dirty="0" smtClean="0"/>
              <a:t> п разів</a:t>
            </a:r>
          </a:p>
          <a:p>
            <a:endParaRPr lang="uk-UA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382101" y="4840140"/>
            <a:ext cx="340238" cy="1368150"/>
          </a:xfrm>
          <a:prstGeom prst="leftBrace">
            <a:avLst>
              <a:gd name="adj1" fmla="val 77558"/>
              <a:gd name="adj2" fmla="val 49659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1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9838" y="1949931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70C0"/>
                </a:solidFill>
              </a:rPr>
              <a:t>Подайте у вигляді  добутку двох рівних множників число: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376" y="278092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2400" b="1" i="1" dirty="0" smtClean="0"/>
              <a:t>25;			3) 100;</a:t>
            </a:r>
          </a:p>
          <a:p>
            <a:endParaRPr lang="uk-UA" sz="2400" b="1" i="1" dirty="0"/>
          </a:p>
          <a:p>
            <a:r>
              <a:rPr lang="uk-UA" sz="2400" b="1" i="1" dirty="0" smtClean="0"/>
              <a:t>2)    49;		4) 10000.</a:t>
            </a:r>
            <a:endParaRPr lang="uk-UA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29838" y="425803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70C0"/>
                </a:solidFill>
              </a:rPr>
              <a:t>Подайте у вигляді  добутку трьох рівних множників число: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03806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1)</a:t>
            </a:r>
            <a:r>
              <a:rPr lang="uk-UA" dirty="0" smtClean="0"/>
              <a:t> </a:t>
            </a:r>
            <a:r>
              <a:rPr lang="uk-UA" sz="2400" b="1" i="1" dirty="0" smtClean="0"/>
              <a:t>8;		2) 125;		3) 1000.</a:t>
            </a:r>
            <a:endParaRPr lang="uk-UA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29838" y="67614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Виконайте дії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97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779" y="805053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замітку</a:t>
            </a:r>
            <a:endParaRPr lang="uk-UA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88924" y="20608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У математиці  є спеціальний спосіб для запису добутку, у якому всі множники рівні між собою</a:t>
            </a:r>
            <a:endParaRPr lang="uk-UA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708531"/>
            <a:ext cx="261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2 · 2 · 2 · 2 · 2 = 2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   </a:t>
            </a:r>
            <a:r>
              <a:rPr lang="uk-UA" sz="2400" b="1" i="1" dirty="0" smtClean="0">
                <a:solidFill>
                  <a:srgbClr val="0070C0"/>
                </a:solidFill>
              </a:rPr>
              <a:t>5</a:t>
            </a:r>
            <a:r>
              <a:rPr lang="uk-UA" sz="2400" b="1" i="1" dirty="0" smtClean="0"/>
              <a:t> множників</a:t>
            </a:r>
            <a:endParaRPr lang="uk-UA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58696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5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2709693" y="3495767"/>
            <a:ext cx="340237" cy="1512168"/>
          </a:xfrm>
          <a:prstGeom prst="leftBrace">
            <a:avLst>
              <a:gd name="adj1" fmla="val 77558"/>
              <a:gd name="adj2" fmla="val 49659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004048" y="371463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4 . 4 . 4 . 4 . 4 . 4. 4 = 4</a:t>
            </a:r>
          </a:p>
          <a:p>
            <a:endParaRPr lang="uk-UA" sz="2400" b="1" i="1" dirty="0">
              <a:solidFill>
                <a:srgbClr val="0070C0"/>
              </a:solidFill>
            </a:endParaRPr>
          </a:p>
          <a:p>
            <a:r>
              <a:rPr lang="uk-UA" sz="2400" b="1" i="1" dirty="0" smtClean="0"/>
              <a:t>        </a:t>
            </a:r>
            <a:r>
              <a:rPr lang="uk-UA" sz="2400" b="1" i="1" dirty="0" smtClean="0">
                <a:solidFill>
                  <a:srgbClr val="0070C0"/>
                </a:solidFill>
              </a:rPr>
              <a:t>7</a:t>
            </a:r>
            <a:r>
              <a:rPr lang="uk-UA" sz="2400" b="1" i="1" dirty="0" smtClean="0"/>
              <a:t> множників</a:t>
            </a:r>
            <a:endParaRPr lang="uk-UA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57576" y="35609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7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182563" y="3289360"/>
            <a:ext cx="340237" cy="2265219"/>
          </a:xfrm>
          <a:prstGeom prst="leftBrace">
            <a:avLst>
              <a:gd name="adj1" fmla="val 77558"/>
              <a:gd name="adj2" fmla="val 49659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1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027951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Вираз  2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smtClean="0"/>
              <a:t>   називають степенем  і читають так:</a:t>
            </a:r>
          </a:p>
          <a:p>
            <a:r>
              <a:rPr lang="uk-UA" sz="2400" b="1" i="1" dirty="0" smtClean="0"/>
              <a:t>                     </a:t>
            </a:r>
            <a:r>
              <a:rPr lang="uk-UA" sz="2400" b="1" i="1" dirty="0" smtClean="0">
                <a:solidFill>
                  <a:srgbClr val="0070C0"/>
                </a:solidFill>
              </a:rPr>
              <a:t>два в п'ятому степені,</a:t>
            </a:r>
          </a:p>
          <a:p>
            <a:endParaRPr lang="uk-UA" sz="2400" b="1" i="1" dirty="0" smtClean="0">
              <a:solidFill>
                <a:srgbClr val="0070C0"/>
              </a:solidFill>
            </a:endParaRP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               </a:t>
            </a:r>
            <a:r>
              <a:rPr lang="uk-UA" sz="2400" b="1" i="1" dirty="0" smtClean="0"/>
              <a:t>4</a:t>
            </a:r>
            <a:r>
              <a:rPr lang="uk-UA" sz="2400" b="1" i="1" dirty="0" smtClean="0">
                <a:solidFill>
                  <a:srgbClr val="0070C0"/>
                </a:solidFill>
              </a:rPr>
              <a:t>    </a:t>
            </a:r>
            <a:r>
              <a:rPr lang="uk-UA" sz="2400" b="1" i="1" dirty="0" smtClean="0"/>
              <a:t>- </a:t>
            </a:r>
            <a:r>
              <a:rPr lang="uk-UA" sz="2400" b="1" i="1" dirty="0" smtClean="0">
                <a:solidFill>
                  <a:srgbClr val="0070C0"/>
                </a:solidFill>
              </a:rPr>
              <a:t>чотири в сьомому степені,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	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r>
              <a:rPr lang="uk-UA" sz="2400" b="1" i="1" dirty="0">
                <a:solidFill>
                  <a:srgbClr val="0070C0"/>
                </a:solidFill>
              </a:rPr>
              <a:t>	</a:t>
            </a:r>
            <a:r>
              <a:rPr lang="uk-UA" sz="2400" b="1" i="1" dirty="0" smtClean="0">
                <a:solidFill>
                  <a:srgbClr val="0070C0"/>
                </a:solidFill>
              </a:rPr>
              <a:t> </a:t>
            </a:r>
            <a:r>
              <a:rPr lang="uk-UA" sz="2400" b="1" i="1" dirty="0" smtClean="0"/>
              <a:t>а   - </a:t>
            </a:r>
            <a:r>
              <a:rPr lang="uk-UA" sz="2400" b="1" i="1" dirty="0" err="1" smtClean="0">
                <a:solidFill>
                  <a:srgbClr val="0070C0"/>
                </a:solidFill>
              </a:rPr>
              <a:t>а</a:t>
            </a:r>
            <a:r>
              <a:rPr lang="uk-UA" sz="2400" b="1" i="1" dirty="0" smtClean="0">
                <a:solidFill>
                  <a:srgbClr val="0070C0"/>
                </a:solidFill>
              </a:rPr>
              <a:t> в четвертому степені і т.п.</a:t>
            </a:r>
          </a:p>
          <a:p>
            <a:endParaRPr lang="uk-U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15483" y="2997447"/>
            <a:ext cx="2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7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95467" y="3645024"/>
            <a:ext cx="18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4</a:t>
            </a:r>
            <a:endParaRPr lang="uk-UA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22538" y="1843285"/>
            <a:ext cx="22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5</a:t>
            </a:r>
            <a:endParaRPr lang="uk-UA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7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386221" cy="24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41" b="46354" l="22168" r="41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5" t="21023" r="60621" b="50568"/>
          <a:stretch/>
        </p:blipFill>
        <p:spPr bwMode="auto">
          <a:xfrm>
            <a:off x="4932040" y="1435126"/>
            <a:ext cx="889348" cy="1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17695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степінь</a:t>
            </a:r>
            <a:endParaRPr lang="uk-UA" sz="2400" b="1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067944" y="4005064"/>
            <a:ext cx="691736" cy="136815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28442" y="54179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Основа степеня</a:t>
            </a:r>
            <a:endParaRPr lang="uk-UA" sz="2400" b="1" i="1" dirty="0"/>
          </a:p>
        </p:txBody>
      </p:sp>
      <p:cxnSp>
        <p:nvCxnSpPr>
          <p:cNvPr id="13" name="Прямая со стрелкой 12"/>
          <p:cNvCxnSpPr>
            <a:stCxn id="2" idx="1"/>
          </p:cNvCxnSpPr>
          <p:nvPr/>
        </p:nvCxnSpPr>
        <p:spPr>
          <a:xfrm flipH="1">
            <a:off x="5724128" y="2000389"/>
            <a:ext cx="432048" cy="115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 t="21023" r="60621" b="50568"/>
          <a:stretch/>
        </p:blipFill>
        <p:spPr bwMode="auto">
          <a:xfrm>
            <a:off x="3536241" y="3853943"/>
            <a:ext cx="824705" cy="10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19492" r="79829" b="51152"/>
          <a:stretch/>
        </p:blipFill>
        <p:spPr bwMode="auto">
          <a:xfrm>
            <a:off x="3771167" y="2252206"/>
            <a:ext cx="596997" cy="10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967" r="84380" b="63219"/>
          <a:stretch/>
        </p:blipFill>
        <p:spPr bwMode="auto">
          <a:xfrm>
            <a:off x="2961194" y="2796527"/>
            <a:ext cx="720255" cy="9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711878" y="3140968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1878" y="3557705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70" y="2737597"/>
            <a:ext cx="761482" cy="103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967" r="84380" b="63219"/>
          <a:stretch/>
        </p:blipFill>
        <p:spPr bwMode="auto">
          <a:xfrm>
            <a:off x="2961194" y="4493456"/>
            <a:ext cx="737970" cy="10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368164" y="4995546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54" y="4516693"/>
            <a:ext cx="718928" cy="9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52" y="4480836"/>
            <a:ext cx="745208" cy="101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327933" y="5328056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Умножение 12"/>
          <p:cNvSpPr/>
          <p:nvPr/>
        </p:nvSpPr>
        <p:spPr>
          <a:xfrm>
            <a:off x="6592166" y="4766192"/>
            <a:ext cx="311239" cy="4587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979712" y="1777787"/>
            <a:ext cx="569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Степінь показує кількість множників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0840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058" y="418476"/>
            <a:ext cx="440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Степінь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числа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057" y="1777787"/>
            <a:ext cx="724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/>
              <a:t>Добутком  двох рівних між собою чисел </a:t>
            </a:r>
            <a:r>
              <a:rPr lang="uk-UA" sz="2400" b="1" i="1" dirty="0" smtClean="0">
                <a:solidFill>
                  <a:srgbClr val="0070C0"/>
                </a:solidFill>
              </a:rPr>
              <a:t>а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rbel"/>
              </a:rPr>
              <a:t>·</a:t>
            </a:r>
            <a:r>
              <a:rPr lang="uk-UA" sz="2400" b="1" dirty="0" smtClean="0">
                <a:solidFill>
                  <a:srgbClr val="0070C0"/>
                </a:solidFill>
                <a:latin typeface="Corbel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</a:rPr>
              <a:t>а</a:t>
            </a:r>
            <a:r>
              <a:rPr lang="uk-UA" sz="2400" b="1" dirty="0" smtClean="0"/>
              <a:t> </a:t>
            </a:r>
            <a:r>
              <a:rPr lang="en-US" sz="2400" b="1" dirty="0" smtClean="0"/>
              <a:t> </a:t>
            </a:r>
            <a:r>
              <a:rPr lang="uk-UA" sz="2400" b="1" dirty="0" smtClean="0"/>
              <a:t>називають </a:t>
            </a:r>
            <a:r>
              <a:rPr lang="uk-UA" sz="2400" b="1" i="1" u="sng" dirty="0" smtClean="0"/>
              <a:t>квадратом</a:t>
            </a:r>
            <a:r>
              <a:rPr lang="uk-UA" sz="2400" b="1" i="1" dirty="0" smtClean="0"/>
              <a:t>  </a:t>
            </a:r>
            <a:r>
              <a:rPr lang="uk-UA" sz="2400" b="1" i="1" u="sng" dirty="0" smtClean="0"/>
              <a:t>числа а</a:t>
            </a:r>
            <a:r>
              <a:rPr lang="uk-UA" sz="2400" b="1" i="1" dirty="0" smtClean="0"/>
              <a:t>  </a:t>
            </a:r>
            <a:r>
              <a:rPr lang="uk-UA" sz="2400" b="1" dirty="0" smtClean="0"/>
              <a:t>та записують </a:t>
            </a:r>
            <a:r>
              <a:rPr lang="uk-UA" sz="2400" b="1" i="1" dirty="0" smtClean="0"/>
              <a:t>  </a:t>
            </a:r>
            <a:r>
              <a:rPr lang="uk-UA" sz="2400" b="1" i="1" dirty="0" smtClean="0">
                <a:solidFill>
                  <a:srgbClr val="0070C0"/>
                </a:solidFill>
              </a:rPr>
              <a:t>а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5305" y="1962452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2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077" y="3813324"/>
            <a:ext cx="7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/>
              <a:t>Добутком  трьох рівних між собою чисел </a:t>
            </a:r>
            <a:r>
              <a:rPr lang="uk-UA" sz="2400" b="1" i="1" dirty="0" smtClean="0">
                <a:solidFill>
                  <a:srgbClr val="0070C0"/>
                </a:solidFill>
              </a:rPr>
              <a:t>а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rbel"/>
              </a:rPr>
              <a:t>·</a:t>
            </a:r>
            <a:r>
              <a:rPr lang="uk-UA" sz="2400" b="1" i="1" dirty="0" smtClean="0">
                <a:solidFill>
                  <a:srgbClr val="0070C0"/>
                </a:solidFill>
              </a:rPr>
              <a:t>а </a:t>
            </a:r>
            <a:r>
              <a:rPr lang="uk-UA" sz="2400" b="1" i="1" dirty="0" smtClean="0">
                <a:solidFill>
                  <a:srgbClr val="0070C0"/>
                </a:solidFill>
                <a:latin typeface="Corbel"/>
              </a:rPr>
              <a:t>· </a:t>
            </a:r>
            <a:r>
              <a:rPr lang="uk-UA" sz="2400" b="1" i="1" dirty="0" err="1" smtClean="0">
                <a:solidFill>
                  <a:srgbClr val="0070C0"/>
                </a:solidFill>
              </a:rPr>
              <a:t>а</a:t>
            </a:r>
            <a:r>
              <a:rPr lang="uk-UA" sz="2400" b="1" dirty="0" smtClean="0"/>
              <a:t> </a:t>
            </a:r>
            <a:r>
              <a:rPr lang="en-US" sz="2400" b="1" dirty="0" smtClean="0"/>
              <a:t> </a:t>
            </a:r>
            <a:r>
              <a:rPr lang="uk-UA" sz="2400" b="1" dirty="0" smtClean="0"/>
              <a:t>називають </a:t>
            </a:r>
            <a:r>
              <a:rPr lang="uk-UA" sz="2400" b="1" i="1" u="sng" dirty="0" smtClean="0"/>
              <a:t>кубом  числа а</a:t>
            </a:r>
            <a:r>
              <a:rPr lang="uk-UA" sz="2400" b="1" i="1" dirty="0" smtClean="0"/>
              <a:t> </a:t>
            </a:r>
            <a:r>
              <a:rPr lang="uk-UA" sz="2400" b="1" dirty="0" smtClean="0"/>
              <a:t>та записують </a:t>
            </a:r>
            <a:r>
              <a:rPr lang="uk-UA" sz="2400" b="1" i="1" dirty="0" smtClean="0"/>
              <a:t>   </a:t>
            </a:r>
            <a:r>
              <a:rPr lang="uk-UA" sz="2400" b="1" i="1" dirty="0" smtClean="0">
                <a:solidFill>
                  <a:srgbClr val="0070C0"/>
                </a:solidFill>
              </a:rPr>
              <a:t>а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17024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3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077" y="2894983"/>
            <a:ext cx="7221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/>
              <a:t>Читають </a:t>
            </a:r>
            <a:r>
              <a:rPr lang="uk-UA" sz="2400" b="1" i="1" dirty="0"/>
              <a:t>так</a:t>
            </a:r>
            <a:r>
              <a:rPr lang="uk-UA" sz="2400" b="1" i="1" dirty="0" smtClean="0"/>
              <a:t>:  </a:t>
            </a:r>
            <a:r>
              <a:rPr lang="uk-UA" sz="2400" b="1" i="1" dirty="0" smtClean="0">
                <a:solidFill>
                  <a:srgbClr val="0070C0"/>
                </a:solidFill>
              </a:rPr>
              <a:t>а у квадрат</a:t>
            </a:r>
            <a:r>
              <a:rPr lang="uk-UA" b="1" i="1" dirty="0" smtClean="0">
                <a:solidFill>
                  <a:srgbClr val="0070C0"/>
                </a:solidFill>
              </a:rPr>
              <a:t>і  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	</a:t>
            </a:r>
            <a:r>
              <a:rPr lang="uk-UA" sz="2400" b="1" i="1" dirty="0" smtClean="0">
                <a:solidFill>
                  <a:srgbClr val="0070C0"/>
                </a:solidFill>
              </a:rPr>
              <a:t>			</a:t>
            </a:r>
            <a:r>
              <a:rPr lang="uk-UA" sz="2400" b="1" i="1" dirty="0" smtClean="0"/>
              <a:t>або </a:t>
            </a:r>
            <a:r>
              <a:rPr lang="uk-UA" sz="2400" b="1" i="1" dirty="0" smtClean="0">
                <a:solidFill>
                  <a:srgbClr val="0070C0"/>
                </a:solidFill>
              </a:rPr>
              <a:t>а в другому степені</a:t>
            </a:r>
            <a:r>
              <a:rPr lang="uk-UA" sz="2400" b="1" i="1" dirty="0" smtClean="0"/>
              <a:t> </a:t>
            </a:r>
            <a:endParaRPr lang="uk-UA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94870" y="4780128"/>
            <a:ext cx="724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Читають так</a:t>
            </a:r>
            <a:r>
              <a:rPr lang="uk-UA" dirty="0" smtClean="0"/>
              <a:t>:    </a:t>
            </a:r>
            <a:r>
              <a:rPr lang="uk-UA" sz="2400" b="1" i="1" dirty="0" smtClean="0">
                <a:solidFill>
                  <a:srgbClr val="0070C0"/>
                </a:solidFill>
              </a:rPr>
              <a:t>а у кубі 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</a:rPr>
              <a:t>                                                     </a:t>
            </a:r>
            <a:r>
              <a:rPr lang="uk-UA" sz="2400" b="1" i="1" dirty="0" smtClean="0"/>
              <a:t>або</a:t>
            </a:r>
            <a:r>
              <a:rPr lang="uk-UA" sz="2400" b="1" i="1" dirty="0" smtClean="0">
                <a:solidFill>
                  <a:srgbClr val="0070C0"/>
                </a:solidFill>
              </a:rPr>
              <a:t> а в третьому степені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</TotalTime>
  <Words>430</Words>
  <Application>Microsoft Office PowerPoint</Application>
  <PresentationFormat>Екран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Corbel</vt:lpstr>
      <vt:lpstr>Gill Sans MT</vt:lpstr>
      <vt:lpstr>Verdana</vt:lpstr>
      <vt:lpstr>Wingdings</vt:lpstr>
      <vt:lpstr>Wingdings 2</vt:lpstr>
      <vt:lpstr>Солнцестояние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Практичний етап</vt:lpstr>
      <vt:lpstr>Домашнє завдання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Світлана Печенюк</dc:creator>
  <cp:lastModifiedBy>RePack by Diakov</cp:lastModifiedBy>
  <cp:revision>31</cp:revision>
  <dcterms:created xsi:type="dcterms:W3CDTF">2018-11-22T19:34:56Z</dcterms:created>
  <dcterms:modified xsi:type="dcterms:W3CDTF">2021-09-30T08:32:23Z</dcterms:modified>
</cp:coreProperties>
</file>