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8" r:id="rId2"/>
    <p:sldId id="261" r:id="rId3"/>
    <p:sldId id="274" r:id="rId4"/>
    <p:sldId id="275" r:id="rId5"/>
    <p:sldId id="276" r:id="rId6"/>
    <p:sldId id="277" r:id="rId7"/>
    <p:sldId id="278" r:id="rId8"/>
    <p:sldId id="280" r:id="rId9"/>
    <p:sldId id="262" r:id="rId10"/>
    <p:sldId id="281" r:id="rId11"/>
    <p:sldId id="283" r:id="rId12"/>
    <p:sldId id="285" r:id="rId13"/>
    <p:sldId id="286" r:id="rId14"/>
    <p:sldId id="271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>
        <p:scale>
          <a:sx n="66" d="100"/>
          <a:sy n="66" d="100"/>
        </p:scale>
        <p:origin x="858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C0753-F9A8-4A6D-B9EF-91EDA829AEF1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BB7B0-5F90-4864-BBE2-1087909DE7DC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8881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129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308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806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079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050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280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950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210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920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7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65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B2C8-8580-4842-99A6-6385F7756D49}" type="datetimeFigureOut">
              <a:rPr lang="uk-UA" smtClean="0"/>
              <a:pPr/>
              <a:t>24.03.2022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EC10D-F4AA-4E20-B692-156F4BB019D5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743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4994" y="3085213"/>
            <a:ext cx="10524565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Окремі випадки множення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ДЕСЯТКОВИХ ДРОБІВ</a:t>
            </a:r>
            <a:endParaRPr lang="uk-U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47528" y="260648"/>
            <a:ext cx="6624736" cy="1446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 5 клас 25.03.2022р.</a:t>
            </a:r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7996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761129" y="0"/>
            <a:ext cx="9018495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Порівняй № 1367(1;4;6.)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3460" y="1398494"/>
            <a:ext cx="455407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1)  0,82 м.     83 см.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986683" y="1775012"/>
            <a:ext cx="537882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&lt;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52047" y="2796988"/>
            <a:ext cx="4048288" cy="707886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4) 2</a:t>
            </a:r>
            <a:r>
              <a:rPr lang="uk-UA" sz="4000" b="1" dirty="0" smtClean="0">
                <a:solidFill>
                  <a:schemeClr val="tx1"/>
                </a:solidFill>
              </a:rPr>
              <a:t>,7 ц.      281 кг.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43883" y="3056965"/>
            <a:ext cx="53788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&lt;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18447" y="4213412"/>
            <a:ext cx="582705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6) 5,18 грн.            520 </a:t>
            </a:r>
            <a:r>
              <a:rPr lang="uk-UA" sz="4000" b="1" dirty="0" err="1" smtClean="0"/>
              <a:t>коп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560425" y="4589929"/>
            <a:ext cx="537882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&lt;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86963E-6 L -0.33099 -0.052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00" y="-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5405E-6 L -0.36628 -0.0284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00" y="-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586 -0.00023 L -0.47057 -0.049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761129" y="0"/>
            <a:ext cx="921571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Порівняй № 1371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83858" y="1255059"/>
            <a:ext cx="3191435" cy="129091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2001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04564" y="2474259"/>
            <a:ext cx="2895600" cy="1201271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2001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80566" y="3854823"/>
            <a:ext cx="3263153" cy="913280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12001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4823" y="4975411"/>
            <a:ext cx="4231341" cy="1443318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120015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63435" y="2814918"/>
            <a:ext cx="439544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&lt;</a:t>
            </a:r>
            <a:endParaRPr lang="ru-RU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9825318" y="1775012"/>
            <a:ext cx="439544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=</a:t>
            </a:r>
            <a:endParaRPr lang="ru-RU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789459" y="4123765"/>
            <a:ext cx="475403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&gt;</a:t>
            </a:r>
            <a:endParaRPr 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0130118" y="5701553"/>
            <a:ext cx="439544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&gt;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8 0.00508 L -0.24844 -0.183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14 -0.01549 L -0.44857 0.14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55987E-6 L -0.56172 -0.0157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00" y="-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14 0.00254 L -0.32057 -0.0471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0" y="-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"/>
            <a:ext cx="6633882" cy="1200329"/>
          </a:xfrm>
          <a:prstGeom prst="rect">
            <a:avLst/>
          </a:prstGeom>
          <a:solidFill>
            <a:srgbClr val="FFFF00"/>
          </a:solidFill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2637861"/>
            <a:ext cx="8821271" cy="1323439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4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2,7 х +  3,2 </a:t>
            </a:r>
            <a:r>
              <a:rPr lang="uk-UA" sz="4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uk-UA" sz="4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4,8 </a:t>
            </a:r>
            <a:r>
              <a:rPr lang="uk-UA" sz="4000" b="1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uk-UA" sz="4000" b="1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знайди його значення ,якщо  х = 0,01. х = 10.</a:t>
            </a:r>
            <a:endParaRPr lang="uk-UA" sz="40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4370607"/>
            <a:ext cx="4020467" cy="707886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40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0,011</a:t>
            </a:r>
            <a:endParaRPr lang="uk-UA" sz="4000" i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691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691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6916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1" y="1344706"/>
            <a:ext cx="6149789" cy="707886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40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1360. Спрости вираз:</a:t>
            </a:r>
          </a:p>
        </p:txBody>
      </p:sp>
      <p:sp>
        <p:nvSpPr>
          <p:cNvPr id="16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94615" y="4334195"/>
            <a:ext cx="4020467" cy="707886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40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4000" b="1" i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11.</a:t>
            </a:r>
            <a:endParaRPr lang="uk-UA" sz="4000" i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89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8" grpId="0" animBg="1"/>
      <p:bldP spid="24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1"/>
            <a:ext cx="6240693" cy="707886"/>
          </a:xfrm>
          <a:prstGeom prst="rect">
            <a:avLst/>
          </a:prstGeom>
          <a:solidFill>
            <a:srgbClr val="FFFF00"/>
          </a:solidFill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1" y="2204864"/>
            <a:ext cx="12191999" cy="2554545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32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множення десяткових дробів. Окремі випадки.</a:t>
            </a:r>
          </a:p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§ 39 ст.  226- 229.)</a:t>
            </a:r>
          </a:p>
          <a:p>
            <a:pPr eaLnBrk="0" hangingPunct="0"/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№ 1357 ;1359 ,1363 </a:t>
            </a:r>
            <a:endParaRPr lang="uk-UA" sz="32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uk-UA" sz="32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uk-UA" sz="32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61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088" y="692151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2495551" y="981076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714" y="1268414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3432176" y="1557339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7213" y="1844676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4440239" y="2133601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48301" y="2349501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5519739" y="2636839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56363" y="2781301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6600826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35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7680326" y="3573464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43925" y="3789364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8832851" y="4076701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7026275" y="1047751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2711451" y="4797153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  <p:extLst>
      <p:ext uri="{BB962C8B-B14F-4D97-AF65-F5344CB8AC3E}">
        <p14:creationId xmlns:p14="http://schemas.microsoft.com/office/powerpoint/2010/main" val="42653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3376" y="908720"/>
            <a:ext cx="581835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Пригадай: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916833"/>
            <a:ext cx="9413824" cy="5847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>
                <a:solidFill>
                  <a:srgbClr val="0070C0"/>
                </a:solidFill>
              </a:rPr>
              <a:t>1.Як </a:t>
            </a:r>
            <a:r>
              <a:rPr lang="uk-UA" sz="3200" b="1" i="1" dirty="0" smtClean="0">
                <a:solidFill>
                  <a:srgbClr val="0070C0"/>
                </a:solidFill>
              </a:rPr>
              <a:t>записуються множення десяткових </a:t>
            </a:r>
            <a:r>
              <a:rPr lang="uk-UA" sz="3200" b="1" i="1" dirty="0" err="1" smtClean="0">
                <a:solidFill>
                  <a:srgbClr val="0070C0"/>
                </a:solidFill>
              </a:rPr>
              <a:t>дробів</a:t>
            </a:r>
            <a:r>
              <a:rPr lang="uk-UA" sz="3200" b="1" i="1" dirty="0" smtClean="0">
                <a:solidFill>
                  <a:srgbClr val="0070C0"/>
                </a:solidFill>
              </a:rPr>
              <a:t>?</a:t>
            </a:r>
            <a:endParaRPr lang="uk-UA" sz="3200" b="1" i="1" dirty="0">
              <a:solidFill>
                <a:srgbClr val="0070C0"/>
              </a:solidFill>
            </a:endParaRPr>
          </a:p>
        </p:txBody>
      </p:sp>
      <p:pic>
        <p:nvPicPr>
          <p:cNvPr id="7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202898" y="0"/>
            <a:ext cx="6012160" cy="836712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uk-UA" sz="4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“Бліц</a:t>
            </a:r>
            <a:r>
              <a:rPr lang="uk-UA" sz="4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опитування </a:t>
            </a:r>
            <a:endParaRPr lang="ru-RU" sz="4400" i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9802" y="3468658"/>
            <a:ext cx="11892198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uk-UA" sz="3200" b="1" i="1" dirty="0"/>
              <a:t>3. </a:t>
            </a:r>
            <a:r>
              <a:rPr lang="uk-UA" sz="3200" b="1" i="1" dirty="0" smtClean="0"/>
              <a:t>Які властивості множення десяткових </a:t>
            </a:r>
            <a:r>
              <a:rPr lang="uk-UA" sz="3200" b="1" i="1" dirty="0" err="1" smtClean="0"/>
              <a:t>дробів</a:t>
            </a:r>
            <a:r>
              <a:rPr lang="uk-UA" sz="3200" b="1" i="1" dirty="0" smtClean="0"/>
              <a:t> ти знаєш</a:t>
            </a:r>
            <a:r>
              <a:rPr lang="en-US" sz="3200" b="1" i="1" dirty="0" smtClean="0"/>
              <a:t>?</a:t>
            </a:r>
            <a:endParaRPr lang="uk-UA" sz="32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2708920"/>
            <a:ext cx="9653666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/>
              <a:t> </a:t>
            </a:r>
            <a:r>
              <a:rPr lang="uk-UA" sz="3200" b="1" dirty="0" smtClean="0"/>
              <a:t>2.Як ставиться кома в залежності від знаків числа</a:t>
            </a:r>
            <a:r>
              <a:rPr lang="en-US" sz="3200" b="1" dirty="0" smtClean="0"/>
              <a:t>?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4137285"/>
            <a:ext cx="11692328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uk-UA" sz="3200" b="1" i="1" dirty="0"/>
              <a:t>4</a:t>
            </a:r>
            <a:r>
              <a:rPr lang="uk-UA" sz="3200" b="1" i="1" dirty="0" smtClean="0"/>
              <a:t>. Які властивості  ти знаєш при множенні натуральних чисел на 10,100;1000, …</a:t>
            </a:r>
            <a:r>
              <a:rPr lang="en-US" sz="3200" b="1" i="1" dirty="0" smtClean="0"/>
              <a:t>?</a:t>
            </a:r>
            <a:endParaRPr lang="uk-UA" sz="3200" b="1" i="1" dirty="0"/>
          </a:p>
        </p:txBody>
      </p:sp>
    </p:spTree>
    <p:extLst>
      <p:ext uri="{BB962C8B-B14F-4D97-AF65-F5344CB8AC3E}">
        <p14:creationId xmlns:p14="http://schemas.microsoft.com/office/powerpoint/2010/main" val="379211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11" grpId="0" animBg="1"/>
      <p:bldP spid="1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3503712" y="0"/>
            <a:ext cx="868828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9107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9351" y="2377440"/>
          <a:ext cx="5760637" cy="3154680"/>
        </p:xfrm>
        <a:graphic>
          <a:graphicData uri="http://schemas.openxmlformats.org/drawingml/2006/table">
            <a:tbl>
              <a:tblPr/>
              <a:tblGrid>
                <a:gridCol w="9529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7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7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48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95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678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78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·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78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78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+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8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uk-UA" sz="3600" b="1" baseline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, </a:t>
                      </a:r>
                      <a:endParaRPr lang="ru-RU" sz="3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15680" y="1364105"/>
            <a:ext cx="288032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68,53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6174169" y="1325779"/>
            <a:ext cx="601783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Множимо як звичайні натуральні числа не зважаючи     на кому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88020" y="3237875"/>
            <a:ext cx="5903980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Множники разом мають </a:t>
            </a:r>
            <a:r>
              <a:rPr lang="uk-UA" sz="3200" b="1" dirty="0" smtClean="0">
                <a:solidFill>
                  <a:srgbClr val="FF0000"/>
                </a:solidFill>
              </a:rPr>
              <a:t>3</a:t>
            </a:r>
            <a:r>
              <a:rPr lang="uk-UA" sz="3200" b="1" dirty="0" smtClean="0"/>
              <a:t> знаки після коми: </a:t>
            </a:r>
            <a:r>
              <a:rPr lang="uk-UA" sz="3200" b="1" dirty="0" smtClean="0">
                <a:solidFill>
                  <a:srgbClr val="FF0000"/>
                </a:solidFill>
              </a:rPr>
              <a:t>8;5; </a:t>
            </a:r>
            <a:r>
              <a:rPr lang="uk-UA" sz="3200" b="1" dirty="0" smtClean="0">
                <a:solidFill>
                  <a:schemeClr val="tx1"/>
                </a:solidFill>
              </a:rPr>
              <a:t>і</a:t>
            </a:r>
            <a:r>
              <a:rPr lang="uk-UA" sz="3200" b="1" dirty="0" smtClean="0">
                <a:solidFill>
                  <a:srgbClr val="FF0000"/>
                </a:solidFill>
              </a:rPr>
              <a:t> 3.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696262"/>
            <a:ext cx="831954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Тому у відповіді слід з права на ліво  </a:t>
            </a:r>
            <a:r>
              <a:rPr lang="uk-UA" sz="3600" b="1" dirty="0" err="1" smtClean="0"/>
              <a:t>перести</a:t>
            </a:r>
            <a:r>
              <a:rPr lang="uk-UA" sz="3600" b="1" dirty="0" smtClean="0"/>
              <a:t> кому на </a:t>
            </a:r>
            <a:r>
              <a:rPr lang="uk-UA" sz="3600" b="1" dirty="0" smtClean="0">
                <a:solidFill>
                  <a:srgbClr val="FF0000"/>
                </a:solidFill>
              </a:rPr>
              <a:t>3</a:t>
            </a:r>
            <a:r>
              <a:rPr lang="uk-UA" sz="3600" b="1" dirty="0" smtClean="0"/>
              <a:t> знаки.</a:t>
            </a:r>
            <a:endParaRPr lang="ru-RU" sz="3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69824" y="1424066"/>
            <a:ext cx="2923082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4000" b="1" dirty="0" smtClean="0"/>
              <a:t>6, 853 · 10 = 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8439461" y="5486400"/>
            <a:ext cx="375253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 Відповідь: 68, 53.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3503712" y="0"/>
            <a:ext cx="8688288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9107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39351" y="2377440"/>
          <a:ext cx="5760637" cy="3185136"/>
        </p:xfrm>
        <a:graphic>
          <a:graphicData uri="http://schemas.openxmlformats.org/drawingml/2006/table">
            <a:tbl>
              <a:tblPr/>
              <a:tblGrid>
                <a:gridCol w="9529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7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7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48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95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66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6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·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6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69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+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13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baseline="0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3600" b="1" baseline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, 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60257" y="1394085"/>
            <a:ext cx="149123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53,0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6174169" y="1325779"/>
            <a:ext cx="601783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Множимо як звичайні натуральні числа не зважаючи     на кому використовуючи переставну властивість множення.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88020" y="4122295"/>
            <a:ext cx="5903980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Множники разом мають </a:t>
            </a:r>
            <a:r>
              <a:rPr lang="uk-UA" sz="3200" b="1" dirty="0" smtClean="0">
                <a:solidFill>
                  <a:srgbClr val="FF0000"/>
                </a:solidFill>
              </a:rPr>
              <a:t>3</a:t>
            </a:r>
            <a:r>
              <a:rPr lang="uk-UA" sz="3200" b="1" dirty="0" smtClean="0"/>
              <a:t> знаки після коми: </a:t>
            </a:r>
            <a:r>
              <a:rPr lang="uk-UA" sz="3200" b="1" dirty="0" smtClean="0">
                <a:solidFill>
                  <a:srgbClr val="FF0000"/>
                </a:solidFill>
              </a:rPr>
              <a:t>0;5; </a:t>
            </a:r>
            <a:r>
              <a:rPr lang="uk-UA" sz="3200" b="1" dirty="0" smtClean="0">
                <a:solidFill>
                  <a:schemeClr val="tx1"/>
                </a:solidFill>
              </a:rPr>
              <a:t>і</a:t>
            </a:r>
            <a:r>
              <a:rPr lang="uk-UA" sz="3200" b="1" dirty="0" smtClean="0">
                <a:solidFill>
                  <a:srgbClr val="FF0000"/>
                </a:solidFill>
              </a:rPr>
              <a:t> 3.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" y="5501390"/>
            <a:ext cx="797476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Тому у відповіді з права на ліво слід відокремити    </a:t>
            </a:r>
            <a:r>
              <a:rPr lang="uk-UA" sz="3600" b="1" dirty="0" smtClean="0">
                <a:solidFill>
                  <a:srgbClr val="FF0000"/>
                </a:solidFill>
              </a:rPr>
              <a:t>3</a:t>
            </a:r>
            <a:r>
              <a:rPr lang="uk-UA" sz="3600" b="1" dirty="0" smtClean="0"/>
              <a:t> знаки комою.</a:t>
            </a:r>
            <a:endParaRPr lang="ru-RU" sz="3600" b="1" dirty="0"/>
          </a:p>
        </p:txBody>
      </p:sp>
      <p:pic>
        <p:nvPicPr>
          <p:cNvPr id="13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07701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-1" y="1424066"/>
            <a:ext cx="3777521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4000" b="1" dirty="0" smtClean="0"/>
              <a:t>0, 053 · 1000 = 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8109678" y="5966085"/>
            <a:ext cx="408232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Отримаємо : 53,0.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353862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Правило: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" y="1169233"/>
            <a:ext cx="9848539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Щоб помножити десятковий дріб на 10; 100;1000; … ,треба в цьому дробі перенести кому вправо на скільки знаків,скільки нулів стоїть у другому множнику після одиниці.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683240"/>
            <a:ext cx="244339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Наприклад :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63122" y="2653259"/>
            <a:ext cx="438036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8,231· 10 = 82  31</a:t>
            </a:r>
            <a:endParaRPr lang="ru-RU" sz="4400" b="1" dirty="0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flipV="1">
            <a:off x="4769224" y="3316941"/>
            <a:ext cx="340658" cy="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3872753" y="3245226"/>
            <a:ext cx="2384613" cy="80682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 flipV="1">
            <a:off x="4912659" y="3460376"/>
            <a:ext cx="466165" cy="59167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450541" y="4123765"/>
            <a:ext cx="20219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800" b="1" dirty="0" smtClean="0"/>
              <a:t>ОДИН НУЛЬ</a:t>
            </a:r>
            <a:endParaRPr lang="ru-RU" sz="28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1111622" y="4016189"/>
            <a:ext cx="2994213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На один знак вправо</a:t>
            </a:r>
            <a:endParaRPr lang="ru-RU" sz="36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8892988" y="4052047"/>
            <a:ext cx="3048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,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56311E-6 L -0.22644 -0.1932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00" y="-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3" grpId="0" animBg="1"/>
      <p:bldP spid="94" grpId="0" animBg="1"/>
      <p:bldP spid="96" grpId="0" animBg="1"/>
      <p:bldP spid="9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3173503" y="322729"/>
            <a:ext cx="3245225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400" b="1" i="1" dirty="0" smtClean="0"/>
              <a:t>Наприклад :</a:t>
            </a:r>
            <a:endParaRPr lang="ru-RU" sz="4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370727" y="1308847"/>
            <a:ext cx="6974543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52,39· 1000 = 52390,0</a:t>
            </a:r>
            <a:endParaRPr lang="ru-RU" sz="48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5827059" y="2133600"/>
            <a:ext cx="502025" cy="8964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50541" y="3137647"/>
            <a:ext cx="2021900" cy="52322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/>
              <a:t>ТРИ НУЛІ</a:t>
            </a:r>
            <a:endParaRPr lang="ru-RU" sz="28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540188" y="2008094"/>
            <a:ext cx="770965" cy="179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6870" y="2366682"/>
            <a:ext cx="4697506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Потрібно перенести кому на три знак вправо</a:t>
            </a:r>
            <a:endParaRPr lang="ru-RU" sz="36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4912659" y="2043953"/>
            <a:ext cx="3496235" cy="98611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6588" y="4195482"/>
            <a:ext cx="878541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Висновок</a:t>
            </a:r>
            <a:r>
              <a:rPr lang="uk-UA" sz="3600" b="1" dirty="0" smtClean="0"/>
              <a:t> ,якщо знаків не вистачає,то справа дописують потрібну кількість нулів.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0"/>
            <a:ext cx="11905128" cy="707886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</a:rPr>
              <a:t>Множення  десятковий  на 0,1; 0,01; 0,001; … ,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3084" y="1863022"/>
          <a:ext cx="5766905" cy="1962912"/>
        </p:xfrm>
        <a:graphic>
          <a:graphicData uri="http://schemas.openxmlformats.org/drawingml/2006/table">
            <a:tbl>
              <a:tblPr/>
              <a:tblGrid>
                <a:gridCol w="9540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8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87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87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6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046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86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6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 ·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1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latin typeface="+mn-lt"/>
                          <a:ea typeface="Calibri"/>
                          <a:cs typeface="Times New Roman"/>
                        </a:rPr>
                        <a:t>  0</a:t>
                      </a:r>
                      <a:r>
                        <a:rPr lang="uk-UA" sz="3600" b="1" baseline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b="1" baseline="0" dirty="0" smtClean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latin typeface="Calibri"/>
                          <a:ea typeface="Calibri"/>
                          <a:cs typeface="Times New Roman"/>
                        </a:rPr>
                        <a:t>   0</a:t>
                      </a:r>
                      <a:endParaRPr lang="ru-RU" sz="3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" y="788894"/>
            <a:ext cx="3281083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4000" b="1" dirty="0" smtClean="0"/>
              <a:t>17,81 · 0,001 = 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6174169" y="914400"/>
            <a:ext cx="601783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Множимо як звичайні натуральні числа не зважаючи     на кому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88020" y="2814918"/>
            <a:ext cx="5903980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Множники разом мають </a:t>
            </a:r>
            <a:r>
              <a:rPr lang="uk-UA" sz="3200" b="1" dirty="0" smtClean="0">
                <a:solidFill>
                  <a:srgbClr val="FF0000"/>
                </a:solidFill>
              </a:rPr>
              <a:t>5</a:t>
            </a:r>
            <a:r>
              <a:rPr lang="uk-UA" sz="3200" b="1" dirty="0" smtClean="0"/>
              <a:t> знаки після коми: </a:t>
            </a:r>
            <a:r>
              <a:rPr lang="uk-UA" sz="3200" b="1" dirty="0" smtClean="0">
                <a:solidFill>
                  <a:srgbClr val="FF0000"/>
                </a:solidFill>
              </a:rPr>
              <a:t>8;1; 0;0; і 1.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177554"/>
            <a:ext cx="1219199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Тому у відповіді справа на ліво слід відокремити   </a:t>
            </a:r>
            <a:r>
              <a:rPr lang="uk-UA" sz="3600" b="1" dirty="0" smtClean="0">
                <a:solidFill>
                  <a:srgbClr val="FF0000"/>
                </a:solidFill>
              </a:rPr>
              <a:t>5</a:t>
            </a:r>
            <a:r>
              <a:rPr lang="uk-UA" sz="3600" b="1" dirty="0" smtClean="0"/>
              <a:t> знаки комою.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63153" y="788894"/>
            <a:ext cx="208833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0,01781</a:t>
            </a:r>
            <a:endParaRPr lang="ru-RU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50259" y="5701552"/>
            <a:ext cx="424927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Зроби висновок.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10373193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Правило: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" y="1169233"/>
            <a:ext cx="11940991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Щоб помножити десятковий дріб на 0,1; 0,01;0,001; …,треба в цьому дробі перенести кому  вліво на скільки знаків,скільки нулів стоїть у другому множнику  перед одиницею </a:t>
            </a:r>
          </a:p>
          <a:p>
            <a:r>
              <a:rPr lang="uk-UA" sz="3200" b="1" dirty="0" smtClean="0"/>
              <a:t>( враховуючи і нуль цілих).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812792"/>
            <a:ext cx="2443397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Наприклад :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16910" y="3585589"/>
            <a:ext cx="438036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4,9· 0,01 = 0  049</a:t>
            </a:r>
            <a:endParaRPr lang="ru-RU" sz="4400" b="1" dirty="0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4034118" y="4249271"/>
            <a:ext cx="645458" cy="1792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3621741" y="4231341"/>
            <a:ext cx="2151530" cy="62753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>
            <a:stCxn id="93" idx="1"/>
          </p:cNvCxnSpPr>
          <p:nvPr/>
        </p:nvCxnSpPr>
        <p:spPr>
          <a:xfrm flipH="1" flipV="1">
            <a:off x="4410637" y="4356848"/>
            <a:ext cx="1075763" cy="12297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486400" y="5325036"/>
            <a:ext cx="172419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800" b="1" dirty="0" smtClean="0"/>
              <a:t>ДВА  НУЛІ</a:t>
            </a:r>
            <a:endParaRPr lang="ru-RU" sz="28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806822" y="4948518"/>
            <a:ext cx="2994213" cy="1200329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На два знаки вліво</a:t>
            </a:r>
            <a:endParaRPr lang="ru-RU" sz="36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8839200" y="5056094"/>
            <a:ext cx="3048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4800" b="1" dirty="0" smtClean="0"/>
              <a:t>,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7429E-6 L -0.25286 -0.2115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0" y="-10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3" grpId="0" animBg="1"/>
      <p:bldP spid="94" grpId="0" animBg="1"/>
      <p:bldP spid="96" grpId="0" animBg="1"/>
      <p:bldP spid="9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24000" y="1"/>
            <a:ext cx="9144000" cy="98107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uk-UA" sz="4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Виразіть у метрах і запишіть у вигляді десяткового</a:t>
            </a:r>
            <a:r>
              <a:rPr lang="uk-UA" sz="4000" b="1" i="1" dirty="0">
                <a:solidFill>
                  <a:srgbClr val="00FF00"/>
                </a:solidFill>
              </a:rPr>
              <a:t> </a:t>
            </a:r>
            <a:r>
              <a:rPr lang="uk-UA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дробу </a:t>
            </a:r>
            <a:r>
              <a:rPr lang="uk-UA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№ 1362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588" y="1070958"/>
            <a:ext cx="3908613" cy="715089"/>
          </a:xfrm>
          <a:prstGeom prst="flowChartAlternateProcess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/>
              <a:t>1). </a:t>
            </a:r>
            <a:r>
              <a:rPr lang="uk-UA" sz="3600" b="1" dirty="0" smtClean="0"/>
              <a:t> 3,247  км. </a:t>
            </a:r>
            <a:r>
              <a:rPr lang="uk-UA" sz="3600" b="1" dirty="0"/>
              <a:t>=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0273" y="2705147"/>
            <a:ext cx="3512786" cy="64633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/>
              <a:t>2</a:t>
            </a:r>
            <a:r>
              <a:rPr lang="en-US" sz="3600" b="1" dirty="0"/>
              <a:t>). </a:t>
            </a:r>
            <a:r>
              <a:rPr lang="uk-UA" sz="3600" b="1" dirty="0" smtClean="0"/>
              <a:t>0,429 км.  =</a:t>
            </a:r>
            <a:endParaRPr lang="ru-RU" sz="3600" b="1" dirty="0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8568808" y="986118"/>
            <a:ext cx="2987675" cy="1150803"/>
          </a:xfrm>
          <a:prstGeom prst="star24">
            <a:avLst>
              <a:gd name="adj" fmla="val 37500"/>
            </a:avLst>
          </a:prstGeom>
          <a:solidFill>
            <a:srgbClr val="F0FC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429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Облако 15"/>
          <p:cNvSpPr/>
          <p:nvPr/>
        </p:nvSpPr>
        <p:spPr>
          <a:xfrm>
            <a:off x="4020253" y="4769223"/>
            <a:ext cx="2592288" cy="1198784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3247 м.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Пятно 2 18"/>
          <p:cNvSpPr/>
          <p:nvPr/>
        </p:nvSpPr>
        <p:spPr>
          <a:xfrm>
            <a:off x="7814030" y="2438400"/>
            <a:ext cx="3312368" cy="1269922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82 м.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7379" y="3998260"/>
            <a:ext cx="321695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600" b="1" dirty="0" smtClean="0"/>
              <a:t>3</a:t>
            </a:r>
            <a:r>
              <a:rPr lang="en-US" sz="3600" b="1" dirty="0" smtClean="0"/>
              <a:t>). </a:t>
            </a:r>
            <a:r>
              <a:rPr lang="uk-UA" sz="3600" b="1" dirty="0" smtClean="0"/>
              <a:t>0,082 км.  =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6802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8 -0.04438 L -0.03529 -0.5691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-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29 0.01849 L -0.35443 0.2013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0" y="9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86 0.04692 L -0.22643 0.1747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12" grpId="0" animBg="1"/>
      <p:bldP spid="12" grpId="1" animBg="1"/>
      <p:bldP spid="16" grpId="0" animBg="1"/>
      <p:bldP spid="16" grpId="1" animBg="1"/>
      <p:bldP spid="19" grpId="0" animBg="1"/>
      <p:bldP spid="19" grpId="1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600</Words>
  <Application>Microsoft Office PowerPoint</Application>
  <PresentationFormat>Широкий екран</PresentationFormat>
  <Paragraphs>146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37</cp:revision>
  <dcterms:created xsi:type="dcterms:W3CDTF">2020-02-24T10:52:06Z</dcterms:created>
  <dcterms:modified xsi:type="dcterms:W3CDTF">2022-03-24T11:27:00Z</dcterms:modified>
</cp:coreProperties>
</file>